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4" r:id="rId1"/>
  </p:sldMasterIdLst>
  <p:notesMasterIdLst>
    <p:notesMasterId r:id="rId167"/>
  </p:notesMasterIdLst>
  <p:handoutMasterIdLst>
    <p:handoutMasterId r:id="rId168"/>
  </p:handoutMasterIdLst>
  <p:sldIdLst>
    <p:sldId id="256" r:id="rId2"/>
    <p:sldId id="404" r:id="rId3"/>
    <p:sldId id="558" r:id="rId4"/>
    <p:sldId id="407" r:id="rId5"/>
    <p:sldId id="406" r:id="rId6"/>
    <p:sldId id="464" r:id="rId7"/>
    <p:sldId id="463" r:id="rId8"/>
    <p:sldId id="413" r:id="rId9"/>
    <p:sldId id="410" r:id="rId10"/>
    <p:sldId id="408" r:id="rId11"/>
    <p:sldId id="403" r:id="rId12"/>
    <p:sldId id="271" r:id="rId13"/>
    <p:sldId id="409" r:id="rId14"/>
    <p:sldId id="411" r:id="rId15"/>
    <p:sldId id="414" r:id="rId16"/>
    <p:sldId id="412" r:id="rId17"/>
    <p:sldId id="420" r:id="rId18"/>
    <p:sldId id="422" r:id="rId19"/>
    <p:sldId id="423" r:id="rId20"/>
    <p:sldId id="424" r:id="rId21"/>
    <p:sldId id="425" r:id="rId22"/>
    <p:sldId id="418" r:id="rId23"/>
    <p:sldId id="451" r:id="rId24"/>
    <p:sldId id="419" r:id="rId25"/>
    <p:sldId id="426" r:id="rId26"/>
    <p:sldId id="427" r:id="rId27"/>
    <p:sldId id="437" r:id="rId28"/>
    <p:sldId id="470" r:id="rId29"/>
    <p:sldId id="443" r:id="rId30"/>
    <p:sldId id="471" r:id="rId31"/>
    <p:sldId id="472" r:id="rId32"/>
    <p:sldId id="432" r:id="rId33"/>
    <p:sldId id="438" r:id="rId34"/>
    <p:sldId id="433" r:id="rId35"/>
    <p:sldId id="435" r:id="rId36"/>
    <p:sldId id="436" r:id="rId37"/>
    <p:sldId id="440" r:id="rId38"/>
    <p:sldId id="500" r:id="rId39"/>
    <p:sldId id="453" r:id="rId40"/>
    <p:sldId id="460" r:id="rId41"/>
    <p:sldId id="442" r:id="rId42"/>
    <p:sldId id="444" r:id="rId43"/>
    <p:sldId id="445" r:id="rId44"/>
    <p:sldId id="475" r:id="rId45"/>
    <p:sldId id="450" r:id="rId46"/>
    <p:sldId id="452" r:id="rId47"/>
    <p:sldId id="454" r:id="rId48"/>
    <p:sldId id="461" r:id="rId49"/>
    <p:sldId id="448" r:id="rId50"/>
    <p:sldId id="447" r:id="rId51"/>
    <p:sldId id="455" r:id="rId52"/>
    <p:sldId id="456" r:id="rId53"/>
    <p:sldId id="462" r:id="rId54"/>
    <p:sldId id="457" r:id="rId55"/>
    <p:sldId id="466" r:id="rId56"/>
    <p:sldId id="469" r:id="rId57"/>
    <p:sldId id="468" r:id="rId58"/>
    <p:sldId id="458" r:id="rId59"/>
    <p:sldId id="459" r:id="rId60"/>
    <p:sldId id="528" r:id="rId61"/>
    <p:sldId id="449" r:id="rId62"/>
    <p:sldId id="501" r:id="rId63"/>
    <p:sldId id="486" r:id="rId64"/>
    <p:sldId id="484" r:id="rId65"/>
    <p:sldId id="487" r:id="rId66"/>
    <p:sldId id="488" r:id="rId67"/>
    <p:sldId id="489" r:id="rId68"/>
    <p:sldId id="490" r:id="rId69"/>
    <p:sldId id="491" r:id="rId70"/>
    <p:sldId id="506" r:id="rId71"/>
    <p:sldId id="504" r:id="rId72"/>
    <p:sldId id="492" r:id="rId73"/>
    <p:sldId id="509" r:id="rId74"/>
    <p:sldId id="505" r:id="rId75"/>
    <p:sldId id="493" r:id="rId76"/>
    <p:sldId id="510" r:id="rId77"/>
    <p:sldId id="494" r:id="rId78"/>
    <p:sldId id="495" r:id="rId79"/>
    <p:sldId id="497" r:id="rId80"/>
    <p:sldId id="521" r:id="rId81"/>
    <p:sldId id="498" r:id="rId82"/>
    <p:sldId id="523" r:id="rId83"/>
    <p:sldId id="496" r:id="rId84"/>
    <p:sldId id="520" r:id="rId85"/>
    <p:sldId id="522" r:id="rId86"/>
    <p:sldId id="517" r:id="rId87"/>
    <p:sldId id="513" r:id="rId88"/>
    <p:sldId id="512" r:id="rId89"/>
    <p:sldId id="515" r:id="rId90"/>
    <p:sldId id="514" r:id="rId91"/>
    <p:sldId id="524" r:id="rId92"/>
    <p:sldId id="516" r:id="rId93"/>
    <p:sldId id="526" r:id="rId94"/>
    <p:sldId id="527" r:id="rId95"/>
    <p:sldId id="529" r:id="rId96"/>
    <p:sldId id="530" r:id="rId97"/>
    <p:sldId id="480" r:id="rId98"/>
    <p:sldId id="485" r:id="rId99"/>
    <p:sldId id="574" r:id="rId100"/>
    <p:sldId id="586" r:id="rId101"/>
    <p:sldId id="587" r:id="rId102"/>
    <p:sldId id="588" r:id="rId103"/>
    <p:sldId id="589" r:id="rId104"/>
    <p:sldId id="439" r:id="rId105"/>
    <p:sldId id="476" r:id="rId106"/>
    <p:sldId id="417" r:id="rId107"/>
    <p:sldId id="416" r:id="rId108"/>
    <p:sldId id="534" r:id="rId109"/>
    <p:sldId id="535" r:id="rId110"/>
    <p:sldId id="536" r:id="rId111"/>
    <p:sldId id="537" r:id="rId112"/>
    <p:sldId id="465" r:id="rId113"/>
    <p:sldId id="555" r:id="rId114"/>
    <p:sldId id="585" r:id="rId115"/>
    <p:sldId id="473" r:id="rId116"/>
    <p:sldId id="531" r:id="rId117"/>
    <p:sldId id="532" r:id="rId118"/>
    <p:sldId id="533" r:id="rId119"/>
    <p:sldId id="477" r:id="rId120"/>
    <p:sldId id="481" r:id="rId121"/>
    <p:sldId id="538" r:id="rId122"/>
    <p:sldId id="539" r:id="rId123"/>
    <p:sldId id="482" r:id="rId124"/>
    <p:sldId id="479" r:id="rId125"/>
    <p:sldId id="540" r:id="rId126"/>
    <p:sldId id="541" r:id="rId127"/>
    <p:sldId id="542" r:id="rId128"/>
    <p:sldId id="543" r:id="rId129"/>
    <p:sldId id="544" r:id="rId130"/>
    <p:sldId id="545" r:id="rId131"/>
    <p:sldId id="483" r:id="rId132"/>
    <p:sldId id="546" r:id="rId133"/>
    <p:sldId id="547" r:id="rId134"/>
    <p:sldId id="551" r:id="rId135"/>
    <p:sldId id="548" r:id="rId136"/>
    <p:sldId id="552" r:id="rId137"/>
    <p:sldId id="553" r:id="rId138"/>
    <p:sldId id="563" r:id="rId139"/>
    <p:sldId id="559" r:id="rId140"/>
    <p:sldId id="560" r:id="rId141"/>
    <p:sldId id="561" r:id="rId142"/>
    <p:sldId id="562" r:id="rId143"/>
    <p:sldId id="554" r:id="rId144"/>
    <p:sldId id="564" r:id="rId145"/>
    <p:sldId id="556" r:id="rId146"/>
    <p:sldId id="557" r:id="rId147"/>
    <p:sldId id="429" r:id="rId148"/>
    <p:sldId id="428" r:id="rId149"/>
    <p:sldId id="565" r:id="rId150"/>
    <p:sldId id="567" r:id="rId151"/>
    <p:sldId id="568" r:id="rId152"/>
    <p:sldId id="581" r:id="rId153"/>
    <p:sldId id="582" r:id="rId154"/>
    <p:sldId id="569" r:id="rId155"/>
    <p:sldId id="571" r:id="rId156"/>
    <p:sldId id="570" r:id="rId157"/>
    <p:sldId id="572" r:id="rId158"/>
    <p:sldId id="566" r:id="rId159"/>
    <p:sldId id="575" r:id="rId160"/>
    <p:sldId id="577" r:id="rId161"/>
    <p:sldId id="578" r:id="rId162"/>
    <p:sldId id="579" r:id="rId163"/>
    <p:sldId id="576" r:id="rId164"/>
    <p:sldId id="580" r:id="rId165"/>
    <p:sldId id="584" r:id="rId16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Section par défaut" id="{333EF528-85DC-4877-A23F-EE940F163B0A}">
          <p14:sldIdLst>
            <p14:sldId id="256"/>
            <p14:sldId id="404"/>
            <p14:sldId id="558"/>
            <p14:sldId id="407"/>
            <p14:sldId id="406"/>
            <p14:sldId id="464"/>
            <p14:sldId id="463"/>
            <p14:sldId id="413"/>
            <p14:sldId id="410"/>
            <p14:sldId id="408"/>
          </p14:sldIdLst>
        </p14:section>
        <p14:section name="Physical Storage" id="{CD02A49D-2D29-4C84-94B6-B5368C593C25}">
          <p14:sldIdLst>
            <p14:sldId id="403"/>
            <p14:sldId id="271"/>
            <p14:sldId id="409"/>
            <p14:sldId id="411"/>
            <p14:sldId id="414"/>
            <p14:sldId id="412"/>
            <p14:sldId id="420"/>
            <p14:sldId id="422"/>
            <p14:sldId id="423"/>
            <p14:sldId id="424"/>
            <p14:sldId id="425"/>
          </p14:sldIdLst>
        </p14:section>
        <p14:section name="File Systems" id="{5696E1EE-6377-4A1E-B379-03573158132B}">
          <p14:sldIdLst>
            <p14:sldId id="418"/>
            <p14:sldId id="451"/>
            <p14:sldId id="419"/>
            <p14:sldId id="426"/>
            <p14:sldId id="427"/>
            <p14:sldId id="437"/>
            <p14:sldId id="470"/>
            <p14:sldId id="443"/>
            <p14:sldId id="471"/>
            <p14:sldId id="472"/>
            <p14:sldId id="432"/>
            <p14:sldId id="438"/>
            <p14:sldId id="433"/>
            <p14:sldId id="435"/>
            <p14:sldId id="436"/>
            <p14:sldId id="440"/>
          </p14:sldIdLst>
        </p14:section>
        <p14:section name="FAT example" id="{683C4439-461B-4613-A6B2-B5E316863DF2}">
          <p14:sldIdLst>
            <p14:sldId id="500"/>
            <p14:sldId id="453"/>
            <p14:sldId id="460"/>
            <p14:sldId id="442"/>
            <p14:sldId id="444"/>
            <p14:sldId id="445"/>
            <p14:sldId id="475"/>
            <p14:sldId id="450"/>
            <p14:sldId id="452"/>
            <p14:sldId id="454"/>
            <p14:sldId id="461"/>
            <p14:sldId id="448"/>
            <p14:sldId id="447"/>
            <p14:sldId id="455"/>
            <p14:sldId id="456"/>
            <p14:sldId id="462"/>
            <p14:sldId id="457"/>
            <p14:sldId id="466"/>
            <p14:sldId id="469"/>
            <p14:sldId id="468"/>
            <p14:sldId id="458"/>
            <p14:sldId id="459"/>
            <p14:sldId id="528"/>
            <p14:sldId id="449"/>
          </p14:sldIdLst>
        </p14:section>
        <p14:section name="ext2 example" id="{84C2BEC4-3AD3-4C5C-BC48-4279D2E5EEC6}">
          <p14:sldIdLst>
            <p14:sldId id="501"/>
            <p14:sldId id="486"/>
            <p14:sldId id="484"/>
            <p14:sldId id="487"/>
            <p14:sldId id="488"/>
            <p14:sldId id="489"/>
            <p14:sldId id="490"/>
            <p14:sldId id="491"/>
            <p14:sldId id="506"/>
            <p14:sldId id="504"/>
            <p14:sldId id="492"/>
            <p14:sldId id="509"/>
            <p14:sldId id="505"/>
            <p14:sldId id="493"/>
            <p14:sldId id="510"/>
            <p14:sldId id="494"/>
            <p14:sldId id="495"/>
            <p14:sldId id="497"/>
            <p14:sldId id="521"/>
            <p14:sldId id="498"/>
            <p14:sldId id="523"/>
            <p14:sldId id="496"/>
            <p14:sldId id="520"/>
            <p14:sldId id="522"/>
            <p14:sldId id="517"/>
            <p14:sldId id="513"/>
            <p14:sldId id="512"/>
            <p14:sldId id="515"/>
            <p14:sldId id="514"/>
            <p14:sldId id="524"/>
            <p14:sldId id="516"/>
            <p14:sldId id="526"/>
            <p14:sldId id="527"/>
            <p14:sldId id="529"/>
            <p14:sldId id="530"/>
            <p14:sldId id="480"/>
            <p14:sldId id="485"/>
            <p14:sldId id="574"/>
            <p14:sldId id="586"/>
            <p14:sldId id="587"/>
            <p14:sldId id="588"/>
            <p14:sldId id="589"/>
            <p14:sldId id="439"/>
            <p14:sldId id="476"/>
          </p14:sldIdLst>
        </p14:section>
        <p14:section name="VFS" id="{9F3D4AC2-5E94-440C-AA83-9A6D47624963}">
          <p14:sldIdLst>
            <p14:sldId id="417"/>
            <p14:sldId id="416"/>
            <p14:sldId id="534"/>
            <p14:sldId id="535"/>
            <p14:sldId id="536"/>
            <p14:sldId id="537"/>
            <p14:sldId id="465"/>
            <p14:sldId id="555"/>
            <p14:sldId id="585"/>
            <p14:sldId id="473"/>
            <p14:sldId id="531"/>
            <p14:sldId id="532"/>
            <p14:sldId id="533"/>
            <p14:sldId id="477"/>
            <p14:sldId id="481"/>
            <p14:sldId id="538"/>
            <p14:sldId id="539"/>
            <p14:sldId id="482"/>
            <p14:sldId id="479"/>
            <p14:sldId id="540"/>
            <p14:sldId id="541"/>
            <p14:sldId id="542"/>
            <p14:sldId id="543"/>
            <p14:sldId id="544"/>
            <p14:sldId id="545"/>
            <p14:sldId id="483"/>
            <p14:sldId id="546"/>
            <p14:sldId id="547"/>
            <p14:sldId id="551"/>
            <p14:sldId id="548"/>
            <p14:sldId id="552"/>
            <p14:sldId id="553"/>
            <p14:sldId id="563"/>
            <p14:sldId id="559"/>
            <p14:sldId id="560"/>
            <p14:sldId id="561"/>
            <p14:sldId id="562"/>
            <p14:sldId id="554"/>
            <p14:sldId id="564"/>
            <p14:sldId id="556"/>
            <p14:sldId id="557"/>
          </p14:sldIdLst>
        </p14:section>
        <p14:section name="FS Syscalls" id="{3E89FB21-87DB-450C-AC66-1B5CE511A6E5}">
          <p14:sldIdLst>
            <p14:sldId id="429"/>
            <p14:sldId id="428"/>
            <p14:sldId id="565"/>
            <p14:sldId id="567"/>
            <p14:sldId id="568"/>
            <p14:sldId id="581"/>
            <p14:sldId id="582"/>
            <p14:sldId id="569"/>
            <p14:sldId id="571"/>
            <p14:sldId id="570"/>
            <p14:sldId id="572"/>
            <p14:sldId id="566"/>
            <p14:sldId id="575"/>
            <p14:sldId id="577"/>
            <p14:sldId id="578"/>
            <p14:sldId id="579"/>
            <p14:sldId id="576"/>
            <p14:sldId id="580"/>
            <p14:sldId id="58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abrice Boissier" initials="FB" lastIdx="1" clrIdx="0">
    <p:extLst>
      <p:ext uri="{19B8F6BF-5375-455C-9EA6-DF929625EA0E}">
        <p15:presenceInfo xmlns:p15="http://schemas.microsoft.com/office/powerpoint/2012/main" userId="f29a2f9516eaa702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B8B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424" autoAdjust="0"/>
  </p:normalViewPr>
  <p:slideViewPr>
    <p:cSldViewPr snapToGrid="0">
      <p:cViewPr varScale="1">
        <p:scale>
          <a:sx n="87" d="100"/>
          <a:sy n="87" d="100"/>
        </p:scale>
        <p:origin x="9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5" d="100"/>
          <a:sy n="55" d="100"/>
        </p:scale>
        <p:origin x="202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presProps" Target="presProps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viewProps" Target="viewProps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2" Type="http://schemas.openxmlformats.org/officeDocument/2006/relationships/theme" Target="theme/theme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6F20ADD-7EAC-45E6-9273-E4E881D8E0F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7EB2BBB-112C-402C-B1F4-EF4C0B8F4A9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34B86E-7772-48EF-91E0-3C6B18FEA0C3}" type="datetimeFigureOut">
              <a:rPr lang="fr-FR" smtClean="0"/>
              <a:t>11/11/2021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7D7355F-537A-43B1-838F-FFE65497C0D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F98D59C-86D2-41FE-9E69-1EC2C9F05D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72FA23-71B5-4C15-9D9C-B7E7991ABFC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039369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Google Shape;3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4864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066044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 err="1"/>
              <a:t>Reminder</a:t>
            </a:r>
            <a:r>
              <a:rPr lang="fr-FR" dirty="0"/>
              <a:t> :      </a:t>
            </a:r>
            <a:r>
              <a:rPr lang="fr-FR" dirty="0" err="1"/>
              <a:t>sector</a:t>
            </a:r>
            <a:r>
              <a:rPr lang="fr-FR" dirty="0"/>
              <a:t> = </a:t>
            </a:r>
            <a:r>
              <a:rPr lang="fr-FR" dirty="0" err="1"/>
              <a:t>smallest</a:t>
            </a:r>
            <a:r>
              <a:rPr lang="fr-FR" dirty="0"/>
              <a:t> unit « on » the drive        block = </a:t>
            </a:r>
            <a:r>
              <a:rPr lang="fr-FR" dirty="0" err="1"/>
              <a:t>smallest</a:t>
            </a:r>
            <a:r>
              <a:rPr lang="fr-FR" dirty="0"/>
              <a:t> unit </a:t>
            </a:r>
            <a:r>
              <a:rPr lang="fr-FR" dirty="0" err="1"/>
              <a:t>managed</a:t>
            </a:r>
            <a:r>
              <a:rPr lang="fr-FR" dirty="0"/>
              <a:t> by the file system</a:t>
            </a:r>
          </a:p>
          <a:p>
            <a:pPr marL="139700" indent="0">
              <a:buNone/>
            </a:pPr>
            <a:r>
              <a:rPr lang="fr-FR" dirty="0" err="1"/>
              <a:t>Therefore</a:t>
            </a:r>
            <a:r>
              <a:rPr lang="fr-FR" dirty="0"/>
              <a:t>, block size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always</a:t>
            </a:r>
            <a:r>
              <a:rPr lang="fr-FR" dirty="0"/>
              <a:t> a </a:t>
            </a:r>
            <a:r>
              <a:rPr lang="fr-FR" dirty="0" err="1"/>
              <a:t>mutiple</a:t>
            </a:r>
            <a:r>
              <a:rPr lang="fr-FR" dirty="0"/>
              <a:t> of the </a:t>
            </a:r>
            <a:r>
              <a:rPr lang="fr-FR" dirty="0" err="1"/>
              <a:t>sector</a:t>
            </a:r>
            <a:r>
              <a:rPr lang="fr-FR" dirty="0"/>
              <a:t> size</a:t>
            </a:r>
          </a:p>
        </p:txBody>
      </p:sp>
    </p:spTree>
    <p:extLst>
      <p:ext uri="{BB962C8B-B14F-4D97-AF65-F5344CB8AC3E}">
        <p14:creationId xmlns:p14="http://schemas.microsoft.com/office/powerpoint/2010/main" val="27978181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279292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94884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39193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944656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Write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to </a:t>
            </a:r>
            <a:r>
              <a:rPr lang="fr-FR" dirty="0" err="1"/>
              <a:t>where</a:t>
            </a:r>
            <a:r>
              <a:rPr lang="fr-F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0170828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886465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57468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A bit of « </a:t>
            </a:r>
            <a:r>
              <a:rPr lang="fr-FR" dirty="0" err="1"/>
              <a:t>knowledge</a:t>
            </a:r>
            <a:r>
              <a:rPr lang="fr-FR" dirty="0"/>
              <a:t> management »… Files and file </a:t>
            </a:r>
            <a:r>
              <a:rPr lang="fr-FR" dirty="0" err="1"/>
              <a:t>systems</a:t>
            </a:r>
            <a:r>
              <a:rPr lang="fr-FR" dirty="0"/>
              <a:t> are </a:t>
            </a:r>
            <a:r>
              <a:rPr lang="fr-FR" dirty="0" err="1"/>
              <a:t>managing</a:t>
            </a:r>
            <a:r>
              <a:rPr lang="fr-FR" dirty="0"/>
              <a:t> « data », BUT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require</a:t>
            </a:r>
            <a:r>
              <a:rPr lang="fr-FR" dirty="0"/>
              <a:t> </a:t>
            </a:r>
            <a:r>
              <a:rPr lang="fr-FR" dirty="0" err="1"/>
              <a:t>specific</a:t>
            </a:r>
            <a:r>
              <a:rPr lang="fr-FR" dirty="0"/>
              <a:t> « </a:t>
            </a:r>
            <a:r>
              <a:rPr lang="fr-FR" dirty="0" err="1"/>
              <a:t>symbols</a:t>
            </a:r>
            <a:r>
              <a:rPr lang="fr-FR" dirty="0"/>
              <a:t> » </a:t>
            </a:r>
            <a:r>
              <a:rPr lang="fr-FR" dirty="0" err="1"/>
              <a:t>foundations</a:t>
            </a:r>
            <a:r>
              <a:rPr lang="fr-FR" dirty="0"/>
              <a:t>.</a:t>
            </a:r>
          </a:p>
          <a:p>
            <a:pPr marL="139700" indent="0">
              <a:buNone/>
            </a:pPr>
            <a:r>
              <a:rPr lang="fr-FR" dirty="0"/>
              <a:t>ASCII, UTF-8, … or </a:t>
            </a:r>
            <a:r>
              <a:rPr lang="fr-FR" dirty="0" err="1"/>
              <a:t>even</a:t>
            </a:r>
            <a:r>
              <a:rPr lang="fr-FR" dirty="0"/>
              <a:t> « EBCDIC » are the </a:t>
            </a:r>
            <a:r>
              <a:rPr lang="fr-FR" dirty="0" err="1"/>
              <a:t>symbols</a:t>
            </a:r>
            <a:r>
              <a:rPr lang="fr-FR" dirty="0"/>
              <a:t>! Files on a </a:t>
            </a:r>
            <a:r>
              <a:rPr lang="fr-FR" dirty="0" err="1"/>
              <a:t>disk</a:t>
            </a:r>
            <a:r>
              <a:rPr lang="fr-FR" dirty="0"/>
              <a:t>, or DBMS tables </a:t>
            </a:r>
            <a:r>
              <a:rPr lang="fr-FR" dirty="0" err="1"/>
              <a:t>contain</a:t>
            </a:r>
            <a:r>
              <a:rPr lang="fr-FR" dirty="0"/>
              <a:t> the data.</a:t>
            </a:r>
          </a:p>
        </p:txBody>
      </p:sp>
    </p:spTree>
    <p:extLst>
      <p:ext uri="{BB962C8B-B14F-4D97-AF65-F5344CB8AC3E}">
        <p14:creationId xmlns:p14="http://schemas.microsoft.com/office/powerpoint/2010/main" val="29693983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53785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820764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592088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Size : </a:t>
            </a:r>
            <a:r>
              <a:rPr lang="fr-FR" dirty="0" err="1"/>
              <a:t>larger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1 cluster, </a:t>
            </a:r>
            <a:r>
              <a:rPr lang="fr-FR" dirty="0" err="1"/>
              <a:t>smaller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2 clusters… the exact data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[cluster 3] + [partial cluster 4]</a:t>
            </a:r>
          </a:p>
        </p:txBody>
      </p:sp>
    </p:spTree>
    <p:extLst>
      <p:ext uri="{BB962C8B-B14F-4D97-AF65-F5344CB8AC3E}">
        <p14:creationId xmlns:p14="http://schemas.microsoft.com/office/powerpoint/2010/main" val="7506614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 dirty="0"/>
              <a:t>Size : </a:t>
            </a:r>
            <a:r>
              <a:rPr lang="fr-FR" dirty="0" err="1"/>
              <a:t>larger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1 cluster, </a:t>
            </a:r>
            <a:r>
              <a:rPr lang="fr-FR" dirty="0" err="1"/>
              <a:t>smaller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2 clusters… the exact data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[cluster 3] + [partial cluster 4]</a:t>
            </a:r>
          </a:p>
        </p:txBody>
      </p:sp>
    </p:spTree>
    <p:extLst>
      <p:ext uri="{BB962C8B-B14F-4D97-AF65-F5344CB8AC3E}">
        <p14:creationId xmlns:p14="http://schemas.microsoft.com/office/powerpoint/2010/main" val="6587169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 dirty="0"/>
              <a:t>Directory entries are </a:t>
            </a:r>
            <a:r>
              <a:rPr lang="fr-FR" dirty="0" err="1"/>
              <a:t>stored</a:t>
            </a:r>
            <a:r>
              <a:rPr lang="fr-FR" dirty="0"/>
              <a:t> like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30720231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 dirty="0"/>
              <a:t>Directory entries are </a:t>
            </a:r>
            <a:r>
              <a:rPr lang="fr-FR" dirty="0" err="1"/>
              <a:t>stored</a:t>
            </a:r>
            <a:r>
              <a:rPr lang="fr-FR" dirty="0"/>
              <a:t> like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25528468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 dirty="0"/>
              <a:t>Directory entries are </a:t>
            </a:r>
            <a:r>
              <a:rPr lang="fr-FR" dirty="0" err="1"/>
              <a:t>stored</a:t>
            </a:r>
            <a:r>
              <a:rPr lang="fr-FR" dirty="0"/>
              <a:t> like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other</a:t>
            </a:r>
            <a:r>
              <a:rPr lang="fr-FR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31957590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fr-FR" dirty="0"/>
              <a:t>FAT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too</a:t>
            </a:r>
            <a:r>
              <a:rPr lang="fr-FR" dirty="0"/>
              <a:t> simple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</a:t>
            </a:r>
            <a:r>
              <a:rPr lang="fr-FR" dirty="0" err="1"/>
              <a:t>outside</a:t>
            </a:r>
            <a:r>
              <a:rPr lang="fr-FR" dirty="0"/>
              <a:t> of a simple </a:t>
            </a:r>
            <a:r>
              <a:rPr lang="fr-FR" dirty="0" err="1"/>
              <a:t>device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0555012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87472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In french « un fichier »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translated</a:t>
            </a:r>
            <a:r>
              <a:rPr lang="fr-FR" dirty="0"/>
              <a:t> as « a file », but </a:t>
            </a:r>
            <a:r>
              <a:rPr lang="fr-FR" dirty="0" err="1"/>
              <a:t>it’s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a </a:t>
            </a:r>
            <a:r>
              <a:rPr lang="fr-FR" dirty="0" err="1"/>
              <a:t>furniture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</a:t>
            </a:r>
            <a:r>
              <a:rPr lang="fr-FR" dirty="0" err="1"/>
              <a:t>we</a:t>
            </a:r>
            <a:r>
              <a:rPr lang="fr-FR" dirty="0"/>
              <a:t> store record </a:t>
            </a:r>
            <a:r>
              <a:rPr lang="fr-FR" dirty="0" err="1"/>
              <a:t>cards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9398663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682434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7604032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61428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901496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1371951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906742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5105685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4730271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0099148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5134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27cfe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27cfe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970491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2169260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8636732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32517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41361568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630693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62579118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7159113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0214675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7557647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307961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e27cfe264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e27cfe264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012145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4501027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076980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1859390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65753040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9462762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1280475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4411448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640453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2761448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0402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9861088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1312314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78898039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05679297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8762723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Abstraction </a:t>
            </a:r>
            <a:r>
              <a:rPr lang="fr-FR" dirty="0" err="1"/>
              <a:t>above</a:t>
            </a:r>
            <a:r>
              <a:rPr lang="fr-FR" dirty="0"/>
              <a:t> </a:t>
            </a:r>
            <a:r>
              <a:rPr lang="fr-FR" dirty="0" err="1"/>
              <a:t>concrete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r>
              <a:rPr lang="fr-FR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9779032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…but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above</a:t>
            </a:r>
            <a:r>
              <a:rPr lang="fr-FR" dirty="0"/>
              <a:t> distant file system (like network file </a:t>
            </a:r>
            <a:r>
              <a:rPr lang="fr-FR" dirty="0" err="1"/>
              <a:t>systems</a:t>
            </a:r>
            <a:r>
              <a:rPr lang="fr-FR" dirty="0"/>
              <a:t>)…</a:t>
            </a:r>
          </a:p>
        </p:txBody>
      </p:sp>
    </p:spTree>
    <p:extLst>
      <p:ext uri="{BB962C8B-B14F-4D97-AF65-F5344CB8AC3E}">
        <p14:creationId xmlns:p14="http://schemas.microsoft.com/office/powerpoint/2010/main" val="392979876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…and </a:t>
            </a:r>
            <a:r>
              <a:rPr lang="fr-FR" dirty="0" err="1"/>
              <a:t>even</a:t>
            </a:r>
            <a:r>
              <a:rPr lang="fr-FR" dirty="0"/>
              <a:t> </a:t>
            </a: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special</a:t>
            </a:r>
            <a:r>
              <a:rPr lang="fr-FR" dirty="0"/>
              <a:t> modules (like </a:t>
            </a:r>
            <a:r>
              <a:rPr lang="fr-FR" dirty="0" err="1"/>
              <a:t>ProcFS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exposes </a:t>
            </a:r>
            <a:r>
              <a:rPr lang="fr-FR" dirty="0" err="1"/>
              <a:t>some</a:t>
            </a:r>
            <a:r>
              <a:rPr lang="fr-FR" dirty="0"/>
              <a:t> kernel informations in the </a:t>
            </a:r>
            <a:r>
              <a:rPr lang="fr-FR" dirty="0" err="1"/>
              <a:t>tree</a:t>
            </a:r>
            <a:r>
              <a:rPr lang="fr-FR" dirty="0"/>
              <a:t> of files)</a:t>
            </a:r>
          </a:p>
        </p:txBody>
      </p:sp>
    </p:spTree>
    <p:extLst>
      <p:ext uri="{BB962C8B-B14F-4D97-AF65-F5344CB8AC3E}">
        <p14:creationId xmlns:p14="http://schemas.microsoft.com/office/powerpoint/2010/main" val="3107724380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85718289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8965192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429431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…and </a:t>
            </a:r>
            <a:r>
              <a:rPr lang="fr-FR" dirty="0" err="1"/>
              <a:t>that’s</a:t>
            </a:r>
            <a:r>
              <a:rPr lang="fr-FR" dirty="0"/>
              <a:t> right, in a </a:t>
            </a:r>
            <a:r>
              <a:rPr lang="fr-FR" dirty="0" err="1"/>
              <a:t>magnetic</a:t>
            </a:r>
            <a:r>
              <a:rPr lang="fr-FR" dirty="0"/>
              <a:t> tape, </a:t>
            </a:r>
            <a:r>
              <a:rPr lang="fr-FR" dirty="0" err="1"/>
              <a:t>there</a:t>
            </a:r>
            <a:r>
              <a:rPr lang="fr-FR" dirty="0"/>
              <a:t> are 2 stacks: one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emptyied</a:t>
            </a:r>
            <a:r>
              <a:rPr lang="fr-FR" dirty="0"/>
              <a:t> in the </a:t>
            </a:r>
            <a:r>
              <a:rPr lang="fr-FR" dirty="0" err="1"/>
              <a:t>other</a:t>
            </a:r>
            <a:r>
              <a:rPr lang="fr-FR" dirty="0"/>
              <a:t> one… and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rolls</a:t>
            </a:r>
            <a:r>
              <a:rPr lang="fr-FR" dirty="0"/>
              <a:t> back in </a:t>
            </a:r>
            <a:r>
              <a:rPr lang="fr-FR" dirty="0" err="1"/>
              <a:t>order</a:t>
            </a:r>
            <a:r>
              <a:rPr lang="fr-FR" dirty="0"/>
              <a:t> to </a:t>
            </a:r>
            <a:r>
              <a:rPr lang="fr-FR" dirty="0" err="1"/>
              <a:t>get</a:t>
            </a:r>
            <a:r>
              <a:rPr lang="fr-FR" dirty="0"/>
              <a:t> back the data in the correct </a:t>
            </a:r>
            <a:r>
              <a:rPr lang="fr-FR" dirty="0" err="1"/>
              <a:t>order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1349806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increased</a:t>
            </a:r>
            <a:r>
              <a:rPr lang="fr-FR" dirty="0"/>
              <a:t> the </a:t>
            </a:r>
            <a:r>
              <a:rPr lang="fr-FR" dirty="0" err="1"/>
              <a:t>counter</a:t>
            </a:r>
            <a:r>
              <a:rPr lang="fr-FR" dirty="0"/>
              <a:t>? </a:t>
            </a:r>
            <a:r>
              <a:rPr lang="fr-FR" dirty="0" err="1"/>
              <a:t>When</a:t>
            </a:r>
            <a:r>
              <a:rPr lang="fr-FR" dirty="0"/>
              <a:t> and </a:t>
            </a:r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could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happen</a:t>
            </a:r>
            <a:r>
              <a:rPr lang="fr-F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06695978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 err="1"/>
              <a:t>Who</a:t>
            </a:r>
            <a:r>
              <a:rPr lang="fr-FR" dirty="0"/>
              <a:t> </a:t>
            </a:r>
            <a:r>
              <a:rPr lang="fr-FR" dirty="0" err="1"/>
              <a:t>increased</a:t>
            </a:r>
            <a:r>
              <a:rPr lang="fr-FR" dirty="0"/>
              <a:t> the </a:t>
            </a:r>
            <a:r>
              <a:rPr lang="fr-FR" dirty="0" err="1"/>
              <a:t>counter</a:t>
            </a:r>
            <a:r>
              <a:rPr lang="fr-FR" dirty="0"/>
              <a:t>? </a:t>
            </a:r>
            <a:r>
              <a:rPr lang="fr-FR" dirty="0" err="1"/>
              <a:t>When</a:t>
            </a:r>
            <a:r>
              <a:rPr lang="fr-FR" dirty="0"/>
              <a:t> and </a:t>
            </a:r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could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happen</a:t>
            </a:r>
            <a:r>
              <a:rPr lang="fr-FR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45810916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7890695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3047716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11739951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3618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fr-FR" dirty="0"/>
              <a:t>Track : a full </a:t>
            </a:r>
            <a:r>
              <a:rPr lang="fr-FR" dirty="0" err="1"/>
              <a:t>track</a:t>
            </a:r>
            <a:r>
              <a:rPr lang="fr-FR" dirty="0"/>
              <a:t> of blocks on a </a:t>
            </a:r>
            <a:r>
              <a:rPr lang="fr-FR" dirty="0" err="1"/>
              <a:t>disk</a:t>
            </a:r>
            <a:endParaRPr lang="fr-FR" dirty="0"/>
          </a:p>
          <a:p>
            <a:pPr marL="139700" indent="0">
              <a:buNone/>
            </a:pPr>
            <a:r>
              <a:rPr lang="fr-FR" dirty="0"/>
              <a:t>Disk : all the </a:t>
            </a:r>
            <a:r>
              <a:rPr lang="fr-FR" dirty="0" err="1"/>
              <a:t>tracks</a:t>
            </a:r>
            <a:r>
              <a:rPr lang="fr-FR" dirty="0"/>
              <a:t> on one face of a </a:t>
            </a:r>
            <a:r>
              <a:rPr lang="fr-FR" dirty="0" err="1"/>
              <a:t>disk</a:t>
            </a:r>
            <a:r>
              <a:rPr lang="fr-FR" dirty="0"/>
              <a:t> =&gt; </a:t>
            </a:r>
            <a:r>
              <a:rPr lang="fr-FR" dirty="0" err="1"/>
              <a:t>perfect</a:t>
            </a:r>
            <a:r>
              <a:rPr lang="fr-FR" dirty="0"/>
              <a:t> for a long data/</a:t>
            </a:r>
            <a:r>
              <a:rPr lang="fr-FR" dirty="0" err="1"/>
              <a:t>simulate</a:t>
            </a:r>
            <a:r>
              <a:rPr lang="fr-FR" dirty="0"/>
              <a:t> </a:t>
            </a:r>
            <a:r>
              <a:rPr lang="fr-FR" dirty="0" err="1"/>
              <a:t>sequential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on a </a:t>
            </a:r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media</a:t>
            </a:r>
          </a:p>
          <a:p>
            <a:pPr marL="139700" indent="0">
              <a:buNone/>
            </a:pPr>
            <a:r>
              <a:rPr lang="fr-FR" dirty="0" err="1"/>
              <a:t>Cylinder</a:t>
            </a:r>
            <a:r>
              <a:rPr lang="fr-FR" dirty="0"/>
              <a:t> : one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track</a:t>
            </a:r>
            <a:r>
              <a:rPr lang="fr-FR" dirty="0"/>
              <a:t> on </a:t>
            </a:r>
            <a:r>
              <a:rPr lang="fr-FR" dirty="0" err="1"/>
              <a:t>every</a:t>
            </a:r>
            <a:r>
              <a:rPr lang="fr-FR" dirty="0"/>
              <a:t> face of </a:t>
            </a:r>
            <a:r>
              <a:rPr lang="fr-FR" dirty="0" err="1"/>
              <a:t>every</a:t>
            </a:r>
            <a:r>
              <a:rPr lang="fr-FR" dirty="0"/>
              <a:t> </a:t>
            </a:r>
            <a:r>
              <a:rPr lang="fr-FR" dirty="0" err="1"/>
              <a:t>disks</a:t>
            </a:r>
            <a:r>
              <a:rPr lang="fr-FR" dirty="0"/>
              <a:t> =&gt; </a:t>
            </a:r>
            <a:r>
              <a:rPr lang="fr-FR" dirty="0" err="1"/>
              <a:t>perfect</a:t>
            </a:r>
            <a:r>
              <a:rPr lang="fr-FR" dirty="0"/>
              <a:t> for high performance : the </a:t>
            </a:r>
            <a:r>
              <a:rPr lang="fr-FR" dirty="0" err="1"/>
              <a:t>heads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read</a:t>
            </a:r>
            <a:r>
              <a:rPr lang="fr-FR" dirty="0"/>
              <a:t> can all </a:t>
            </a:r>
            <a:r>
              <a:rPr lang="fr-FR" dirty="0" err="1"/>
              <a:t>works</a:t>
            </a:r>
            <a:r>
              <a:rPr lang="fr-FR" dirty="0"/>
              <a:t> </a:t>
            </a:r>
            <a:r>
              <a:rPr lang="fr-FR" dirty="0" err="1"/>
              <a:t>simultaneously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721115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784524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 preserve="1">
  <p:cSld name="Title and two 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457200" y="839750"/>
            <a:ext cx="3994500" cy="4086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2"/>
          </p:nvPr>
        </p:nvSpPr>
        <p:spPr>
          <a:xfrm>
            <a:off x="4692274" y="839750"/>
            <a:ext cx="3994500" cy="4086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7214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dk1"/>
                </a:solidFill>
              </a:defRPr>
            </a:lvl1pPr>
            <a:lvl2pPr lvl="1">
              <a:buNone/>
              <a:defRPr>
                <a:solidFill>
                  <a:schemeClr val="dk1"/>
                </a:solidFill>
              </a:defRPr>
            </a:lvl2pPr>
            <a:lvl3pPr lvl="2">
              <a:buNone/>
              <a:defRPr>
                <a:solidFill>
                  <a:schemeClr val="dk1"/>
                </a:solidFill>
              </a:defRPr>
            </a:lvl3pPr>
            <a:lvl4pPr lvl="3">
              <a:buNone/>
              <a:defRPr>
                <a:solidFill>
                  <a:schemeClr val="dk1"/>
                </a:solidFill>
              </a:defRPr>
            </a:lvl4pPr>
            <a:lvl5pPr lvl="4">
              <a:buNone/>
              <a:defRPr>
                <a:solidFill>
                  <a:schemeClr val="dk1"/>
                </a:solidFill>
              </a:defRPr>
            </a:lvl5pPr>
            <a:lvl6pPr lvl="5">
              <a:buNone/>
              <a:defRPr>
                <a:solidFill>
                  <a:schemeClr val="dk1"/>
                </a:solidFill>
              </a:defRPr>
            </a:lvl6pPr>
            <a:lvl7pPr lvl="6">
              <a:buNone/>
              <a:defRPr>
                <a:solidFill>
                  <a:schemeClr val="dk1"/>
                </a:solidFill>
              </a:defRPr>
            </a:lvl7pPr>
            <a:lvl8pPr lvl="7">
              <a:buNone/>
              <a:defRPr>
                <a:solidFill>
                  <a:schemeClr val="dk1"/>
                </a:solidFill>
              </a:defRPr>
            </a:lvl8pPr>
            <a:lvl9pPr lvl="8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 preserve="1">
  <p:cSld name="Blank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622343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ight-gradient">
    <p:bg>
      <p:bgPr>
        <a:gradFill>
          <a:gsLst>
            <a:gs pos="0">
              <a:schemeClr val="lt1"/>
            </a:gs>
            <a:gs pos="30000">
              <a:schemeClr val="lt1"/>
            </a:gs>
            <a:gs pos="100000">
              <a:schemeClr val="l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roid Sans"/>
              <a:buNone/>
              <a:defRPr sz="3000" b="1">
                <a:solidFill>
                  <a:schemeClr val="dk1"/>
                </a:solidFill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Font typeface="Droid Sans"/>
              <a:buChar char="●"/>
              <a:defRPr sz="2400">
                <a:latin typeface="Droid Sans"/>
                <a:ea typeface="Droid Sans"/>
                <a:cs typeface="Droid Sans"/>
                <a:sym typeface="Droid Sans"/>
              </a:defRPr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Font typeface="Droid Sans"/>
              <a:buChar char="○"/>
              <a:defRPr sz="1800">
                <a:latin typeface="Droid Sans"/>
                <a:ea typeface="Droid Sans"/>
                <a:cs typeface="Droid Sans"/>
                <a:sym typeface="Droid Sans"/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■"/>
              <a:defRPr>
                <a:latin typeface="Droid Sans"/>
                <a:ea typeface="Droid Sans"/>
                <a:cs typeface="Droid Sans"/>
                <a:sym typeface="Droid Sans"/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●"/>
              <a:defRPr>
                <a:latin typeface="Droid Sans"/>
                <a:ea typeface="Droid Sans"/>
                <a:cs typeface="Droid Sans"/>
                <a:sym typeface="Droid Sans"/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○"/>
              <a:defRPr>
                <a:latin typeface="Droid Sans"/>
                <a:ea typeface="Droid Sans"/>
                <a:cs typeface="Droid Sans"/>
                <a:sym typeface="Droid Sans"/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■"/>
              <a:defRPr>
                <a:latin typeface="Droid Sans"/>
                <a:ea typeface="Droid Sans"/>
                <a:cs typeface="Droid Sans"/>
                <a:sym typeface="Droid Sans"/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●"/>
              <a:defRPr>
                <a:latin typeface="Droid Sans"/>
                <a:ea typeface="Droid Sans"/>
                <a:cs typeface="Droid Sans"/>
                <a:sym typeface="Droid Sans"/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○"/>
              <a:defRPr>
                <a:latin typeface="Droid Sans"/>
                <a:ea typeface="Droid Sans"/>
                <a:cs typeface="Droid Sans"/>
                <a:sym typeface="Droid Sans"/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Font typeface="Droid Sans"/>
              <a:buChar char="■"/>
              <a:defRPr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1pPr>
            <a:lvl2pPr lvl="1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2pPr>
            <a:lvl3pPr lvl="2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3pPr>
            <a:lvl4pPr lvl="3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4pPr>
            <a:lvl5pPr lvl="4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5pPr>
            <a:lvl6pPr lvl="5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6pPr>
            <a:lvl7pPr lvl="6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7pPr>
            <a:lvl8pPr lvl="7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8pPr>
            <a:lvl9pPr lvl="8" algn="r">
              <a:buNone/>
              <a:defRPr sz="1300">
                <a:latin typeface="Droid Sans"/>
                <a:ea typeface="Droid Sans"/>
                <a:cs typeface="Droid Sans"/>
                <a:sym typeface="Droid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5" r:id="rId3"/>
    <p:sldLayoutId id="2147483651" r:id="rId4"/>
    <p:sldLayoutId id="2147483652" r:id="rId5"/>
    <p:sldLayoutId id="2147483656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lionel@lse.epita.f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hyperlink" Target="http://books.gigatux.nl/mirror/kerneldevelopment/0672327201/toc.html" TargetMode="External"/><Relationship Id="rId2" Type="http://schemas.openxmlformats.org/officeDocument/2006/relationships/hyperlink" Target="https://www.kernel.org/doc/html/latest/filesystems/vfs.html" TargetMode="Externa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ntfs.com/fat_systems.htm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c-jump.com/CIS24/Slides/FAT/FAT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://web.mit.edu/tytso/www/linux/ext2intro.html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web.mit.edu/tytso/www/linux/ext2intro.html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Operating Systems: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Files</a:t>
            </a:r>
            <a:endParaRPr dirty="0"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Fabrice BOISSIER &lt;</a:t>
            </a:r>
            <a:r>
              <a:rPr lang="en" u="sng" dirty="0">
                <a:solidFill>
                  <a:schemeClr val="hlink"/>
                </a:solidFill>
              </a:rPr>
              <a:t>fabrice.boissier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@epita.fr</a:t>
            </a:r>
            <a:r>
              <a:rPr lang="en" dirty="0"/>
              <a:t>&gt;</a:t>
            </a:r>
            <a:endParaRPr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475753C-F62B-479A-838D-040EE4AEE0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800" y="3946409"/>
            <a:ext cx="921544" cy="818756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C2C0E49E-2499-45EF-9AA1-EE14734C08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856" y="3946409"/>
            <a:ext cx="1277344" cy="813257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8A350C09-2EF1-4531-9535-38E21E42F29C}"/>
              </a:ext>
            </a:extLst>
          </p:cNvPr>
          <p:cNvSpPr txBox="1"/>
          <p:nvPr/>
        </p:nvSpPr>
        <p:spPr>
          <a:xfrm>
            <a:off x="3663315" y="4353037"/>
            <a:ext cx="18173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2021-11-02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542D60-CCC8-476B-8ABA-EE67EC2F7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Reminder</a:t>
            </a:r>
            <a:r>
              <a:rPr lang="fr-FR" dirty="0"/>
              <a:t> on </a:t>
            </a:r>
            <a:r>
              <a:rPr lang="fr-FR" dirty="0" err="1"/>
              <a:t>measures</a:t>
            </a:r>
            <a:r>
              <a:rPr lang="fr-FR" dirty="0"/>
              <a:t> &amp; </a:t>
            </a:r>
            <a:r>
              <a:rPr lang="fr-FR" dirty="0" err="1"/>
              <a:t>prefixes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A2DF53E5-A3D4-49EF-9533-1CC200D5C9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</a:t>
            </a:fld>
            <a:endParaRPr lang="fr-FR"/>
          </a:p>
        </p:txBody>
      </p:sp>
      <p:graphicFrame>
        <p:nvGraphicFramePr>
          <p:cNvPr id="6" name="Tableau 6">
            <a:extLst>
              <a:ext uri="{FF2B5EF4-FFF2-40B4-BE49-F238E27FC236}">
                <a16:creationId xmlns:a16="http://schemas.microsoft.com/office/drawing/2014/main" id="{3720B290-37BD-4D82-9AEF-E9D679EAD9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812743"/>
              </p:ext>
            </p:extLst>
          </p:nvPr>
        </p:nvGraphicFramePr>
        <p:xfrm>
          <a:off x="769620" y="1042670"/>
          <a:ext cx="2787955" cy="3337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9930">
                  <a:extLst>
                    <a:ext uri="{9D8B030D-6E8A-4147-A177-3AD203B41FA5}">
                      <a16:colId xmlns:a16="http://schemas.microsoft.com/office/drawing/2014/main" val="360957891"/>
                    </a:ext>
                  </a:extLst>
                </a:gridCol>
                <a:gridCol w="808355">
                  <a:extLst>
                    <a:ext uri="{9D8B030D-6E8A-4147-A177-3AD203B41FA5}">
                      <a16:colId xmlns:a16="http://schemas.microsoft.com/office/drawing/2014/main" val="554887467"/>
                    </a:ext>
                  </a:extLst>
                </a:gridCol>
                <a:gridCol w="270790">
                  <a:extLst>
                    <a:ext uri="{9D8B030D-6E8A-4147-A177-3AD203B41FA5}">
                      <a16:colId xmlns:a16="http://schemas.microsoft.com/office/drawing/2014/main" val="2515319229"/>
                    </a:ext>
                  </a:extLst>
                </a:gridCol>
                <a:gridCol w="998880">
                  <a:extLst>
                    <a:ext uri="{9D8B030D-6E8A-4147-A177-3AD203B41FA5}">
                      <a16:colId xmlns:a16="http://schemas.microsoft.com/office/drawing/2014/main" val="326656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4376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Kilo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727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1000^2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Mega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406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1000^3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Giga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6617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1000^4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Tera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186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1000^5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Peta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90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1000^6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Exa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910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1000^7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Zetta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415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10^24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1000^8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Yotta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758162"/>
                  </a:ext>
                </a:extLst>
              </a:tr>
            </a:tbl>
          </a:graphicData>
        </a:graphic>
      </p:graphicFrame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38E5D4F2-8D1B-4F12-A65B-382F124000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0244966"/>
              </p:ext>
            </p:extLst>
          </p:nvPr>
        </p:nvGraphicFramePr>
        <p:xfrm>
          <a:off x="5910300" y="1042670"/>
          <a:ext cx="2584133" cy="33375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09930">
                  <a:extLst>
                    <a:ext uri="{9D8B030D-6E8A-4147-A177-3AD203B41FA5}">
                      <a16:colId xmlns:a16="http://schemas.microsoft.com/office/drawing/2014/main" val="360957891"/>
                    </a:ext>
                  </a:extLst>
                </a:gridCol>
                <a:gridCol w="808355">
                  <a:extLst>
                    <a:ext uri="{9D8B030D-6E8A-4147-A177-3AD203B41FA5}">
                      <a16:colId xmlns:a16="http://schemas.microsoft.com/office/drawing/2014/main" val="3307187278"/>
                    </a:ext>
                  </a:extLst>
                </a:gridCol>
                <a:gridCol w="390843">
                  <a:extLst>
                    <a:ext uri="{9D8B030D-6E8A-4147-A177-3AD203B41FA5}">
                      <a16:colId xmlns:a16="http://schemas.microsoft.com/office/drawing/2014/main" val="2515319229"/>
                    </a:ext>
                  </a:extLst>
                </a:gridCol>
                <a:gridCol w="675005">
                  <a:extLst>
                    <a:ext uri="{9D8B030D-6E8A-4147-A177-3AD203B41FA5}">
                      <a16:colId xmlns:a16="http://schemas.microsoft.com/office/drawing/2014/main" val="326656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IEC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4376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Ki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Kibi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4727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Mi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Mebi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3406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Gi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Gibi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66172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Ti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Tebi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51865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Pi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Pebi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909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Ei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Exbi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19106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Zi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Zebi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84152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2^80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fr-FR" dirty="0"/>
                        <a:t>1024^8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Yi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Yobi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3758162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B4425615-8688-42A0-AF8F-69EE06337DA3}"/>
              </a:ext>
            </a:extLst>
          </p:cNvPr>
          <p:cNvSpPr txBox="1"/>
          <p:nvPr/>
        </p:nvSpPr>
        <p:spPr>
          <a:xfrm>
            <a:off x="3557575" y="1280289"/>
            <a:ext cx="23527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In </a:t>
            </a:r>
            <a:r>
              <a:rPr lang="fr-FR" sz="1800" dirty="0" err="1"/>
              <a:t>formal</a:t>
            </a:r>
            <a:r>
              <a:rPr lang="fr-FR" sz="1800" dirty="0"/>
              <a:t> documentation, </a:t>
            </a:r>
            <a:r>
              <a:rPr lang="fr-FR" sz="1800" dirty="0" err="1"/>
              <a:t>you</a:t>
            </a:r>
            <a:r>
              <a:rPr lang="fr-FR" sz="1800" dirty="0"/>
              <a:t> </a:t>
            </a:r>
            <a:r>
              <a:rPr lang="fr-FR" sz="1800" dirty="0" err="1"/>
              <a:t>might</a:t>
            </a:r>
            <a:r>
              <a:rPr lang="fr-FR" sz="1800" dirty="0"/>
              <a:t> </a:t>
            </a:r>
            <a:r>
              <a:rPr lang="fr-FR" sz="1800" dirty="0" err="1"/>
              <a:t>find</a:t>
            </a:r>
            <a:r>
              <a:rPr lang="fr-FR" sz="1800" dirty="0"/>
              <a:t> the </a:t>
            </a:r>
            <a:r>
              <a:rPr lang="fr-FR" sz="1800" i="1" dirty="0"/>
              <a:t>power of </a:t>
            </a:r>
            <a:r>
              <a:rPr lang="fr-FR" sz="1800" i="1" dirty="0" err="1"/>
              <a:t>two</a:t>
            </a:r>
            <a:r>
              <a:rPr lang="fr-FR" sz="1800" dirty="0"/>
              <a:t> version of the </a:t>
            </a:r>
            <a:r>
              <a:rPr lang="fr-FR" sz="1800" dirty="0" err="1"/>
              <a:t>units</a:t>
            </a:r>
            <a:r>
              <a:rPr lang="fr-FR" sz="1800" dirty="0"/>
              <a:t>…</a:t>
            </a:r>
          </a:p>
          <a:p>
            <a:pPr algn="ctr"/>
            <a:endParaRPr lang="fr-FR" sz="1800" dirty="0"/>
          </a:p>
          <a:p>
            <a:pPr algn="ctr"/>
            <a:r>
              <a:rPr lang="fr-FR" sz="1800" dirty="0"/>
              <a:t>Just </a:t>
            </a:r>
            <a:r>
              <a:rPr lang="fr-FR" sz="1800" dirty="0" err="1"/>
              <a:t>remember</a:t>
            </a:r>
            <a:r>
              <a:rPr lang="fr-FR" sz="1800" dirty="0"/>
              <a:t> </a:t>
            </a:r>
            <a:r>
              <a:rPr lang="fr-FR" sz="1800" dirty="0" err="1"/>
              <a:t>it</a:t>
            </a:r>
            <a:r>
              <a:rPr lang="fr-FR" sz="1800" dirty="0"/>
              <a:t> </a:t>
            </a:r>
            <a:r>
              <a:rPr lang="fr-FR" sz="1800" dirty="0" err="1"/>
              <a:t>exists</a:t>
            </a:r>
            <a:r>
              <a:rPr lang="fr-FR" sz="1800" dirty="0"/>
              <a:t> and </a:t>
            </a:r>
            <a:r>
              <a:rPr lang="fr-FR" sz="1800" dirty="0" err="1"/>
              <a:t>some</a:t>
            </a:r>
            <a:r>
              <a:rPr lang="fr-FR" sz="1800" dirty="0"/>
              <a:t> conversions are </a:t>
            </a:r>
            <a:r>
              <a:rPr lang="fr-FR" sz="1800" dirty="0" err="1"/>
              <a:t>sometimes</a:t>
            </a:r>
            <a:r>
              <a:rPr lang="fr-FR" sz="1800" dirty="0"/>
              <a:t> </a:t>
            </a:r>
            <a:r>
              <a:rPr lang="fr-FR" sz="1800" dirty="0" err="1"/>
              <a:t>required</a:t>
            </a:r>
            <a:endParaRPr lang="fr-FR" sz="18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7842C27-1124-42EE-BC91-6E1B596271FC}"/>
              </a:ext>
            </a:extLst>
          </p:cNvPr>
          <p:cNvSpPr txBox="1"/>
          <p:nvPr/>
        </p:nvSpPr>
        <p:spPr>
          <a:xfrm>
            <a:off x="903249" y="4572000"/>
            <a:ext cx="765353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1KB = 0,97 </a:t>
            </a:r>
            <a:r>
              <a:rPr lang="fr-FR" i="1" dirty="0" err="1"/>
              <a:t>KiB</a:t>
            </a:r>
            <a:r>
              <a:rPr lang="fr-FR" i="1" dirty="0"/>
              <a:t>	1MB = 0,95 </a:t>
            </a:r>
            <a:r>
              <a:rPr lang="fr-FR" i="1" dirty="0" err="1"/>
              <a:t>MiB</a:t>
            </a:r>
            <a:r>
              <a:rPr lang="fr-FR" i="1" dirty="0"/>
              <a:t>	1GB = 0,93 </a:t>
            </a:r>
            <a:r>
              <a:rPr lang="fr-FR" i="1" dirty="0" err="1"/>
              <a:t>GiB</a:t>
            </a:r>
            <a:r>
              <a:rPr lang="fr-FR" i="1" dirty="0"/>
              <a:t>	…</a:t>
            </a:r>
          </a:p>
        </p:txBody>
      </p:sp>
    </p:spTree>
    <p:extLst>
      <p:ext uri="{BB962C8B-B14F-4D97-AF65-F5344CB8AC3E}">
        <p14:creationId xmlns:p14="http://schemas.microsoft.com/office/powerpoint/2010/main" val="3153390950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320"/>
            <a:ext cx="8229600" cy="4716630"/>
          </a:xfrm>
        </p:spPr>
        <p:txBody>
          <a:bodyPr anchor="t"/>
          <a:lstStyle/>
          <a:p>
            <a:pPr marL="76200" indent="0">
              <a:buNone/>
            </a:pPr>
            <a:r>
              <a:rPr lang="fr-FR" sz="2000" i="1" dirty="0"/>
              <a:t># </a:t>
            </a:r>
            <a:r>
              <a:rPr lang="fr-FR" sz="2000" i="1" dirty="0" err="1"/>
              <a:t>Create</a:t>
            </a:r>
            <a:r>
              <a:rPr lang="fr-FR" sz="2000" i="1" dirty="0"/>
              <a:t> an </a:t>
            </a:r>
            <a:r>
              <a:rPr lang="fr-FR" sz="2000" i="1" dirty="0" err="1"/>
              <a:t>empty</a:t>
            </a:r>
            <a:r>
              <a:rPr lang="fr-FR" sz="2000" i="1" dirty="0"/>
              <a:t> file</a:t>
            </a:r>
          </a:p>
          <a:p>
            <a:pPr marL="76200" indent="0">
              <a:buNone/>
            </a:pPr>
            <a:r>
              <a:rPr lang="fr-FR" sz="2000" b="1" i="1" dirty="0" err="1"/>
              <a:t>touch</a:t>
            </a:r>
            <a:r>
              <a:rPr lang="fr-FR" sz="2000" b="1" i="1" dirty="0"/>
              <a:t> file1</a:t>
            </a:r>
          </a:p>
          <a:p>
            <a:pPr marL="76200" indent="0">
              <a:buNone/>
            </a:pPr>
            <a:r>
              <a:rPr lang="fr-FR" sz="2000" i="1" dirty="0"/>
              <a:t># Fill </a:t>
            </a:r>
            <a:r>
              <a:rPr lang="fr-FR" sz="2000" i="1" dirty="0" err="1"/>
              <a:t>it</a:t>
            </a:r>
            <a:r>
              <a:rPr lang="fr-FR" sz="2000" i="1" dirty="0"/>
              <a:t> </a:t>
            </a:r>
            <a:r>
              <a:rPr lang="fr-FR" sz="2000" i="1" dirty="0" err="1"/>
              <a:t>with</a:t>
            </a:r>
            <a:r>
              <a:rPr lang="fr-FR" sz="2000" i="1" dirty="0"/>
              <a:t> 1024 bytes</a:t>
            </a:r>
          </a:p>
          <a:p>
            <a:pPr marL="76200" indent="0">
              <a:buNone/>
            </a:pPr>
            <a:r>
              <a:rPr lang="fr-FR" sz="2000" b="1" i="1" dirty="0" err="1"/>
              <a:t>head</a:t>
            </a:r>
            <a:r>
              <a:rPr lang="fr-FR" sz="2000" b="1" i="1" dirty="0"/>
              <a:t> -c 1024 &lt; /dev/</a:t>
            </a:r>
            <a:r>
              <a:rPr lang="fr-FR" sz="2000" b="1" i="1" dirty="0" err="1"/>
              <a:t>urandom</a:t>
            </a:r>
            <a:r>
              <a:rPr lang="fr-FR" sz="2000" b="1" i="1" dirty="0"/>
              <a:t> &gt; file1</a:t>
            </a:r>
          </a:p>
          <a:p>
            <a:pPr marL="76200" indent="0">
              <a:buNone/>
            </a:pPr>
            <a:endParaRPr lang="fr-FR" sz="2000" i="1" dirty="0"/>
          </a:p>
          <a:p>
            <a:pPr marL="76200" indent="0">
              <a:buNone/>
            </a:pPr>
            <a:r>
              <a:rPr lang="fr-FR" sz="2000" i="1" dirty="0"/>
              <a:t># </a:t>
            </a:r>
            <a:r>
              <a:rPr lang="fr-FR" sz="2000" i="1" dirty="0" err="1"/>
              <a:t>Create</a:t>
            </a:r>
            <a:r>
              <a:rPr lang="fr-FR" sz="2000" i="1" dirty="0"/>
              <a:t> a hard </a:t>
            </a:r>
            <a:r>
              <a:rPr lang="fr-FR" sz="2000" i="1" dirty="0" err="1"/>
              <a:t>link</a:t>
            </a:r>
            <a:r>
              <a:rPr lang="fr-FR" sz="2000" i="1" dirty="0"/>
              <a:t> </a:t>
            </a:r>
            <a:r>
              <a:rPr lang="fr-FR" sz="2000" i="1" dirty="0" err="1"/>
              <a:t>named</a:t>
            </a:r>
            <a:r>
              <a:rPr lang="fr-FR" sz="2000" i="1" dirty="0"/>
              <a:t> "SHORTCUT_HARD" </a:t>
            </a:r>
            <a:r>
              <a:rPr lang="fr-FR" sz="2000" i="1" dirty="0" err="1"/>
              <a:t>pointing</a:t>
            </a:r>
            <a:r>
              <a:rPr lang="fr-FR" sz="2000" i="1" dirty="0"/>
              <a:t> to "file1"</a:t>
            </a:r>
          </a:p>
          <a:p>
            <a:pPr marL="76200" indent="0">
              <a:buNone/>
            </a:pPr>
            <a:r>
              <a:rPr lang="fr-FR" sz="2000" b="1" i="1" dirty="0"/>
              <a:t>ln file1 SHORTCUT_HARD</a:t>
            </a:r>
          </a:p>
          <a:p>
            <a:pPr marL="76200" indent="0">
              <a:buNone/>
            </a:pPr>
            <a:r>
              <a:rPr lang="fr-FR" sz="2000" i="1" dirty="0"/>
              <a:t># </a:t>
            </a:r>
            <a:r>
              <a:rPr lang="fr-FR" sz="2000" i="1" dirty="0" err="1"/>
              <a:t>Create</a:t>
            </a:r>
            <a:r>
              <a:rPr lang="fr-FR" sz="2000" i="1" dirty="0"/>
              <a:t> a </a:t>
            </a:r>
            <a:r>
              <a:rPr lang="fr-FR" sz="2000" i="1" dirty="0" err="1"/>
              <a:t>symbolic</a:t>
            </a:r>
            <a:r>
              <a:rPr lang="fr-FR" sz="2000" i="1" dirty="0"/>
              <a:t> </a:t>
            </a:r>
            <a:r>
              <a:rPr lang="fr-FR" sz="2000" i="1" dirty="0" err="1"/>
              <a:t>link</a:t>
            </a:r>
            <a:r>
              <a:rPr lang="fr-FR" sz="2000" i="1" dirty="0"/>
              <a:t> </a:t>
            </a:r>
            <a:r>
              <a:rPr lang="fr-FR" sz="2000" i="1" dirty="0" err="1"/>
              <a:t>named</a:t>
            </a:r>
            <a:r>
              <a:rPr lang="fr-FR" sz="2000" i="1" dirty="0"/>
              <a:t> "SHORTCUT_SYM" </a:t>
            </a:r>
            <a:r>
              <a:rPr lang="fr-FR" sz="2000" i="1" dirty="0" err="1"/>
              <a:t>pointing</a:t>
            </a:r>
            <a:r>
              <a:rPr lang="fr-FR" sz="2000" i="1" dirty="0"/>
              <a:t> to "file1"</a:t>
            </a:r>
          </a:p>
          <a:p>
            <a:pPr marL="76200" indent="0">
              <a:buNone/>
            </a:pPr>
            <a:r>
              <a:rPr lang="fr-FR" sz="2000" b="1" i="1" dirty="0"/>
              <a:t>ln –s file1 SHORTCUT_SYM</a:t>
            </a:r>
          </a:p>
          <a:p>
            <a:pPr marL="76200" indent="0">
              <a:buNone/>
            </a:pPr>
            <a:endParaRPr lang="fr-FR" sz="2000" i="1" dirty="0"/>
          </a:p>
          <a:p>
            <a:pPr marL="76200" indent="0">
              <a:buNone/>
            </a:pPr>
            <a:r>
              <a:rPr lang="fr-FR" sz="2000" i="1" dirty="0"/>
              <a:t># </a:t>
            </a:r>
            <a:r>
              <a:rPr lang="fr-FR" sz="2000" i="1" dirty="0" err="1"/>
              <a:t>Print</a:t>
            </a:r>
            <a:r>
              <a:rPr lang="fr-FR" sz="2000" i="1" dirty="0"/>
              <a:t> the i-</a:t>
            </a:r>
            <a:r>
              <a:rPr lang="fr-FR" sz="2000" i="1" dirty="0" err="1"/>
              <a:t>node</a:t>
            </a:r>
            <a:r>
              <a:rPr lang="fr-FR" sz="2000" i="1" dirty="0"/>
              <a:t> </a:t>
            </a:r>
            <a:r>
              <a:rPr lang="fr-FR" sz="2000" i="1" dirty="0" err="1"/>
              <a:t>behind</a:t>
            </a:r>
            <a:r>
              <a:rPr lang="fr-FR" sz="2000" i="1" dirty="0"/>
              <a:t> </a:t>
            </a:r>
            <a:r>
              <a:rPr lang="fr-FR" sz="2000" i="1" dirty="0" err="1"/>
              <a:t>each</a:t>
            </a:r>
            <a:r>
              <a:rPr lang="fr-FR" sz="2000" i="1" dirty="0"/>
              <a:t> directory entry</a:t>
            </a:r>
          </a:p>
          <a:p>
            <a:pPr marL="76200" indent="0">
              <a:buNone/>
            </a:pPr>
            <a:r>
              <a:rPr lang="fr-FR" sz="2000" b="1" i="1" dirty="0"/>
              <a:t>ls –li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71006213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DA009D4C-1525-406C-B53D-6CBD125BA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Links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101</a:t>
            </a:fld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EDFA117-D3CB-4D42-8B10-B03A8C34D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3230" y="777475"/>
            <a:ext cx="6777539" cy="431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133630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Links &amp; FS in UNIX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76200" indent="0" algn="ctr">
              <a:buNone/>
            </a:pPr>
            <a:r>
              <a:rPr lang="fr-FR" dirty="0"/>
              <a:t>How to </a:t>
            </a:r>
            <a:r>
              <a:rPr lang="fr-FR" dirty="0" err="1"/>
              <a:t>remove</a:t>
            </a:r>
            <a:r>
              <a:rPr lang="fr-FR" dirty="0"/>
              <a:t> a file </a:t>
            </a:r>
            <a:r>
              <a:rPr lang="fr-FR" dirty="0" err="1"/>
              <a:t>within</a:t>
            </a:r>
            <a:r>
              <a:rPr lang="fr-FR" dirty="0"/>
              <a:t> the UNIX world of i-</a:t>
            </a:r>
            <a:r>
              <a:rPr lang="fr-FR" dirty="0" err="1"/>
              <a:t>nodes</a:t>
            </a:r>
            <a:r>
              <a:rPr lang="fr-FR" dirty="0"/>
              <a:t> ?</a:t>
            </a:r>
            <a:endParaRPr lang="fr-FR" sz="2000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5731290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Links &amp; FS in UNIX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A file </a:t>
            </a:r>
            <a:r>
              <a:rPr lang="fr-FR" dirty="0" err="1"/>
              <a:t>is</a:t>
            </a:r>
            <a:r>
              <a:rPr lang="fr-FR" dirty="0"/>
              <a:t> an i-</a:t>
            </a:r>
            <a:r>
              <a:rPr lang="fr-FR" dirty="0" err="1"/>
              <a:t>node</a:t>
            </a:r>
            <a:r>
              <a:rPr lang="fr-FR" dirty="0"/>
              <a:t> and a directory entry</a:t>
            </a:r>
          </a:p>
          <a:p>
            <a:endParaRPr lang="fr-FR" dirty="0"/>
          </a:p>
          <a:p>
            <a:r>
              <a:rPr lang="fr-FR" dirty="0"/>
              <a:t>An i-</a:t>
            </a:r>
            <a:r>
              <a:rPr lang="fr-FR" dirty="0" err="1"/>
              <a:t>node</a:t>
            </a:r>
            <a:r>
              <a:rPr lang="fr-FR" dirty="0"/>
              <a:t> has a </a:t>
            </a:r>
            <a:r>
              <a:rPr lang="fr-FR" dirty="0" err="1"/>
              <a:t>counter</a:t>
            </a:r>
            <a:r>
              <a:rPr lang="fr-FR" dirty="0"/>
              <a:t> of links</a:t>
            </a:r>
          </a:p>
          <a:p>
            <a:endParaRPr lang="fr-FR" dirty="0"/>
          </a:p>
          <a:p>
            <a:r>
              <a:rPr lang="fr-FR" dirty="0"/>
              <a:t>Just </a:t>
            </a:r>
            <a:r>
              <a:rPr lang="fr-FR" dirty="0" err="1"/>
              <a:t>remove</a:t>
            </a:r>
            <a:r>
              <a:rPr lang="fr-FR" dirty="0"/>
              <a:t> the </a:t>
            </a:r>
            <a:r>
              <a:rPr lang="fr-FR" dirty="0" err="1"/>
              <a:t>link</a:t>
            </a:r>
            <a:r>
              <a:rPr lang="fr-FR" dirty="0"/>
              <a:t>… </a:t>
            </a:r>
            <a:r>
              <a:rPr lang="fr-FR" dirty="0" err="1"/>
              <a:t>unlink</a:t>
            </a:r>
            <a:r>
              <a:rPr lang="fr-FR" dirty="0"/>
              <a:t>(2)</a:t>
            </a:r>
          </a:p>
          <a:p>
            <a:endParaRPr lang="fr-FR" dirty="0"/>
          </a:p>
          <a:p>
            <a:pPr marL="76200" indent="0">
              <a:buNone/>
            </a:pPr>
            <a:r>
              <a:rPr lang="fr-FR" i="1" dirty="0"/>
              <a:t>(How to </a:t>
            </a:r>
            <a:r>
              <a:rPr lang="fr-FR" i="1" dirty="0" err="1"/>
              <a:t>create</a:t>
            </a:r>
            <a:r>
              <a:rPr lang="fr-FR" i="1" dirty="0"/>
              <a:t> a file?... </a:t>
            </a:r>
            <a:r>
              <a:rPr lang="fr-FR" i="1" dirty="0" err="1"/>
              <a:t>Create</a:t>
            </a:r>
            <a:r>
              <a:rPr lang="fr-FR" i="1" dirty="0"/>
              <a:t> a </a:t>
            </a:r>
            <a:r>
              <a:rPr lang="fr-FR" i="1" dirty="0" err="1"/>
              <a:t>link</a:t>
            </a:r>
            <a:r>
              <a:rPr lang="fr-FR" i="1" dirty="0"/>
              <a:t>, and a directory entry)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382747"/>
      </p:ext>
    </p:extLst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7177"/>
            <a:ext cx="8229600" cy="4969145"/>
          </a:xfrm>
        </p:spPr>
        <p:txBody>
          <a:bodyPr anchor="ctr"/>
          <a:lstStyle/>
          <a:p>
            <a:pPr marL="114300" indent="0" algn="ctr">
              <a:buNone/>
            </a:pPr>
            <a:r>
              <a:rPr lang="fr-FR" i="1" dirty="0" err="1"/>
              <a:t>Your</a:t>
            </a:r>
            <a:r>
              <a:rPr lang="fr-FR" i="1" dirty="0"/>
              <a:t> kernel runs in memory, and </a:t>
            </a:r>
            <a:r>
              <a:rPr lang="fr-FR" i="1" dirty="0" err="1"/>
              <a:t>processes</a:t>
            </a:r>
            <a:r>
              <a:rPr lang="fr-FR" i="1" dirty="0"/>
              <a:t> </a:t>
            </a:r>
            <a:r>
              <a:rPr lang="fr-FR" i="1" dirty="0" err="1"/>
              <a:t>manipulate</a:t>
            </a:r>
            <a:r>
              <a:rPr lang="fr-FR" i="1" dirty="0"/>
              <a:t> data</a:t>
            </a:r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r>
              <a:rPr lang="fr-FR" i="1" dirty="0"/>
              <a:t>The </a:t>
            </a:r>
            <a:r>
              <a:rPr lang="fr-FR" i="1" dirty="0" err="1"/>
              <a:t>physical</a:t>
            </a:r>
            <a:r>
              <a:rPr lang="fr-FR" i="1" dirty="0"/>
              <a:t> support </a:t>
            </a:r>
            <a:r>
              <a:rPr lang="fr-FR" i="1" dirty="0" err="1"/>
              <a:t>is</a:t>
            </a:r>
            <a:r>
              <a:rPr lang="fr-FR" i="1" dirty="0"/>
              <a:t> the </a:t>
            </a:r>
            <a:r>
              <a:rPr lang="fr-FR" i="1" dirty="0" err="1"/>
              <a:t>mean</a:t>
            </a:r>
            <a:r>
              <a:rPr lang="fr-FR" i="1" dirty="0"/>
              <a:t> to </a:t>
            </a:r>
            <a:r>
              <a:rPr lang="fr-FR" i="1" dirty="0" err="1"/>
              <a:t>achieve</a:t>
            </a:r>
            <a:r>
              <a:rPr lang="fr-FR" i="1" dirty="0"/>
              <a:t> </a:t>
            </a:r>
            <a:r>
              <a:rPr lang="fr-FR" i="1" dirty="0" err="1"/>
              <a:t>persistence</a:t>
            </a:r>
            <a:br>
              <a:rPr lang="fr-FR" i="1" dirty="0"/>
            </a:br>
            <a:r>
              <a:rPr lang="fr-FR" i="1" dirty="0"/>
              <a:t>and </a:t>
            </a:r>
            <a:r>
              <a:rPr lang="fr-FR" i="1" dirty="0" err="1"/>
              <a:t>it</a:t>
            </a:r>
            <a:r>
              <a:rPr lang="fr-FR" i="1" dirty="0"/>
              <a:t> stores </a:t>
            </a:r>
            <a:r>
              <a:rPr lang="fr-FR" i="1" dirty="0" err="1"/>
              <a:t>huge</a:t>
            </a:r>
            <a:r>
              <a:rPr lang="fr-FR" i="1" dirty="0"/>
              <a:t> data (</a:t>
            </a:r>
            <a:r>
              <a:rPr lang="fr-FR" i="1" dirty="0" err="1"/>
              <a:t>too</a:t>
            </a:r>
            <a:r>
              <a:rPr lang="fr-FR" i="1" dirty="0"/>
              <a:t> big for memory)</a:t>
            </a:r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r>
              <a:rPr lang="fr-FR" i="1" dirty="0"/>
              <a:t>In </a:t>
            </a:r>
            <a:r>
              <a:rPr lang="fr-FR" i="1" dirty="0" err="1"/>
              <a:t>this</a:t>
            </a:r>
            <a:r>
              <a:rPr lang="fr-FR" i="1" dirty="0"/>
              <a:t> point of </a:t>
            </a:r>
            <a:r>
              <a:rPr lang="fr-FR" i="1" dirty="0" err="1"/>
              <a:t>view</a:t>
            </a:r>
            <a:r>
              <a:rPr lang="fr-FR" i="1" dirty="0"/>
              <a:t>, the </a:t>
            </a:r>
            <a:r>
              <a:rPr lang="fr-FR" i="1" dirty="0" err="1"/>
              <a:t>physical</a:t>
            </a:r>
            <a:r>
              <a:rPr lang="fr-FR" i="1" dirty="0"/>
              <a:t> supports </a:t>
            </a:r>
            <a:r>
              <a:rPr lang="fr-FR" i="1" dirty="0" err="1"/>
              <a:t>helps</a:t>
            </a:r>
            <a:r>
              <a:rPr lang="fr-FR" i="1" dirty="0"/>
              <a:t> </a:t>
            </a:r>
            <a:r>
              <a:rPr lang="fr-FR" i="1" dirty="0" err="1"/>
              <a:t>you</a:t>
            </a:r>
            <a:r>
              <a:rPr lang="fr-FR" i="1" dirty="0"/>
              <a:t> to </a:t>
            </a:r>
            <a:r>
              <a:rPr lang="fr-FR" i="1" dirty="0" err="1"/>
              <a:t>save</a:t>
            </a:r>
            <a:r>
              <a:rPr lang="fr-FR" i="1" dirty="0"/>
              <a:t> </a:t>
            </a:r>
            <a:r>
              <a:rPr lang="fr-FR" i="1" dirty="0" err="1"/>
              <a:t>your</a:t>
            </a:r>
            <a:r>
              <a:rPr lang="fr-FR" i="1" dirty="0"/>
              <a:t> full </a:t>
            </a:r>
            <a:r>
              <a:rPr lang="fr-FR" i="1" dirty="0" err="1"/>
              <a:t>context</a:t>
            </a:r>
            <a:r>
              <a:rPr lang="fr-FR" i="1" dirty="0"/>
              <a:t> of </a:t>
            </a:r>
            <a:r>
              <a:rPr lang="fr-FR" i="1" dirty="0" err="1"/>
              <a:t>work</a:t>
            </a:r>
            <a:r>
              <a:rPr lang="fr-FR" i="1" dirty="0"/>
              <a:t> (applications and kernel states) </a:t>
            </a:r>
            <a:r>
              <a:rPr lang="fr-FR" i="1" dirty="0" err="1"/>
              <a:t>between</a:t>
            </a:r>
            <a:r>
              <a:rPr lang="fr-FR" i="1" dirty="0"/>
              <a:t> </a:t>
            </a:r>
            <a:r>
              <a:rPr lang="fr-FR" i="1" dirty="0" err="1"/>
              <a:t>each</a:t>
            </a:r>
            <a:r>
              <a:rPr lang="fr-FR" i="1" dirty="0"/>
              <a:t> reboot or power </a:t>
            </a:r>
            <a:r>
              <a:rPr lang="fr-FR" i="1" dirty="0" err="1"/>
              <a:t>failure</a:t>
            </a:r>
            <a:endParaRPr lang="fr-FR" i="1" dirty="0"/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r>
              <a:rPr lang="fr-FR" i="1" dirty="0"/>
              <a:t>The file system </a:t>
            </a:r>
            <a:r>
              <a:rPr lang="fr-FR" i="1" dirty="0" err="1"/>
              <a:t>helps</a:t>
            </a:r>
            <a:r>
              <a:rPr lang="fr-FR" i="1" dirty="0"/>
              <a:t> to </a:t>
            </a:r>
            <a:r>
              <a:rPr lang="fr-FR" i="1" dirty="0" err="1"/>
              <a:t>organize</a:t>
            </a:r>
            <a:r>
              <a:rPr lang="fr-FR" i="1" dirty="0"/>
              <a:t> data </a:t>
            </a:r>
            <a:r>
              <a:rPr lang="fr-FR" i="1" dirty="0" err="1"/>
              <a:t>within</a:t>
            </a:r>
            <a:r>
              <a:rPr lang="fr-FR" i="1" dirty="0"/>
              <a:t> a </a:t>
            </a:r>
            <a:r>
              <a:rPr lang="fr-FR" i="1" dirty="0" err="1"/>
              <a:t>tree</a:t>
            </a:r>
            <a:r>
              <a:rPr lang="fr-FR" i="1" dirty="0"/>
              <a:t> of files and directories, in </a:t>
            </a:r>
            <a:r>
              <a:rPr lang="fr-FR" i="1" dirty="0" err="1"/>
              <a:t>order</a:t>
            </a:r>
            <a:r>
              <a:rPr lang="fr-FR" i="1" dirty="0"/>
              <a:t> to </a:t>
            </a:r>
            <a:r>
              <a:rPr lang="fr-FR" i="1" dirty="0" err="1"/>
              <a:t>avoid</a:t>
            </a:r>
            <a:r>
              <a:rPr lang="fr-FR" i="1" dirty="0"/>
              <a:t> to </a:t>
            </a:r>
            <a:r>
              <a:rPr lang="fr-FR" i="1" dirty="0" err="1"/>
              <a:t>browse</a:t>
            </a:r>
            <a:r>
              <a:rPr lang="fr-FR" i="1" dirty="0"/>
              <a:t> </a:t>
            </a:r>
            <a:r>
              <a:rPr lang="fr-FR" i="1" dirty="0" err="1"/>
              <a:t>within</a:t>
            </a:r>
            <a:r>
              <a:rPr lang="fr-FR" i="1" dirty="0"/>
              <a:t> blocks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81403977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7177"/>
            <a:ext cx="8229600" cy="4969145"/>
          </a:xfrm>
        </p:spPr>
        <p:txBody>
          <a:bodyPr anchor="ctr"/>
          <a:lstStyle/>
          <a:p>
            <a:pPr marL="114300" indent="0" algn="ctr">
              <a:buNone/>
            </a:pPr>
            <a:r>
              <a:rPr lang="fr-FR" i="1" dirty="0"/>
              <a:t>As the file system </a:t>
            </a:r>
            <a:r>
              <a:rPr lang="fr-FR" i="1" dirty="0" err="1"/>
              <a:t>is</a:t>
            </a:r>
            <a:r>
              <a:rPr lang="fr-FR" i="1" dirty="0"/>
              <a:t> a </a:t>
            </a:r>
            <a:r>
              <a:rPr lang="fr-FR" i="1" dirty="0" err="1"/>
              <a:t>precise</a:t>
            </a:r>
            <a:r>
              <a:rPr lang="fr-FR" i="1" dirty="0"/>
              <a:t> </a:t>
            </a:r>
            <a:r>
              <a:rPr lang="fr-FR" i="1" dirty="0" err="1"/>
              <a:t>organization</a:t>
            </a:r>
            <a:r>
              <a:rPr lang="fr-FR" i="1" dirty="0"/>
              <a:t> of data, 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needs</a:t>
            </a:r>
            <a:r>
              <a:rPr lang="fr-FR" i="1" dirty="0"/>
              <a:t> </a:t>
            </a:r>
            <a:r>
              <a:rPr lang="fr-FR" i="1" dirty="0" err="1"/>
              <a:t>specific</a:t>
            </a:r>
            <a:r>
              <a:rPr lang="fr-FR" i="1" dirty="0"/>
              <a:t> </a:t>
            </a:r>
            <a:r>
              <a:rPr lang="fr-FR" i="1" dirty="0" err="1"/>
              <a:t>algorithms</a:t>
            </a:r>
            <a:r>
              <a:rPr lang="fr-FR" i="1" dirty="0"/>
              <a:t> </a:t>
            </a:r>
            <a:r>
              <a:rPr lang="fr-FR" i="1" dirty="0" err="1"/>
              <a:t>that</a:t>
            </a:r>
            <a:r>
              <a:rPr lang="fr-FR" i="1" dirty="0"/>
              <a:t> do not </a:t>
            </a:r>
            <a:r>
              <a:rPr lang="fr-FR" i="1" dirty="0" err="1"/>
              <a:t>work</a:t>
            </a:r>
            <a:r>
              <a:rPr lang="fr-FR" i="1" dirty="0"/>
              <a:t> on </a:t>
            </a:r>
            <a:r>
              <a:rPr lang="fr-FR" i="1" dirty="0" err="1"/>
              <a:t>other</a:t>
            </a:r>
            <a:r>
              <a:rPr lang="fr-FR" i="1" dirty="0"/>
              <a:t> file </a:t>
            </a:r>
            <a:r>
              <a:rPr lang="fr-FR" i="1" dirty="0" err="1"/>
              <a:t>systems</a:t>
            </a:r>
            <a:r>
              <a:rPr lang="fr-FR" i="1" dirty="0"/>
              <a:t>.</a:t>
            </a:r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r>
              <a:rPr lang="fr-FR" i="1" dirty="0"/>
              <a:t>There are 2 notions to </a:t>
            </a:r>
            <a:r>
              <a:rPr lang="fr-FR" i="1" dirty="0" err="1"/>
              <a:t>distinguish</a:t>
            </a:r>
            <a:r>
              <a:rPr lang="fr-FR" i="1" dirty="0"/>
              <a:t>:</a:t>
            </a:r>
          </a:p>
          <a:p>
            <a:pPr indent="-342900" algn="ctr">
              <a:buFontTx/>
              <a:buChar char="-"/>
            </a:pPr>
            <a:r>
              <a:rPr lang="fr-FR" i="1" dirty="0"/>
              <a:t>The data </a:t>
            </a:r>
            <a:r>
              <a:rPr lang="fr-FR" i="1" dirty="0" err="1"/>
              <a:t>stored</a:t>
            </a:r>
            <a:r>
              <a:rPr lang="fr-FR" i="1" dirty="0"/>
              <a:t> </a:t>
            </a:r>
            <a:r>
              <a:rPr lang="fr-FR" i="1" dirty="0" err="1"/>
              <a:t>following</a:t>
            </a:r>
            <a:r>
              <a:rPr lang="fr-FR" i="1" dirty="0"/>
              <a:t> the « file system » </a:t>
            </a:r>
            <a:r>
              <a:rPr lang="fr-FR" i="1" dirty="0" err="1"/>
              <a:t>organization</a:t>
            </a:r>
            <a:endParaRPr lang="fr-FR" i="1" dirty="0"/>
          </a:p>
          <a:p>
            <a:pPr indent="-342900" algn="ctr">
              <a:buFontTx/>
              <a:buChar char="-"/>
            </a:pPr>
            <a:r>
              <a:rPr lang="fr-FR" i="1" dirty="0"/>
              <a:t>The program/code/driver to </a:t>
            </a:r>
            <a:r>
              <a:rPr lang="fr-FR" i="1" dirty="0" err="1"/>
              <a:t>manipulate</a:t>
            </a:r>
            <a:r>
              <a:rPr lang="fr-FR" i="1" dirty="0"/>
              <a:t> data </a:t>
            </a:r>
            <a:r>
              <a:rPr lang="fr-FR" i="1" dirty="0" err="1"/>
              <a:t>organized</a:t>
            </a:r>
            <a:r>
              <a:rPr lang="fr-FR" i="1" dirty="0"/>
              <a:t> </a:t>
            </a:r>
            <a:r>
              <a:rPr lang="fr-FR" i="1" dirty="0" err="1"/>
              <a:t>with</a:t>
            </a:r>
            <a:r>
              <a:rPr lang="fr-FR" i="1" dirty="0"/>
              <a:t> </a:t>
            </a:r>
            <a:r>
              <a:rPr lang="fr-FR" i="1" dirty="0" err="1"/>
              <a:t>this</a:t>
            </a:r>
            <a:r>
              <a:rPr lang="fr-FR" i="1" dirty="0"/>
              <a:t> « file system »</a:t>
            </a:r>
          </a:p>
          <a:p>
            <a:pPr marL="114300" indent="0" algn="ctr">
              <a:buNone/>
            </a:pPr>
            <a:endParaRPr lang="fr-FR" i="1" dirty="0"/>
          </a:p>
          <a:p>
            <a:pPr marL="114300" indent="0" algn="ctr">
              <a:buNone/>
            </a:pPr>
            <a:r>
              <a:rPr lang="fr-FR" i="1" dirty="0"/>
              <a:t>If </a:t>
            </a:r>
            <a:r>
              <a:rPr lang="fr-FR" i="1" dirty="0" err="1"/>
              <a:t>you</a:t>
            </a:r>
            <a:r>
              <a:rPr lang="fr-FR" i="1" dirty="0"/>
              <a:t> </a:t>
            </a:r>
            <a:r>
              <a:rPr lang="fr-FR" i="1" dirty="0" err="1"/>
              <a:t>write</a:t>
            </a:r>
            <a:r>
              <a:rPr lang="fr-FR" i="1" dirty="0"/>
              <a:t> </a:t>
            </a:r>
            <a:r>
              <a:rPr lang="fr-FR" i="1" dirty="0" err="1"/>
              <a:t>some</a:t>
            </a:r>
            <a:r>
              <a:rPr lang="fr-FR" i="1" dirty="0"/>
              <a:t> data in the FAT32 format, </a:t>
            </a:r>
            <a:r>
              <a:rPr lang="fr-FR" i="1" dirty="0" err="1"/>
              <a:t>you</a:t>
            </a:r>
            <a:r>
              <a:rPr lang="fr-FR" i="1" dirty="0"/>
              <a:t> </a:t>
            </a:r>
            <a:r>
              <a:rPr lang="fr-FR" i="1" dirty="0" err="1"/>
              <a:t>cannot</a:t>
            </a:r>
            <a:r>
              <a:rPr lang="fr-FR" i="1" dirty="0"/>
              <a:t> </a:t>
            </a:r>
            <a:r>
              <a:rPr lang="fr-FR" i="1" dirty="0" err="1"/>
              <a:t>read</a:t>
            </a:r>
            <a:r>
              <a:rPr lang="fr-FR" i="1" dirty="0"/>
              <a:t>/</a:t>
            </a:r>
            <a:r>
              <a:rPr lang="fr-FR" i="1" dirty="0" err="1"/>
              <a:t>write</a:t>
            </a:r>
            <a:r>
              <a:rPr lang="fr-FR" i="1" dirty="0"/>
              <a:t> 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with</a:t>
            </a:r>
            <a:r>
              <a:rPr lang="fr-FR" i="1" dirty="0"/>
              <a:t> a NTFS program or an ext2 program!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216117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Virtual File System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53357009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Abstraction </a:t>
            </a:r>
            <a:r>
              <a:rPr lang="fr-FR" dirty="0" err="1"/>
              <a:t>above</a:t>
            </a:r>
            <a:r>
              <a:rPr lang="fr-FR" dirty="0"/>
              <a:t> </a:t>
            </a:r>
            <a:r>
              <a:rPr lang="fr-FR" dirty="0" err="1"/>
              <a:t>concrete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endParaRPr lang="fr-FR" dirty="0"/>
          </a:p>
          <a:p>
            <a:pPr lvl="1"/>
            <a:r>
              <a:rPr lang="fr-FR" dirty="0"/>
              <a:t>A software layer </a:t>
            </a:r>
            <a:r>
              <a:rPr lang="fr-FR" dirty="0" err="1"/>
              <a:t>between</a:t>
            </a:r>
            <a:r>
              <a:rPr lang="fr-FR" dirty="0"/>
              <a:t> the file system driver and the </a:t>
            </a:r>
            <a:r>
              <a:rPr lang="fr-FR" dirty="0" err="1"/>
              <a:t>processes</a:t>
            </a:r>
            <a:endParaRPr lang="fr-FR" dirty="0"/>
          </a:p>
          <a:p>
            <a:pPr lvl="1"/>
            <a:r>
              <a:rPr lang="fr-FR" dirty="0"/>
              <a:t>Regular </a:t>
            </a:r>
            <a:r>
              <a:rPr lang="fr-FR" dirty="0" err="1"/>
              <a:t>syscalls</a:t>
            </a:r>
            <a:r>
              <a:rPr lang="fr-FR" dirty="0"/>
              <a:t> 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</a:t>
            </a:r>
            <a:r>
              <a:rPr lang="fr-FR" dirty="0" err="1"/>
              <a:t>above</a:t>
            </a:r>
            <a:r>
              <a:rPr lang="fr-FR" dirty="0"/>
              <a:t> all of the file </a:t>
            </a:r>
            <a:r>
              <a:rPr lang="fr-FR" dirty="0" err="1"/>
              <a:t>systems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Currently</a:t>
            </a:r>
            <a:r>
              <a:rPr lang="fr-FR" dirty="0"/>
              <a:t>, </a:t>
            </a:r>
            <a:r>
              <a:rPr lang="fr-FR" dirty="0" err="1"/>
              <a:t>tightly</a:t>
            </a:r>
            <a:r>
              <a:rPr lang="fr-FR" dirty="0"/>
              <a:t> </a:t>
            </a:r>
            <a:r>
              <a:rPr lang="fr-FR" dirty="0" err="1"/>
              <a:t>linked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UNIX-likes</a:t>
            </a:r>
          </a:p>
          <a:p>
            <a:pPr lvl="1"/>
            <a:r>
              <a:rPr lang="fr-FR" dirty="0"/>
              <a:t>It has been </a:t>
            </a:r>
            <a:r>
              <a:rPr lang="fr-FR" dirty="0" err="1"/>
              <a:t>ported</a:t>
            </a:r>
            <a:r>
              <a:rPr lang="fr-FR" dirty="0"/>
              <a:t> on </a:t>
            </a:r>
            <a:r>
              <a:rPr lang="fr-FR" dirty="0" err="1"/>
              <a:t>nearly</a:t>
            </a:r>
            <a:r>
              <a:rPr lang="fr-FR" dirty="0"/>
              <a:t> all of the UNIX-likes</a:t>
            </a:r>
          </a:p>
          <a:p>
            <a:pPr lvl="1"/>
            <a:r>
              <a:rPr lang="fr-FR" dirty="0" err="1"/>
              <a:t>Inspired</a:t>
            </a:r>
            <a:r>
              <a:rPr lang="fr-FR" dirty="0"/>
              <a:t> by </a:t>
            </a:r>
            <a:r>
              <a:rPr lang="fr-FR" dirty="0" err="1"/>
              <a:t>existing</a:t>
            </a:r>
            <a:r>
              <a:rPr lang="fr-FR" dirty="0"/>
              <a:t> </a:t>
            </a:r>
            <a:r>
              <a:rPr lang="fr-FR" dirty="0" err="1"/>
              <a:t>concrete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Ease</a:t>
            </a:r>
            <a:r>
              <a:rPr lang="fr-FR" dirty="0"/>
              <a:t> the management of the files </a:t>
            </a:r>
            <a:r>
              <a:rPr lang="fr-FR" dirty="0" err="1"/>
              <a:t>tree</a:t>
            </a:r>
            <a:endParaRPr lang="fr-FR" dirty="0"/>
          </a:p>
          <a:p>
            <a:pPr lvl="1"/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file in a </a:t>
            </a:r>
            <a:r>
              <a:rPr lang="fr-FR" dirty="0" err="1"/>
              <a:t>tree</a:t>
            </a:r>
            <a:r>
              <a:rPr lang="fr-FR" dirty="0"/>
              <a:t> (</a:t>
            </a:r>
            <a:r>
              <a:rPr lang="fr-FR" dirty="0" err="1"/>
              <a:t>even</a:t>
            </a:r>
            <a:r>
              <a:rPr lang="fr-FR" dirty="0"/>
              <a:t> </a:t>
            </a:r>
            <a:r>
              <a:rPr lang="fr-FR" dirty="0" err="1"/>
              <a:t>devices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Allows</a:t>
            </a:r>
            <a:r>
              <a:rPr lang="fr-FR" dirty="0"/>
              <a:t> multiple </a:t>
            </a:r>
            <a:r>
              <a:rPr lang="fr-FR" dirty="0" err="1"/>
              <a:t>other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« </a:t>
            </a:r>
            <a:r>
              <a:rPr lang="fr-FR" dirty="0" err="1"/>
              <a:t>mounted</a:t>
            </a:r>
            <a:r>
              <a:rPr lang="fr-FR" dirty="0"/>
              <a:t> » on the </a:t>
            </a:r>
            <a:r>
              <a:rPr lang="fr-FR" dirty="0" err="1"/>
              <a:t>tree</a:t>
            </a:r>
            <a:endParaRPr lang="fr-FR" dirty="0"/>
          </a:p>
          <a:p>
            <a:pPr lvl="1"/>
            <a:r>
              <a:rPr lang="fr-FR" dirty="0"/>
              <a:t>No </a:t>
            </a:r>
            <a:r>
              <a:rPr lang="fr-FR" dirty="0" err="1"/>
              <a:t>need</a:t>
            </a:r>
            <a:r>
              <a:rPr lang="fr-FR" dirty="0"/>
              <a:t> to select a « volume » </a:t>
            </a:r>
            <a:r>
              <a:rPr lang="fr-FR" dirty="0" err="1"/>
              <a:t>anymore</a:t>
            </a:r>
            <a:r>
              <a:rPr lang="fr-FR" dirty="0"/>
              <a:t>: </a:t>
            </a:r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in the </a:t>
            </a:r>
            <a:r>
              <a:rPr lang="fr-FR" dirty="0" err="1"/>
              <a:t>tree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107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E3B93A3-6189-453B-9262-034FEC5D7946}"/>
              </a:ext>
            </a:extLst>
          </p:cNvPr>
          <p:cNvSpPr txBox="1"/>
          <p:nvPr/>
        </p:nvSpPr>
        <p:spPr>
          <a:xfrm>
            <a:off x="3070474" y="310093"/>
            <a:ext cx="60735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( </a:t>
            </a:r>
            <a:r>
              <a:rPr lang="fr-FR" dirty="0">
                <a:hlinkClick r:id="rId2"/>
              </a:rPr>
              <a:t>https://www.kernel.org/doc/html/latest/filesystems/vfs.html</a:t>
            </a:r>
            <a:r>
              <a:rPr lang="fr-FR" dirty="0"/>
              <a:t> )</a:t>
            </a:r>
            <a:br>
              <a:rPr lang="fr-FR" dirty="0"/>
            </a:br>
            <a:r>
              <a:rPr lang="fr-FR" dirty="0"/>
              <a:t>( </a:t>
            </a:r>
            <a:r>
              <a:rPr lang="fr-FR" dirty="0">
                <a:hlinkClick r:id="rId3"/>
              </a:rPr>
              <a:t>http://books.gigatux.nl/mirror/kerneldevelopment/0672327201/toc.html</a:t>
            </a:r>
            <a:r>
              <a:rPr lang="fr-FR" dirty="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688974221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Flèche : bas 55">
            <a:extLst>
              <a:ext uri="{FF2B5EF4-FFF2-40B4-BE49-F238E27FC236}">
                <a16:creationId xmlns:a16="http://schemas.microsoft.com/office/drawing/2014/main" id="{D920A321-D6FE-4A3D-8B6D-A2B8316D1A52}"/>
              </a:ext>
            </a:extLst>
          </p:cNvPr>
          <p:cNvSpPr/>
          <p:nvPr/>
        </p:nvSpPr>
        <p:spPr>
          <a:xfrm rot="10800000">
            <a:off x="3739223" y="2071171"/>
            <a:ext cx="338155" cy="1720424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Flèche : bas 54">
            <a:extLst>
              <a:ext uri="{FF2B5EF4-FFF2-40B4-BE49-F238E27FC236}">
                <a16:creationId xmlns:a16="http://schemas.microsoft.com/office/drawing/2014/main" id="{5F654503-65D0-4A74-8A76-09770A200B2C}"/>
              </a:ext>
            </a:extLst>
          </p:cNvPr>
          <p:cNvSpPr/>
          <p:nvPr/>
        </p:nvSpPr>
        <p:spPr>
          <a:xfrm>
            <a:off x="2286401" y="2071171"/>
            <a:ext cx="338155" cy="1720424"/>
          </a:xfrm>
          <a:prstGeom prst="down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108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3D8953-1FCC-4A60-BE0A-20ACE8ED6055}"/>
              </a:ext>
            </a:extLst>
          </p:cNvPr>
          <p:cNvGrpSpPr/>
          <p:nvPr/>
        </p:nvGrpSpPr>
        <p:grpSpPr>
          <a:xfrm>
            <a:off x="2199551" y="3948968"/>
            <a:ext cx="1944547" cy="800883"/>
            <a:chOff x="6329145" y="860916"/>
            <a:chExt cx="1944547" cy="800883"/>
          </a:xfrm>
        </p:grpSpPr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4BF37ECA-15A4-450A-A180-71E42529BC20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Triangle isocèle 9">
              <a:extLst>
                <a:ext uri="{FF2B5EF4-FFF2-40B4-BE49-F238E27FC236}">
                  <a16:creationId xmlns:a16="http://schemas.microsoft.com/office/drawing/2014/main" id="{D2B0C3B4-0254-4E8B-ACBC-B5D193CD4031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7F4D2F69-927E-4124-9707-FA939E79CEEE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Triangle isocèle 11">
              <a:extLst>
                <a:ext uri="{FF2B5EF4-FFF2-40B4-BE49-F238E27FC236}">
                  <a16:creationId xmlns:a16="http://schemas.microsoft.com/office/drawing/2014/main" id="{80D34DE4-BF7D-407C-8132-44763885AA1F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F34686D2-8777-480A-BD72-DD108B52A0CF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Triangle isocèle 13">
              <a:extLst>
                <a:ext uri="{FF2B5EF4-FFF2-40B4-BE49-F238E27FC236}">
                  <a16:creationId xmlns:a16="http://schemas.microsoft.com/office/drawing/2014/main" id="{0C440B7A-5FB2-4517-AE02-AB7E8F91C816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225386B1-448F-47DD-8B43-525DC8CA3C69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7" name="Groupe 56">
            <a:extLst>
              <a:ext uri="{FF2B5EF4-FFF2-40B4-BE49-F238E27FC236}">
                <a16:creationId xmlns:a16="http://schemas.microsoft.com/office/drawing/2014/main" id="{25D19098-4ABC-41DE-B7E8-60D90D2B9E07}"/>
              </a:ext>
            </a:extLst>
          </p:cNvPr>
          <p:cNvGrpSpPr/>
          <p:nvPr/>
        </p:nvGrpSpPr>
        <p:grpSpPr>
          <a:xfrm>
            <a:off x="721940" y="2278093"/>
            <a:ext cx="5165538" cy="1207703"/>
            <a:chOff x="721940" y="2278093"/>
            <a:chExt cx="5165538" cy="1207703"/>
          </a:xfrm>
        </p:grpSpPr>
        <p:grpSp>
          <p:nvGrpSpPr>
            <p:cNvPr id="24" name="Groupe 23">
              <a:extLst>
                <a:ext uri="{FF2B5EF4-FFF2-40B4-BE49-F238E27FC236}">
                  <a16:creationId xmlns:a16="http://schemas.microsoft.com/office/drawing/2014/main" id="{2CB58D76-9775-40B2-9108-AF3D520EC997}"/>
                </a:ext>
              </a:extLst>
            </p:cNvPr>
            <p:cNvGrpSpPr/>
            <p:nvPr/>
          </p:nvGrpSpPr>
          <p:grpSpPr>
            <a:xfrm>
              <a:off x="4199768" y="2278093"/>
              <a:ext cx="1334372" cy="1207703"/>
              <a:chOff x="3451602" y="1307093"/>
              <a:chExt cx="2012764" cy="1821697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23BF42EA-2D98-496E-B480-42C403792F6D}"/>
                  </a:ext>
                </a:extLst>
              </p:cNvPr>
              <p:cNvSpPr/>
              <p:nvPr/>
            </p:nvSpPr>
            <p:spPr>
              <a:xfrm>
                <a:off x="3451602" y="1307093"/>
                <a:ext cx="2012764" cy="18216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135A3BC8-B2B5-4091-A37D-74051CE152DB}"/>
                  </a:ext>
                </a:extLst>
              </p:cNvPr>
              <p:cNvSpPr/>
              <p:nvPr/>
            </p:nvSpPr>
            <p:spPr>
              <a:xfrm>
                <a:off x="3571779" y="1431319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1B6C48A-C680-4A14-BCC1-5CC3E5A015A5}"/>
                  </a:ext>
                </a:extLst>
              </p:cNvPr>
              <p:cNvSpPr/>
              <p:nvPr/>
            </p:nvSpPr>
            <p:spPr>
              <a:xfrm>
                <a:off x="4205374" y="1431318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71DB4A2-5492-4908-B87A-F33D40C1A8FA}"/>
                  </a:ext>
                </a:extLst>
              </p:cNvPr>
              <p:cNvSpPr/>
              <p:nvPr/>
            </p:nvSpPr>
            <p:spPr>
              <a:xfrm>
                <a:off x="4838969" y="1431318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27984F4A-8CE0-46B0-970B-5A8D299423E6}"/>
                  </a:ext>
                </a:extLst>
              </p:cNvPr>
              <p:cNvSpPr/>
              <p:nvPr/>
            </p:nvSpPr>
            <p:spPr>
              <a:xfrm>
                <a:off x="3571779" y="2030026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4E047EA7-9A2A-4EF8-B174-605BCEDD7E6A}"/>
                  </a:ext>
                </a:extLst>
              </p:cNvPr>
              <p:cNvSpPr/>
              <p:nvPr/>
            </p:nvSpPr>
            <p:spPr>
              <a:xfrm>
                <a:off x="4205374" y="2035237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5DB74D69-96AE-48E6-83D2-4EB955470C1E}"/>
                  </a:ext>
                </a:extLst>
              </p:cNvPr>
              <p:cNvSpPr/>
              <p:nvPr/>
            </p:nvSpPr>
            <p:spPr>
              <a:xfrm>
                <a:off x="4838969" y="2024706"/>
                <a:ext cx="513418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8" name="Groupe 27">
              <a:extLst>
                <a:ext uri="{FF2B5EF4-FFF2-40B4-BE49-F238E27FC236}">
                  <a16:creationId xmlns:a16="http://schemas.microsoft.com/office/drawing/2014/main" id="{1F82C68B-CEEA-44F7-A79A-91B9B931EAD7}"/>
                </a:ext>
              </a:extLst>
            </p:cNvPr>
            <p:cNvGrpSpPr/>
            <p:nvPr/>
          </p:nvGrpSpPr>
          <p:grpSpPr>
            <a:xfrm>
              <a:off x="721940" y="2543832"/>
              <a:ext cx="5165538" cy="489605"/>
              <a:chOff x="2077000" y="2808056"/>
              <a:chExt cx="5165538" cy="489605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3C62E77-A05A-41E8-8C8F-B59B3428EEB8}"/>
                  </a:ext>
                </a:extLst>
              </p:cNvPr>
              <p:cNvSpPr/>
              <p:nvPr/>
            </p:nvSpPr>
            <p:spPr>
              <a:xfrm>
                <a:off x="2083186" y="2811524"/>
                <a:ext cx="5159352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A26ECC71-F632-4866-863B-3AAA72D9C54C}"/>
                  </a:ext>
                </a:extLst>
              </p:cNvPr>
              <p:cNvSpPr/>
              <p:nvPr/>
            </p:nvSpPr>
            <p:spPr>
              <a:xfrm>
                <a:off x="2077000" y="2811523"/>
                <a:ext cx="1334372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A8025A36-D76D-4EA9-817D-CCE2D4139D82}"/>
                  </a:ext>
                </a:extLst>
              </p:cNvPr>
              <p:cNvSpPr/>
              <p:nvPr/>
            </p:nvSpPr>
            <p:spPr>
              <a:xfrm>
                <a:off x="3419460" y="2808057"/>
                <a:ext cx="1922642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A5675FCA-DC5D-4808-A443-85DC924753AD}"/>
                  </a:ext>
                </a:extLst>
              </p:cNvPr>
              <p:cNvSpPr/>
              <p:nvPr/>
            </p:nvSpPr>
            <p:spPr>
              <a:xfrm>
                <a:off x="5319896" y="2808056"/>
                <a:ext cx="1922642" cy="48613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9" name="ZoneTexte 28">
            <a:extLst>
              <a:ext uri="{FF2B5EF4-FFF2-40B4-BE49-F238E27FC236}">
                <a16:creationId xmlns:a16="http://schemas.microsoft.com/office/drawing/2014/main" id="{AE0D136D-D6C2-47D4-9A71-AE046564C7EE}"/>
              </a:ext>
            </a:extLst>
          </p:cNvPr>
          <p:cNvSpPr txBox="1"/>
          <p:nvPr/>
        </p:nvSpPr>
        <p:spPr>
          <a:xfrm>
            <a:off x="6460356" y="4057021"/>
            <a:ext cx="192264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Physical Support:</a:t>
            </a:r>
          </a:p>
          <a:p>
            <a:pPr algn="ctr"/>
            <a:r>
              <a:rPr lang="fr-FR" sz="1600" dirty="0" err="1"/>
              <a:t>sectors</a:t>
            </a:r>
            <a:endParaRPr lang="fr-FR" sz="1600" dirty="0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45786D56-92D6-4684-A232-C768FE80BD53}"/>
              </a:ext>
            </a:extLst>
          </p:cNvPr>
          <p:cNvSpPr txBox="1"/>
          <p:nvPr/>
        </p:nvSpPr>
        <p:spPr>
          <a:xfrm>
            <a:off x="6090184" y="2248291"/>
            <a:ext cx="28444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File System:</a:t>
            </a:r>
          </a:p>
          <a:p>
            <a:pPr algn="ctr"/>
            <a:r>
              <a:rPr lang="fr-FR" sz="1600" dirty="0"/>
              <a:t>blocks/clusters and structures (Superblock, FAT, i-</a:t>
            </a:r>
            <a:r>
              <a:rPr lang="fr-FR" sz="1600" dirty="0" err="1"/>
              <a:t>nodes</a:t>
            </a:r>
            <a:r>
              <a:rPr lang="fr-FR" sz="1600" dirty="0"/>
              <a:t>, …) on </a:t>
            </a:r>
            <a:r>
              <a:rPr lang="fr-FR" sz="1600" dirty="0" err="1"/>
              <a:t>physical</a:t>
            </a:r>
            <a:r>
              <a:rPr lang="fr-FR" sz="1600" dirty="0"/>
              <a:t> support</a:t>
            </a:r>
          </a:p>
        </p:txBody>
      </p:sp>
      <p:grpSp>
        <p:nvGrpSpPr>
          <p:cNvPr id="53" name="Groupe 52">
            <a:extLst>
              <a:ext uri="{FF2B5EF4-FFF2-40B4-BE49-F238E27FC236}">
                <a16:creationId xmlns:a16="http://schemas.microsoft.com/office/drawing/2014/main" id="{A2664098-409A-424B-96C4-419770E9D7AD}"/>
              </a:ext>
            </a:extLst>
          </p:cNvPr>
          <p:cNvGrpSpPr/>
          <p:nvPr/>
        </p:nvGrpSpPr>
        <p:grpSpPr>
          <a:xfrm>
            <a:off x="1025268" y="915720"/>
            <a:ext cx="4558882" cy="974818"/>
            <a:chOff x="2735614" y="859380"/>
            <a:chExt cx="4558882" cy="974818"/>
          </a:xfrm>
        </p:grpSpPr>
        <p:grpSp>
          <p:nvGrpSpPr>
            <p:cNvPr id="42" name="Groupe 41">
              <a:extLst>
                <a:ext uri="{FF2B5EF4-FFF2-40B4-BE49-F238E27FC236}">
                  <a16:creationId xmlns:a16="http://schemas.microsoft.com/office/drawing/2014/main" id="{19AF6CE8-0FBB-4B0D-8BFA-383A49B1C8D6}"/>
                </a:ext>
              </a:extLst>
            </p:cNvPr>
            <p:cNvGrpSpPr/>
            <p:nvPr/>
          </p:nvGrpSpPr>
          <p:grpSpPr>
            <a:xfrm>
              <a:off x="2735614" y="859380"/>
              <a:ext cx="1261133" cy="974818"/>
              <a:chOff x="2567355" y="791781"/>
              <a:chExt cx="1261133" cy="974818"/>
            </a:xfrm>
          </p:grpSpPr>
          <p:sp>
            <p:nvSpPr>
              <p:cNvPr id="32" name="Ellipse 31">
                <a:extLst>
                  <a:ext uri="{FF2B5EF4-FFF2-40B4-BE49-F238E27FC236}">
                    <a16:creationId xmlns:a16="http://schemas.microsoft.com/office/drawing/2014/main" id="{D0604772-489E-4DBD-9FC6-86927970895B}"/>
                  </a:ext>
                </a:extLst>
              </p:cNvPr>
              <p:cNvSpPr/>
              <p:nvPr/>
            </p:nvSpPr>
            <p:spPr>
              <a:xfrm>
                <a:off x="3014800" y="791781"/>
                <a:ext cx="338155" cy="3381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Ellipse 32">
                <a:extLst>
                  <a:ext uri="{FF2B5EF4-FFF2-40B4-BE49-F238E27FC236}">
                    <a16:creationId xmlns:a16="http://schemas.microsoft.com/office/drawing/2014/main" id="{707BB55A-A834-4110-938D-6B3F08EF4B62}"/>
                  </a:ext>
                </a:extLst>
              </p:cNvPr>
              <p:cNvSpPr/>
              <p:nvPr/>
            </p:nvSpPr>
            <p:spPr>
              <a:xfrm>
                <a:off x="2567355" y="1428444"/>
                <a:ext cx="338155" cy="3381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Ellipse 33">
                <a:extLst>
                  <a:ext uri="{FF2B5EF4-FFF2-40B4-BE49-F238E27FC236}">
                    <a16:creationId xmlns:a16="http://schemas.microsoft.com/office/drawing/2014/main" id="{8693B431-6308-4CA2-81F8-A9B2E9B9A48E}"/>
                  </a:ext>
                </a:extLst>
              </p:cNvPr>
              <p:cNvSpPr/>
              <p:nvPr/>
            </p:nvSpPr>
            <p:spPr>
              <a:xfrm>
                <a:off x="3014799" y="1428444"/>
                <a:ext cx="338155" cy="3381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5" name="Ellipse 34">
                <a:extLst>
                  <a:ext uri="{FF2B5EF4-FFF2-40B4-BE49-F238E27FC236}">
                    <a16:creationId xmlns:a16="http://schemas.microsoft.com/office/drawing/2014/main" id="{0EEB8580-19ED-4B34-9658-000BCEC751BD}"/>
                  </a:ext>
                </a:extLst>
              </p:cNvPr>
              <p:cNvSpPr/>
              <p:nvPr/>
            </p:nvSpPr>
            <p:spPr>
              <a:xfrm>
                <a:off x="3490333" y="1428443"/>
                <a:ext cx="338155" cy="338155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37" name="Connecteur droit 36">
                <a:extLst>
                  <a:ext uri="{FF2B5EF4-FFF2-40B4-BE49-F238E27FC236}">
                    <a16:creationId xmlns:a16="http://schemas.microsoft.com/office/drawing/2014/main" id="{CD051342-0932-435A-86F9-A50853EC3452}"/>
                  </a:ext>
                </a:extLst>
              </p:cNvPr>
              <p:cNvCxnSpPr>
                <a:stCxn id="32" idx="3"/>
                <a:endCxn id="33" idx="0"/>
              </p:cNvCxnSpPr>
              <p:nvPr/>
            </p:nvCxnSpPr>
            <p:spPr>
              <a:xfrm flipH="1">
                <a:off x="2736433" y="1080414"/>
                <a:ext cx="327889" cy="348030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9" name="Connecteur droit 38">
                <a:extLst>
                  <a:ext uri="{FF2B5EF4-FFF2-40B4-BE49-F238E27FC236}">
                    <a16:creationId xmlns:a16="http://schemas.microsoft.com/office/drawing/2014/main" id="{F3A8A811-4681-4898-836D-CA00DC0183F8}"/>
                  </a:ext>
                </a:extLst>
              </p:cNvPr>
              <p:cNvCxnSpPr>
                <a:stCxn id="32" idx="4"/>
                <a:endCxn id="34" idx="0"/>
              </p:cNvCxnSpPr>
              <p:nvPr/>
            </p:nvCxnSpPr>
            <p:spPr>
              <a:xfrm flipH="1">
                <a:off x="3183877" y="1129936"/>
                <a:ext cx="1" cy="298508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Connecteur droit 40">
                <a:extLst>
                  <a:ext uri="{FF2B5EF4-FFF2-40B4-BE49-F238E27FC236}">
                    <a16:creationId xmlns:a16="http://schemas.microsoft.com/office/drawing/2014/main" id="{9A01115D-10FD-4BAD-A56B-181BC3720EDC}"/>
                  </a:ext>
                </a:extLst>
              </p:cNvPr>
              <p:cNvCxnSpPr>
                <a:stCxn id="32" idx="5"/>
                <a:endCxn id="35" idx="0"/>
              </p:cNvCxnSpPr>
              <p:nvPr/>
            </p:nvCxnSpPr>
            <p:spPr>
              <a:xfrm>
                <a:off x="3303433" y="1080414"/>
                <a:ext cx="355978" cy="348029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1" name="Nuage 50">
              <a:extLst>
                <a:ext uri="{FF2B5EF4-FFF2-40B4-BE49-F238E27FC236}">
                  <a16:creationId xmlns:a16="http://schemas.microsoft.com/office/drawing/2014/main" id="{7A5FACBB-7844-4662-A8BD-C15FA216DAA1}"/>
                </a:ext>
              </a:extLst>
            </p:cNvPr>
            <p:cNvSpPr/>
            <p:nvPr/>
          </p:nvSpPr>
          <p:spPr>
            <a:xfrm>
              <a:off x="4343872" y="999737"/>
              <a:ext cx="1183539" cy="640483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8AF360B7-D870-4667-8AE1-3BD979C7D35B}"/>
                </a:ext>
              </a:extLst>
            </p:cNvPr>
            <p:cNvSpPr/>
            <p:nvPr/>
          </p:nvSpPr>
          <p:spPr>
            <a:xfrm>
              <a:off x="6110957" y="971605"/>
              <a:ext cx="1183539" cy="6971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4" name="ZoneTexte 53">
            <a:extLst>
              <a:ext uri="{FF2B5EF4-FFF2-40B4-BE49-F238E27FC236}">
                <a16:creationId xmlns:a16="http://schemas.microsoft.com/office/drawing/2014/main" id="{B7EE467D-BC81-43A0-8F87-DC4D28BA42E2}"/>
              </a:ext>
            </a:extLst>
          </p:cNvPr>
          <p:cNvSpPr txBox="1"/>
          <p:nvPr/>
        </p:nvSpPr>
        <p:spPr>
          <a:xfrm>
            <a:off x="6278470" y="960819"/>
            <a:ext cx="22864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VFS:</a:t>
            </a:r>
          </a:p>
          <a:p>
            <a:pPr algn="ctr"/>
            <a:r>
              <a:rPr lang="fr-FR" sz="1600" dirty="0"/>
              <a:t>Abstract structures and </a:t>
            </a:r>
            <a:r>
              <a:rPr lang="fr-FR" sz="1600" dirty="0" err="1"/>
              <a:t>methods</a:t>
            </a:r>
            <a:r>
              <a:rPr lang="fr-FR" sz="1600" dirty="0"/>
              <a:t> in memory</a:t>
            </a:r>
          </a:p>
        </p:txBody>
      </p:sp>
    </p:spTree>
    <p:extLst>
      <p:ext uri="{BB962C8B-B14F-4D97-AF65-F5344CB8AC3E}">
        <p14:creationId xmlns:p14="http://schemas.microsoft.com/office/powerpoint/2010/main" val="128606488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109</a:t>
            </a:fld>
            <a:endParaRPr lang="fr-FR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64A04FBC-923D-4B83-B247-ACC01322469D}"/>
              </a:ext>
            </a:extLst>
          </p:cNvPr>
          <p:cNvGrpSpPr/>
          <p:nvPr/>
        </p:nvGrpSpPr>
        <p:grpSpPr>
          <a:xfrm>
            <a:off x="2693803" y="836667"/>
            <a:ext cx="3998969" cy="4153357"/>
            <a:chOff x="2693803" y="836667"/>
            <a:chExt cx="3998969" cy="4153357"/>
          </a:xfrm>
        </p:grpSpPr>
        <p:sp>
          <p:nvSpPr>
            <p:cNvPr id="3" name="Ellipse 2">
              <a:extLst>
                <a:ext uri="{FF2B5EF4-FFF2-40B4-BE49-F238E27FC236}">
                  <a16:creationId xmlns:a16="http://schemas.microsoft.com/office/drawing/2014/main" id="{4EA3F779-1FED-4530-9A09-17E67094EDD6}"/>
                </a:ext>
              </a:extLst>
            </p:cNvPr>
            <p:cNvSpPr/>
            <p:nvPr/>
          </p:nvSpPr>
          <p:spPr>
            <a:xfrm>
              <a:off x="3800819" y="836667"/>
              <a:ext cx="1542361" cy="837282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/>
                <a:t>Kernel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73E4293-84E3-490A-94CC-619EECDF69BB}"/>
                </a:ext>
              </a:extLst>
            </p:cNvPr>
            <p:cNvSpPr/>
            <p:nvPr/>
          </p:nvSpPr>
          <p:spPr>
            <a:xfrm>
              <a:off x="3530905" y="2211370"/>
              <a:ext cx="2082188" cy="83728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VFS</a:t>
              </a: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51E2076-CE7B-43E0-AC45-1E694FE48FB8}"/>
                </a:ext>
              </a:extLst>
            </p:cNvPr>
            <p:cNvSpPr/>
            <p:nvPr/>
          </p:nvSpPr>
          <p:spPr>
            <a:xfrm>
              <a:off x="2693803" y="3442884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FAT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4AF72E6-F8AA-48A2-94D1-08CEEF83D8DC}"/>
                </a:ext>
              </a:extLst>
            </p:cNvPr>
            <p:cNvSpPr/>
            <p:nvPr/>
          </p:nvSpPr>
          <p:spPr>
            <a:xfrm>
              <a:off x="4125766" y="3442884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NTFS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8F1EEA0-5F44-41AE-B68E-5A6A81F80321}"/>
                </a:ext>
              </a:extLst>
            </p:cNvPr>
            <p:cNvSpPr/>
            <p:nvPr/>
          </p:nvSpPr>
          <p:spPr>
            <a:xfrm>
              <a:off x="5557729" y="3442883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ext2</a:t>
              </a:r>
            </a:p>
          </p:txBody>
        </p:sp>
        <p:grpSp>
          <p:nvGrpSpPr>
            <p:cNvPr id="49" name="Groupe 48">
              <a:extLst>
                <a:ext uri="{FF2B5EF4-FFF2-40B4-BE49-F238E27FC236}">
                  <a16:creationId xmlns:a16="http://schemas.microsoft.com/office/drawing/2014/main" id="{4A42E447-0246-49B6-B352-986084D07314}"/>
                </a:ext>
              </a:extLst>
            </p:cNvPr>
            <p:cNvGrpSpPr/>
            <p:nvPr/>
          </p:nvGrpSpPr>
          <p:grpSpPr>
            <a:xfrm>
              <a:off x="3336038" y="4491413"/>
              <a:ext cx="1210630" cy="498611"/>
              <a:chOff x="6329145" y="860916"/>
              <a:chExt cx="1944547" cy="800883"/>
            </a:xfrm>
          </p:grpSpPr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F768015F-C978-4616-9702-F661901D98CA}"/>
                  </a:ext>
                </a:extLst>
              </p:cNvPr>
              <p:cNvSpPr/>
              <p:nvPr/>
            </p:nvSpPr>
            <p:spPr>
              <a:xfrm>
                <a:off x="6329145" y="1175662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8" name="Triangle isocèle 57">
                <a:extLst>
                  <a:ext uri="{FF2B5EF4-FFF2-40B4-BE49-F238E27FC236}">
                    <a16:creationId xmlns:a16="http://schemas.microsoft.com/office/drawing/2014/main" id="{E4B9771C-44DD-4433-ABD7-EA791A74A2C8}"/>
                  </a:ext>
                </a:extLst>
              </p:cNvPr>
              <p:cNvSpPr/>
              <p:nvPr/>
            </p:nvSpPr>
            <p:spPr>
              <a:xfrm rot="18624393">
                <a:off x="7575788" y="1381427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9" name="Ellipse 58">
                <a:extLst>
                  <a:ext uri="{FF2B5EF4-FFF2-40B4-BE49-F238E27FC236}">
                    <a16:creationId xmlns:a16="http://schemas.microsoft.com/office/drawing/2014/main" id="{12525FDC-85E5-4AE7-B7E6-815290AF0FA7}"/>
                  </a:ext>
                </a:extLst>
              </p:cNvPr>
              <p:cNvSpPr/>
              <p:nvPr/>
            </p:nvSpPr>
            <p:spPr>
              <a:xfrm>
                <a:off x="6329145" y="1018289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0" name="Triangle isocèle 59">
                <a:extLst>
                  <a:ext uri="{FF2B5EF4-FFF2-40B4-BE49-F238E27FC236}">
                    <a16:creationId xmlns:a16="http://schemas.microsoft.com/office/drawing/2014/main" id="{A8AC12F3-114E-4F80-80EA-D38853B8736E}"/>
                  </a:ext>
                </a:extLst>
              </p:cNvPr>
              <p:cNvSpPr/>
              <p:nvPr/>
            </p:nvSpPr>
            <p:spPr>
              <a:xfrm rot="18624393">
                <a:off x="7587663" y="1212291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61" name="Ellipse 60">
                <a:extLst>
                  <a:ext uri="{FF2B5EF4-FFF2-40B4-BE49-F238E27FC236}">
                    <a16:creationId xmlns:a16="http://schemas.microsoft.com/office/drawing/2014/main" id="{0468CEC4-1745-4F1F-AF91-30E7408509FE}"/>
                  </a:ext>
                </a:extLst>
              </p:cNvPr>
              <p:cNvSpPr/>
              <p:nvPr/>
            </p:nvSpPr>
            <p:spPr>
              <a:xfrm>
                <a:off x="6329145" y="860916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2" name="Triangle isocèle 61">
                <a:extLst>
                  <a:ext uri="{FF2B5EF4-FFF2-40B4-BE49-F238E27FC236}">
                    <a16:creationId xmlns:a16="http://schemas.microsoft.com/office/drawing/2014/main" id="{6FB84C61-C2CC-483B-B441-5919FAE7D245}"/>
                  </a:ext>
                </a:extLst>
              </p:cNvPr>
              <p:cNvSpPr/>
              <p:nvPr/>
            </p:nvSpPr>
            <p:spPr>
              <a:xfrm rot="18624393">
                <a:off x="7587662" y="1043155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3" name="Ellipse 62">
                <a:extLst>
                  <a:ext uri="{FF2B5EF4-FFF2-40B4-BE49-F238E27FC236}">
                    <a16:creationId xmlns:a16="http://schemas.microsoft.com/office/drawing/2014/main" id="{B444B7FE-C0AA-46AF-A455-DC0B9078DD8A}"/>
                  </a:ext>
                </a:extLst>
              </p:cNvPr>
              <p:cNvSpPr/>
              <p:nvPr/>
            </p:nvSpPr>
            <p:spPr>
              <a:xfrm>
                <a:off x="7142833" y="1051025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64" name="Groupe 63">
              <a:extLst>
                <a:ext uri="{FF2B5EF4-FFF2-40B4-BE49-F238E27FC236}">
                  <a16:creationId xmlns:a16="http://schemas.microsoft.com/office/drawing/2014/main" id="{7B3B62FE-5E90-4F1F-8C3A-DA62103F7283}"/>
                </a:ext>
              </a:extLst>
            </p:cNvPr>
            <p:cNvGrpSpPr/>
            <p:nvPr/>
          </p:nvGrpSpPr>
          <p:grpSpPr>
            <a:xfrm>
              <a:off x="5482142" y="4491412"/>
              <a:ext cx="1210630" cy="498611"/>
              <a:chOff x="6329145" y="860916"/>
              <a:chExt cx="1944547" cy="800883"/>
            </a:xfrm>
          </p:grpSpPr>
          <p:sp>
            <p:nvSpPr>
              <p:cNvPr id="65" name="Ellipse 64">
                <a:extLst>
                  <a:ext uri="{FF2B5EF4-FFF2-40B4-BE49-F238E27FC236}">
                    <a16:creationId xmlns:a16="http://schemas.microsoft.com/office/drawing/2014/main" id="{93F0FF17-ED8B-4CCC-9C09-804B01DD95C5}"/>
                  </a:ext>
                </a:extLst>
              </p:cNvPr>
              <p:cNvSpPr/>
              <p:nvPr/>
            </p:nvSpPr>
            <p:spPr>
              <a:xfrm>
                <a:off x="6329145" y="1175662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6" name="Triangle isocèle 65">
                <a:extLst>
                  <a:ext uri="{FF2B5EF4-FFF2-40B4-BE49-F238E27FC236}">
                    <a16:creationId xmlns:a16="http://schemas.microsoft.com/office/drawing/2014/main" id="{F821A80B-D788-4F1C-8194-C5F166716A63}"/>
                  </a:ext>
                </a:extLst>
              </p:cNvPr>
              <p:cNvSpPr/>
              <p:nvPr/>
            </p:nvSpPr>
            <p:spPr>
              <a:xfrm rot="18624393">
                <a:off x="7575788" y="1381427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7" name="Ellipse 66">
                <a:extLst>
                  <a:ext uri="{FF2B5EF4-FFF2-40B4-BE49-F238E27FC236}">
                    <a16:creationId xmlns:a16="http://schemas.microsoft.com/office/drawing/2014/main" id="{791CC0C1-894C-4250-9889-F587841BC13F}"/>
                  </a:ext>
                </a:extLst>
              </p:cNvPr>
              <p:cNvSpPr/>
              <p:nvPr/>
            </p:nvSpPr>
            <p:spPr>
              <a:xfrm>
                <a:off x="6329145" y="1018289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8" name="Triangle isocèle 67">
                <a:extLst>
                  <a:ext uri="{FF2B5EF4-FFF2-40B4-BE49-F238E27FC236}">
                    <a16:creationId xmlns:a16="http://schemas.microsoft.com/office/drawing/2014/main" id="{2FA31329-286A-49AA-9E2B-2F760A0C948C}"/>
                  </a:ext>
                </a:extLst>
              </p:cNvPr>
              <p:cNvSpPr/>
              <p:nvPr/>
            </p:nvSpPr>
            <p:spPr>
              <a:xfrm rot="18624393">
                <a:off x="7587663" y="1212291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69" name="Ellipse 68">
                <a:extLst>
                  <a:ext uri="{FF2B5EF4-FFF2-40B4-BE49-F238E27FC236}">
                    <a16:creationId xmlns:a16="http://schemas.microsoft.com/office/drawing/2014/main" id="{D01A29A5-05D0-433E-BA3B-843EC4AFC8FE}"/>
                  </a:ext>
                </a:extLst>
              </p:cNvPr>
              <p:cNvSpPr/>
              <p:nvPr/>
            </p:nvSpPr>
            <p:spPr>
              <a:xfrm>
                <a:off x="6329145" y="860916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0" name="Triangle isocèle 69">
                <a:extLst>
                  <a:ext uri="{FF2B5EF4-FFF2-40B4-BE49-F238E27FC236}">
                    <a16:creationId xmlns:a16="http://schemas.microsoft.com/office/drawing/2014/main" id="{6B928B25-7C1E-4ECF-8BFE-5D772F095670}"/>
                  </a:ext>
                </a:extLst>
              </p:cNvPr>
              <p:cNvSpPr/>
              <p:nvPr/>
            </p:nvSpPr>
            <p:spPr>
              <a:xfrm rot="18624393">
                <a:off x="7587662" y="1043155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1" name="Ellipse 70">
                <a:extLst>
                  <a:ext uri="{FF2B5EF4-FFF2-40B4-BE49-F238E27FC236}">
                    <a16:creationId xmlns:a16="http://schemas.microsoft.com/office/drawing/2014/main" id="{1A8E6DAB-1D7C-4FC7-91CB-B5CEC8B95B24}"/>
                  </a:ext>
                </a:extLst>
              </p:cNvPr>
              <p:cNvSpPr/>
              <p:nvPr/>
            </p:nvSpPr>
            <p:spPr>
              <a:xfrm>
                <a:off x="7142833" y="1051025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Flèche : double flèche verticale 6">
              <a:extLst>
                <a:ext uri="{FF2B5EF4-FFF2-40B4-BE49-F238E27FC236}">
                  <a16:creationId xmlns:a16="http://schemas.microsoft.com/office/drawing/2014/main" id="{2348F752-DDC0-4EA9-90E4-0F0B14E43A6A}"/>
                </a:ext>
              </a:extLst>
            </p:cNvPr>
            <p:cNvSpPr/>
            <p:nvPr/>
          </p:nvSpPr>
          <p:spPr>
            <a:xfrm>
              <a:off x="4478872" y="1711982"/>
              <a:ext cx="186254" cy="459514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2" name="Flèche : double flèche verticale 71">
              <a:extLst>
                <a:ext uri="{FF2B5EF4-FFF2-40B4-BE49-F238E27FC236}">
                  <a16:creationId xmlns:a16="http://schemas.microsoft.com/office/drawing/2014/main" id="{A64ED43C-ADDC-411B-9BAC-3F5C84192649}"/>
                </a:ext>
              </a:extLst>
            </p:cNvPr>
            <p:cNvSpPr/>
            <p:nvPr/>
          </p:nvSpPr>
          <p:spPr>
            <a:xfrm rot="2821001">
              <a:off x="3122571" y="2830280"/>
              <a:ext cx="186254" cy="688166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5" name="Flèche : double flèche verticale 74">
              <a:extLst>
                <a:ext uri="{FF2B5EF4-FFF2-40B4-BE49-F238E27FC236}">
                  <a16:creationId xmlns:a16="http://schemas.microsoft.com/office/drawing/2014/main" id="{8C3CCFBF-3632-4ABF-A7E2-ED0B07066F20}"/>
                </a:ext>
              </a:extLst>
            </p:cNvPr>
            <p:cNvSpPr/>
            <p:nvPr/>
          </p:nvSpPr>
          <p:spPr>
            <a:xfrm>
              <a:off x="4469240" y="3081701"/>
              <a:ext cx="186254" cy="339151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6" name="Flèche : double flèche verticale 75">
              <a:extLst>
                <a:ext uri="{FF2B5EF4-FFF2-40B4-BE49-F238E27FC236}">
                  <a16:creationId xmlns:a16="http://schemas.microsoft.com/office/drawing/2014/main" id="{F6724672-AE25-4BC7-A0CC-E2B440B97AD0}"/>
                </a:ext>
              </a:extLst>
            </p:cNvPr>
            <p:cNvSpPr/>
            <p:nvPr/>
          </p:nvSpPr>
          <p:spPr>
            <a:xfrm>
              <a:off x="3567005" y="4198290"/>
              <a:ext cx="186254" cy="339151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7" name="Flèche : double flèche verticale 76">
              <a:extLst>
                <a:ext uri="{FF2B5EF4-FFF2-40B4-BE49-F238E27FC236}">
                  <a16:creationId xmlns:a16="http://schemas.microsoft.com/office/drawing/2014/main" id="{680D8922-04B4-49A6-86AF-6B26B2C7DB09}"/>
                </a:ext>
              </a:extLst>
            </p:cNvPr>
            <p:cNvSpPr/>
            <p:nvPr/>
          </p:nvSpPr>
          <p:spPr>
            <a:xfrm>
              <a:off x="4125766" y="4194074"/>
              <a:ext cx="186254" cy="339151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8" name="Flèche : double flèche verticale 77">
              <a:extLst>
                <a:ext uri="{FF2B5EF4-FFF2-40B4-BE49-F238E27FC236}">
                  <a16:creationId xmlns:a16="http://schemas.microsoft.com/office/drawing/2014/main" id="{77AEFC0B-ADBE-416F-8A24-4FC1DB78FC56}"/>
                </a:ext>
              </a:extLst>
            </p:cNvPr>
            <p:cNvSpPr/>
            <p:nvPr/>
          </p:nvSpPr>
          <p:spPr>
            <a:xfrm>
              <a:off x="5984699" y="4193500"/>
              <a:ext cx="186254" cy="339151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Flèche : double flèche verticale 50">
              <a:extLst>
                <a:ext uri="{FF2B5EF4-FFF2-40B4-BE49-F238E27FC236}">
                  <a16:creationId xmlns:a16="http://schemas.microsoft.com/office/drawing/2014/main" id="{0281DB86-56E6-48C2-89A2-07108EEED1AF}"/>
                </a:ext>
              </a:extLst>
            </p:cNvPr>
            <p:cNvSpPr/>
            <p:nvPr/>
          </p:nvSpPr>
          <p:spPr>
            <a:xfrm rot="18778999" flipH="1">
              <a:off x="5829036" y="2834387"/>
              <a:ext cx="186254" cy="688166"/>
            </a:xfrm>
            <a:prstGeom prst="up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777949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FD6B9604-E4CC-406A-8CA3-19EF1AA36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Physical Storage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8F19C06-5375-4B67-BC17-A19F3CA45C1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3498567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lèche : virage 35">
            <a:extLst>
              <a:ext uri="{FF2B5EF4-FFF2-40B4-BE49-F238E27FC236}">
                <a16:creationId xmlns:a16="http://schemas.microsoft.com/office/drawing/2014/main" id="{13C2C248-B74D-482A-B540-9E6330065260}"/>
              </a:ext>
            </a:extLst>
          </p:cNvPr>
          <p:cNvSpPr/>
          <p:nvPr/>
        </p:nvSpPr>
        <p:spPr>
          <a:xfrm rot="10800000" flipH="1">
            <a:off x="6658750" y="4166534"/>
            <a:ext cx="499731" cy="523565"/>
          </a:xfrm>
          <a:prstGeom prst="ben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110</a:t>
            </a:fld>
            <a:endParaRPr lang="fr-FR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4EA3F779-1FED-4530-9A09-17E67094EDD6}"/>
              </a:ext>
            </a:extLst>
          </p:cNvPr>
          <p:cNvSpPr/>
          <p:nvPr/>
        </p:nvSpPr>
        <p:spPr>
          <a:xfrm>
            <a:off x="3800819" y="836667"/>
            <a:ext cx="1542361" cy="83728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Kernel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3E4293-84E3-490A-94CC-619EECDF69BB}"/>
              </a:ext>
            </a:extLst>
          </p:cNvPr>
          <p:cNvSpPr/>
          <p:nvPr/>
        </p:nvSpPr>
        <p:spPr>
          <a:xfrm>
            <a:off x="3530905" y="2211370"/>
            <a:ext cx="2082188" cy="8372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tx1"/>
                </a:solidFill>
              </a:rPr>
              <a:t>VFS</a:t>
            </a:r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8BE36335-00AD-4106-BA88-1E06D3410215}"/>
              </a:ext>
            </a:extLst>
          </p:cNvPr>
          <p:cNvGrpSpPr/>
          <p:nvPr/>
        </p:nvGrpSpPr>
        <p:grpSpPr>
          <a:xfrm>
            <a:off x="1894326" y="3452015"/>
            <a:ext cx="5355345" cy="720124"/>
            <a:chOff x="1699809" y="3496679"/>
            <a:chExt cx="5355345" cy="720124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51E2076-CE7B-43E0-AC45-1E694FE48FB8}"/>
                </a:ext>
              </a:extLst>
            </p:cNvPr>
            <p:cNvSpPr/>
            <p:nvPr/>
          </p:nvSpPr>
          <p:spPr>
            <a:xfrm>
              <a:off x="1699809" y="3496680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FAT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4AF72E6-F8AA-48A2-94D1-08CEEF83D8DC}"/>
                </a:ext>
              </a:extLst>
            </p:cNvPr>
            <p:cNvSpPr/>
            <p:nvPr/>
          </p:nvSpPr>
          <p:spPr>
            <a:xfrm>
              <a:off x="3131772" y="3496680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NTFS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8F1EEA0-5F44-41AE-B68E-5A6A81F80321}"/>
                </a:ext>
              </a:extLst>
            </p:cNvPr>
            <p:cNvSpPr/>
            <p:nvPr/>
          </p:nvSpPr>
          <p:spPr>
            <a:xfrm>
              <a:off x="4563735" y="3496679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ext2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D188941-0DE8-4756-94A0-797D0AF526D1}"/>
                </a:ext>
              </a:extLst>
            </p:cNvPr>
            <p:cNvSpPr/>
            <p:nvPr/>
          </p:nvSpPr>
          <p:spPr>
            <a:xfrm>
              <a:off x="5995698" y="3496679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NFS</a:t>
              </a:r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4A42E447-0246-49B6-B352-986084D07314}"/>
              </a:ext>
            </a:extLst>
          </p:cNvPr>
          <p:cNvGrpSpPr/>
          <p:nvPr/>
        </p:nvGrpSpPr>
        <p:grpSpPr>
          <a:xfrm>
            <a:off x="2536561" y="4500545"/>
            <a:ext cx="1210630" cy="498611"/>
            <a:chOff x="6329145" y="860916"/>
            <a:chExt cx="1944547" cy="800883"/>
          </a:xfrm>
        </p:grpSpPr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F768015F-C978-4616-9702-F661901D98CA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Triangle isocèle 57">
              <a:extLst>
                <a:ext uri="{FF2B5EF4-FFF2-40B4-BE49-F238E27FC236}">
                  <a16:creationId xmlns:a16="http://schemas.microsoft.com/office/drawing/2014/main" id="{E4B9771C-44DD-4433-ABD7-EA791A74A2C8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12525FDC-85E5-4AE7-B7E6-815290AF0FA7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0" name="Triangle isocèle 59">
              <a:extLst>
                <a:ext uri="{FF2B5EF4-FFF2-40B4-BE49-F238E27FC236}">
                  <a16:creationId xmlns:a16="http://schemas.microsoft.com/office/drawing/2014/main" id="{A8AC12F3-114E-4F80-80EA-D38853B8736E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0468CEC4-1745-4F1F-AF91-30E7408509FE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Triangle isocèle 61">
              <a:extLst>
                <a:ext uri="{FF2B5EF4-FFF2-40B4-BE49-F238E27FC236}">
                  <a16:creationId xmlns:a16="http://schemas.microsoft.com/office/drawing/2014/main" id="{6FB84C61-C2CC-483B-B441-5919FAE7D245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B444B7FE-C0AA-46AF-A455-DC0B9078DD8A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7B3B62FE-5E90-4F1F-8C3A-DA62103F7283}"/>
              </a:ext>
            </a:extLst>
          </p:cNvPr>
          <p:cNvGrpSpPr/>
          <p:nvPr/>
        </p:nvGrpSpPr>
        <p:grpSpPr>
          <a:xfrm>
            <a:off x="4682665" y="4500544"/>
            <a:ext cx="1210630" cy="498611"/>
            <a:chOff x="6329145" y="860916"/>
            <a:chExt cx="1944547" cy="800883"/>
          </a:xfrm>
        </p:grpSpPr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93F0FF17-ED8B-4CCC-9C09-804B01DD95C5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6" name="Triangle isocèle 65">
              <a:extLst>
                <a:ext uri="{FF2B5EF4-FFF2-40B4-BE49-F238E27FC236}">
                  <a16:creationId xmlns:a16="http://schemas.microsoft.com/office/drawing/2014/main" id="{F821A80B-D788-4F1C-8194-C5F166716A63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791CC0C1-894C-4250-9889-F587841BC13F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8" name="Triangle isocèle 67">
              <a:extLst>
                <a:ext uri="{FF2B5EF4-FFF2-40B4-BE49-F238E27FC236}">
                  <a16:creationId xmlns:a16="http://schemas.microsoft.com/office/drawing/2014/main" id="{2FA31329-286A-49AA-9E2B-2F760A0C948C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D01A29A5-05D0-433E-BA3B-843EC4AFC8FE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Triangle isocèle 69">
              <a:extLst>
                <a:ext uri="{FF2B5EF4-FFF2-40B4-BE49-F238E27FC236}">
                  <a16:creationId xmlns:a16="http://schemas.microsoft.com/office/drawing/2014/main" id="{6B928B25-7C1E-4ECF-8BFE-5D772F095670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1A8E6DAB-1D7C-4FC7-91CB-B5CEC8B95B24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7" name="Flèche : double flèche verticale 6">
            <a:extLst>
              <a:ext uri="{FF2B5EF4-FFF2-40B4-BE49-F238E27FC236}">
                <a16:creationId xmlns:a16="http://schemas.microsoft.com/office/drawing/2014/main" id="{2348F752-DDC0-4EA9-90E4-0F0B14E43A6A}"/>
              </a:ext>
            </a:extLst>
          </p:cNvPr>
          <p:cNvSpPr/>
          <p:nvPr/>
        </p:nvSpPr>
        <p:spPr>
          <a:xfrm>
            <a:off x="4478872" y="1711982"/>
            <a:ext cx="186254" cy="459514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Flèche : double flèche verticale 71">
            <a:extLst>
              <a:ext uri="{FF2B5EF4-FFF2-40B4-BE49-F238E27FC236}">
                <a16:creationId xmlns:a16="http://schemas.microsoft.com/office/drawing/2014/main" id="{A64ED43C-ADDC-411B-9BAC-3F5C84192649}"/>
              </a:ext>
            </a:extLst>
          </p:cNvPr>
          <p:cNvSpPr/>
          <p:nvPr/>
        </p:nvSpPr>
        <p:spPr>
          <a:xfrm rot="2821001">
            <a:off x="3122571" y="2830280"/>
            <a:ext cx="186254" cy="68816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Flèche : double flèche verticale 72">
            <a:extLst>
              <a:ext uri="{FF2B5EF4-FFF2-40B4-BE49-F238E27FC236}">
                <a16:creationId xmlns:a16="http://schemas.microsoft.com/office/drawing/2014/main" id="{1CD14827-3852-4724-A971-C6E044887FFF}"/>
              </a:ext>
            </a:extLst>
          </p:cNvPr>
          <p:cNvSpPr/>
          <p:nvPr/>
        </p:nvSpPr>
        <p:spPr>
          <a:xfrm rot="18778999" flipH="1">
            <a:off x="5829036" y="2834387"/>
            <a:ext cx="186254" cy="68816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Flèche : double flèche verticale 73">
            <a:extLst>
              <a:ext uri="{FF2B5EF4-FFF2-40B4-BE49-F238E27FC236}">
                <a16:creationId xmlns:a16="http://schemas.microsoft.com/office/drawing/2014/main" id="{2E193594-D0FF-4F39-A81D-B09F376C4199}"/>
              </a:ext>
            </a:extLst>
          </p:cNvPr>
          <p:cNvSpPr/>
          <p:nvPr/>
        </p:nvSpPr>
        <p:spPr>
          <a:xfrm>
            <a:off x="3958325" y="3081701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Flèche : double flèche verticale 74">
            <a:extLst>
              <a:ext uri="{FF2B5EF4-FFF2-40B4-BE49-F238E27FC236}">
                <a16:creationId xmlns:a16="http://schemas.microsoft.com/office/drawing/2014/main" id="{8C3CCFBF-3632-4ABF-A7E2-ED0B07066F20}"/>
              </a:ext>
            </a:extLst>
          </p:cNvPr>
          <p:cNvSpPr/>
          <p:nvPr/>
        </p:nvSpPr>
        <p:spPr>
          <a:xfrm>
            <a:off x="4998968" y="3081701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Flèche : double flèche verticale 75">
            <a:extLst>
              <a:ext uri="{FF2B5EF4-FFF2-40B4-BE49-F238E27FC236}">
                <a16:creationId xmlns:a16="http://schemas.microsoft.com/office/drawing/2014/main" id="{F6724672-AE25-4BC7-A0CC-E2B440B97AD0}"/>
              </a:ext>
            </a:extLst>
          </p:cNvPr>
          <p:cNvSpPr/>
          <p:nvPr/>
        </p:nvSpPr>
        <p:spPr>
          <a:xfrm>
            <a:off x="2767528" y="4207422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Flèche : double flèche verticale 76">
            <a:extLst>
              <a:ext uri="{FF2B5EF4-FFF2-40B4-BE49-F238E27FC236}">
                <a16:creationId xmlns:a16="http://schemas.microsoft.com/office/drawing/2014/main" id="{680D8922-04B4-49A6-86AF-6B26B2C7DB09}"/>
              </a:ext>
            </a:extLst>
          </p:cNvPr>
          <p:cNvSpPr/>
          <p:nvPr/>
        </p:nvSpPr>
        <p:spPr>
          <a:xfrm>
            <a:off x="3326289" y="4203206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Flèche : double flèche verticale 77">
            <a:extLst>
              <a:ext uri="{FF2B5EF4-FFF2-40B4-BE49-F238E27FC236}">
                <a16:creationId xmlns:a16="http://schemas.microsoft.com/office/drawing/2014/main" id="{77AEFC0B-ADBE-416F-8A24-4FC1DB78FC56}"/>
              </a:ext>
            </a:extLst>
          </p:cNvPr>
          <p:cNvSpPr/>
          <p:nvPr/>
        </p:nvSpPr>
        <p:spPr>
          <a:xfrm>
            <a:off x="5185222" y="4202632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3" name="Groupe 82">
            <a:extLst>
              <a:ext uri="{FF2B5EF4-FFF2-40B4-BE49-F238E27FC236}">
                <a16:creationId xmlns:a16="http://schemas.microsoft.com/office/drawing/2014/main" id="{AD3270D0-2170-4E52-864A-171F414CE3B5}"/>
              </a:ext>
            </a:extLst>
          </p:cNvPr>
          <p:cNvGrpSpPr/>
          <p:nvPr/>
        </p:nvGrpSpPr>
        <p:grpSpPr>
          <a:xfrm>
            <a:off x="7195296" y="4202632"/>
            <a:ext cx="1655327" cy="588059"/>
            <a:chOff x="7195296" y="4202632"/>
            <a:chExt cx="1655327" cy="588059"/>
          </a:xfrm>
        </p:grpSpPr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A0DAE643-786F-47C4-95EB-8E69AAB497BD}"/>
                </a:ext>
              </a:extLst>
            </p:cNvPr>
            <p:cNvCxnSpPr>
              <a:cxnSpLocks/>
            </p:cNvCxnSpPr>
            <p:nvPr/>
          </p:nvCxnSpPr>
          <p:spPr>
            <a:xfrm>
              <a:off x="7368740" y="4361574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E81DFE6A-8DD8-4106-AB12-A79C4FAD13D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740" y="4428317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Connecteur droit 80">
              <a:extLst>
                <a:ext uri="{FF2B5EF4-FFF2-40B4-BE49-F238E27FC236}">
                  <a16:creationId xmlns:a16="http://schemas.microsoft.com/office/drawing/2014/main" id="{455E3292-D15A-4F64-B2A3-ACA51AAA1030}"/>
                </a:ext>
              </a:extLst>
            </p:cNvPr>
            <p:cNvCxnSpPr>
              <a:cxnSpLocks/>
            </p:cNvCxnSpPr>
            <p:nvPr/>
          </p:nvCxnSpPr>
          <p:spPr>
            <a:xfrm>
              <a:off x="7384150" y="4485049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C04475D8-B885-46D1-8F76-CE69611AAE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95296" y="4267125"/>
              <a:ext cx="684663" cy="523566"/>
            </a:xfrm>
            <a:prstGeom prst="rect">
              <a:avLst/>
            </a:prstGeom>
          </p:spPr>
        </p:pic>
        <p:sp>
          <p:nvSpPr>
            <p:cNvPr id="82" name="Nuage 81">
              <a:extLst>
                <a:ext uri="{FF2B5EF4-FFF2-40B4-BE49-F238E27FC236}">
                  <a16:creationId xmlns:a16="http://schemas.microsoft.com/office/drawing/2014/main" id="{30AC5FEA-D02B-458A-B9C8-2CB706A6238F}"/>
                </a:ext>
              </a:extLst>
            </p:cNvPr>
            <p:cNvSpPr/>
            <p:nvPr/>
          </p:nvSpPr>
          <p:spPr>
            <a:xfrm>
              <a:off x="8165960" y="4202632"/>
              <a:ext cx="684663" cy="482211"/>
            </a:xfrm>
            <a:prstGeom prst="cloud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38157155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lèche : virage 35">
            <a:extLst>
              <a:ext uri="{FF2B5EF4-FFF2-40B4-BE49-F238E27FC236}">
                <a16:creationId xmlns:a16="http://schemas.microsoft.com/office/drawing/2014/main" id="{13C2C248-B74D-482A-B540-9E6330065260}"/>
              </a:ext>
            </a:extLst>
          </p:cNvPr>
          <p:cNvSpPr/>
          <p:nvPr/>
        </p:nvSpPr>
        <p:spPr>
          <a:xfrm rot="10800000" flipH="1">
            <a:off x="6658750" y="4166534"/>
            <a:ext cx="499731" cy="523565"/>
          </a:xfrm>
          <a:prstGeom prst="ben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111</a:t>
            </a:fld>
            <a:endParaRPr lang="fr-FR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4EA3F779-1FED-4530-9A09-17E67094EDD6}"/>
              </a:ext>
            </a:extLst>
          </p:cNvPr>
          <p:cNvSpPr/>
          <p:nvPr/>
        </p:nvSpPr>
        <p:spPr>
          <a:xfrm>
            <a:off x="3800819" y="836667"/>
            <a:ext cx="1542361" cy="837282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/>
              <a:t>Kernel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3E4293-84E3-490A-94CC-619EECDF69BB}"/>
              </a:ext>
            </a:extLst>
          </p:cNvPr>
          <p:cNvSpPr/>
          <p:nvPr/>
        </p:nvSpPr>
        <p:spPr>
          <a:xfrm>
            <a:off x="3530905" y="2211370"/>
            <a:ext cx="2082188" cy="83728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>
                <a:solidFill>
                  <a:schemeClr val="tx1"/>
                </a:solidFill>
              </a:rPr>
              <a:t>VFS</a:t>
            </a:r>
          </a:p>
        </p:txBody>
      </p: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8BE36335-00AD-4106-BA88-1E06D3410215}"/>
              </a:ext>
            </a:extLst>
          </p:cNvPr>
          <p:cNvGrpSpPr/>
          <p:nvPr/>
        </p:nvGrpSpPr>
        <p:grpSpPr>
          <a:xfrm>
            <a:off x="1894326" y="3452015"/>
            <a:ext cx="5355345" cy="720124"/>
            <a:chOff x="1699809" y="3496679"/>
            <a:chExt cx="5355345" cy="720124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151E2076-CE7B-43E0-AC45-1E694FE48FB8}"/>
                </a:ext>
              </a:extLst>
            </p:cNvPr>
            <p:cNvSpPr/>
            <p:nvPr/>
          </p:nvSpPr>
          <p:spPr>
            <a:xfrm>
              <a:off x="1699809" y="3496680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FAT</a:t>
              </a: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54AF72E6-F8AA-48A2-94D1-08CEEF83D8DC}"/>
                </a:ext>
              </a:extLst>
            </p:cNvPr>
            <p:cNvSpPr/>
            <p:nvPr/>
          </p:nvSpPr>
          <p:spPr>
            <a:xfrm>
              <a:off x="3131772" y="3496680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NTFS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8F1EEA0-5F44-41AE-B68E-5A6A81F80321}"/>
                </a:ext>
              </a:extLst>
            </p:cNvPr>
            <p:cNvSpPr/>
            <p:nvPr/>
          </p:nvSpPr>
          <p:spPr>
            <a:xfrm>
              <a:off x="4563735" y="3496679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ext2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6D188941-0DE8-4756-94A0-797D0AF526D1}"/>
                </a:ext>
              </a:extLst>
            </p:cNvPr>
            <p:cNvSpPr/>
            <p:nvPr/>
          </p:nvSpPr>
          <p:spPr>
            <a:xfrm>
              <a:off x="5995698" y="3496679"/>
              <a:ext cx="1059456" cy="72012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000" dirty="0">
                  <a:solidFill>
                    <a:schemeClr val="tx1"/>
                  </a:solidFill>
                </a:rPr>
                <a:t>NFS</a:t>
              </a:r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4A42E447-0246-49B6-B352-986084D07314}"/>
              </a:ext>
            </a:extLst>
          </p:cNvPr>
          <p:cNvGrpSpPr/>
          <p:nvPr/>
        </p:nvGrpSpPr>
        <p:grpSpPr>
          <a:xfrm>
            <a:off x="2536561" y="4500545"/>
            <a:ext cx="1210630" cy="498611"/>
            <a:chOff x="6329145" y="860916"/>
            <a:chExt cx="1944547" cy="800883"/>
          </a:xfrm>
        </p:grpSpPr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F768015F-C978-4616-9702-F661901D98CA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Triangle isocèle 57">
              <a:extLst>
                <a:ext uri="{FF2B5EF4-FFF2-40B4-BE49-F238E27FC236}">
                  <a16:creationId xmlns:a16="http://schemas.microsoft.com/office/drawing/2014/main" id="{E4B9771C-44DD-4433-ABD7-EA791A74A2C8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Ellipse 58">
              <a:extLst>
                <a:ext uri="{FF2B5EF4-FFF2-40B4-BE49-F238E27FC236}">
                  <a16:creationId xmlns:a16="http://schemas.microsoft.com/office/drawing/2014/main" id="{12525FDC-85E5-4AE7-B7E6-815290AF0FA7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0" name="Triangle isocèle 59">
              <a:extLst>
                <a:ext uri="{FF2B5EF4-FFF2-40B4-BE49-F238E27FC236}">
                  <a16:creationId xmlns:a16="http://schemas.microsoft.com/office/drawing/2014/main" id="{A8AC12F3-114E-4F80-80EA-D38853B8736E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1" name="Ellipse 60">
              <a:extLst>
                <a:ext uri="{FF2B5EF4-FFF2-40B4-BE49-F238E27FC236}">
                  <a16:creationId xmlns:a16="http://schemas.microsoft.com/office/drawing/2014/main" id="{0468CEC4-1745-4F1F-AF91-30E7408509FE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2" name="Triangle isocèle 61">
              <a:extLst>
                <a:ext uri="{FF2B5EF4-FFF2-40B4-BE49-F238E27FC236}">
                  <a16:creationId xmlns:a16="http://schemas.microsoft.com/office/drawing/2014/main" id="{6FB84C61-C2CC-483B-B441-5919FAE7D245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3" name="Ellipse 62">
              <a:extLst>
                <a:ext uri="{FF2B5EF4-FFF2-40B4-BE49-F238E27FC236}">
                  <a16:creationId xmlns:a16="http://schemas.microsoft.com/office/drawing/2014/main" id="{B444B7FE-C0AA-46AF-A455-DC0B9078DD8A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7B3B62FE-5E90-4F1F-8C3A-DA62103F7283}"/>
              </a:ext>
            </a:extLst>
          </p:cNvPr>
          <p:cNvGrpSpPr/>
          <p:nvPr/>
        </p:nvGrpSpPr>
        <p:grpSpPr>
          <a:xfrm>
            <a:off x="4682665" y="4500544"/>
            <a:ext cx="1210630" cy="498611"/>
            <a:chOff x="6329145" y="860916"/>
            <a:chExt cx="1944547" cy="800883"/>
          </a:xfrm>
        </p:grpSpPr>
        <p:sp>
          <p:nvSpPr>
            <p:cNvPr id="65" name="Ellipse 64">
              <a:extLst>
                <a:ext uri="{FF2B5EF4-FFF2-40B4-BE49-F238E27FC236}">
                  <a16:creationId xmlns:a16="http://schemas.microsoft.com/office/drawing/2014/main" id="{93F0FF17-ED8B-4CCC-9C09-804B01DD95C5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6" name="Triangle isocèle 65">
              <a:extLst>
                <a:ext uri="{FF2B5EF4-FFF2-40B4-BE49-F238E27FC236}">
                  <a16:creationId xmlns:a16="http://schemas.microsoft.com/office/drawing/2014/main" id="{F821A80B-D788-4F1C-8194-C5F166716A63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791CC0C1-894C-4250-9889-F587841BC13F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68" name="Triangle isocèle 67">
              <a:extLst>
                <a:ext uri="{FF2B5EF4-FFF2-40B4-BE49-F238E27FC236}">
                  <a16:creationId xmlns:a16="http://schemas.microsoft.com/office/drawing/2014/main" id="{2FA31329-286A-49AA-9E2B-2F760A0C948C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D01A29A5-05D0-433E-BA3B-843EC4AFC8FE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0" name="Triangle isocèle 69">
              <a:extLst>
                <a:ext uri="{FF2B5EF4-FFF2-40B4-BE49-F238E27FC236}">
                  <a16:creationId xmlns:a16="http://schemas.microsoft.com/office/drawing/2014/main" id="{6B928B25-7C1E-4ECF-8BFE-5D772F095670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1" name="Ellipse 70">
              <a:extLst>
                <a:ext uri="{FF2B5EF4-FFF2-40B4-BE49-F238E27FC236}">
                  <a16:creationId xmlns:a16="http://schemas.microsoft.com/office/drawing/2014/main" id="{1A8E6DAB-1D7C-4FC7-91CB-B5CEC8B95B24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7" name="Flèche : double flèche verticale 6">
            <a:extLst>
              <a:ext uri="{FF2B5EF4-FFF2-40B4-BE49-F238E27FC236}">
                <a16:creationId xmlns:a16="http://schemas.microsoft.com/office/drawing/2014/main" id="{2348F752-DDC0-4EA9-90E4-0F0B14E43A6A}"/>
              </a:ext>
            </a:extLst>
          </p:cNvPr>
          <p:cNvSpPr/>
          <p:nvPr/>
        </p:nvSpPr>
        <p:spPr>
          <a:xfrm>
            <a:off x="4478872" y="1711982"/>
            <a:ext cx="186254" cy="459514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Flèche : double flèche verticale 71">
            <a:extLst>
              <a:ext uri="{FF2B5EF4-FFF2-40B4-BE49-F238E27FC236}">
                <a16:creationId xmlns:a16="http://schemas.microsoft.com/office/drawing/2014/main" id="{A64ED43C-ADDC-411B-9BAC-3F5C84192649}"/>
              </a:ext>
            </a:extLst>
          </p:cNvPr>
          <p:cNvSpPr/>
          <p:nvPr/>
        </p:nvSpPr>
        <p:spPr>
          <a:xfrm rot="2821001">
            <a:off x="3122571" y="2830280"/>
            <a:ext cx="186254" cy="68816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Flèche : double flèche verticale 72">
            <a:extLst>
              <a:ext uri="{FF2B5EF4-FFF2-40B4-BE49-F238E27FC236}">
                <a16:creationId xmlns:a16="http://schemas.microsoft.com/office/drawing/2014/main" id="{1CD14827-3852-4724-A971-C6E044887FFF}"/>
              </a:ext>
            </a:extLst>
          </p:cNvPr>
          <p:cNvSpPr/>
          <p:nvPr/>
        </p:nvSpPr>
        <p:spPr>
          <a:xfrm rot="18778999" flipH="1">
            <a:off x="5829036" y="2834387"/>
            <a:ext cx="186254" cy="68816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Flèche : double flèche verticale 73">
            <a:extLst>
              <a:ext uri="{FF2B5EF4-FFF2-40B4-BE49-F238E27FC236}">
                <a16:creationId xmlns:a16="http://schemas.microsoft.com/office/drawing/2014/main" id="{2E193594-D0FF-4F39-A81D-B09F376C4199}"/>
              </a:ext>
            </a:extLst>
          </p:cNvPr>
          <p:cNvSpPr/>
          <p:nvPr/>
        </p:nvSpPr>
        <p:spPr>
          <a:xfrm>
            <a:off x="3958325" y="3081701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Flèche : double flèche verticale 74">
            <a:extLst>
              <a:ext uri="{FF2B5EF4-FFF2-40B4-BE49-F238E27FC236}">
                <a16:creationId xmlns:a16="http://schemas.microsoft.com/office/drawing/2014/main" id="{8C3CCFBF-3632-4ABF-A7E2-ED0B07066F20}"/>
              </a:ext>
            </a:extLst>
          </p:cNvPr>
          <p:cNvSpPr/>
          <p:nvPr/>
        </p:nvSpPr>
        <p:spPr>
          <a:xfrm>
            <a:off x="4998968" y="3081701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Flèche : double flèche verticale 75">
            <a:extLst>
              <a:ext uri="{FF2B5EF4-FFF2-40B4-BE49-F238E27FC236}">
                <a16:creationId xmlns:a16="http://schemas.microsoft.com/office/drawing/2014/main" id="{F6724672-AE25-4BC7-A0CC-E2B440B97AD0}"/>
              </a:ext>
            </a:extLst>
          </p:cNvPr>
          <p:cNvSpPr/>
          <p:nvPr/>
        </p:nvSpPr>
        <p:spPr>
          <a:xfrm>
            <a:off x="2767528" y="4207422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Flèche : double flèche verticale 76">
            <a:extLst>
              <a:ext uri="{FF2B5EF4-FFF2-40B4-BE49-F238E27FC236}">
                <a16:creationId xmlns:a16="http://schemas.microsoft.com/office/drawing/2014/main" id="{680D8922-04B4-49A6-86AF-6B26B2C7DB09}"/>
              </a:ext>
            </a:extLst>
          </p:cNvPr>
          <p:cNvSpPr/>
          <p:nvPr/>
        </p:nvSpPr>
        <p:spPr>
          <a:xfrm>
            <a:off x="3326289" y="4203206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Flèche : double flèche verticale 77">
            <a:extLst>
              <a:ext uri="{FF2B5EF4-FFF2-40B4-BE49-F238E27FC236}">
                <a16:creationId xmlns:a16="http://schemas.microsoft.com/office/drawing/2014/main" id="{77AEFC0B-ADBE-416F-8A24-4FC1DB78FC56}"/>
              </a:ext>
            </a:extLst>
          </p:cNvPr>
          <p:cNvSpPr/>
          <p:nvPr/>
        </p:nvSpPr>
        <p:spPr>
          <a:xfrm>
            <a:off x="5185222" y="4202632"/>
            <a:ext cx="186254" cy="339151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83" name="Groupe 82">
            <a:extLst>
              <a:ext uri="{FF2B5EF4-FFF2-40B4-BE49-F238E27FC236}">
                <a16:creationId xmlns:a16="http://schemas.microsoft.com/office/drawing/2014/main" id="{AD3270D0-2170-4E52-864A-171F414CE3B5}"/>
              </a:ext>
            </a:extLst>
          </p:cNvPr>
          <p:cNvGrpSpPr/>
          <p:nvPr/>
        </p:nvGrpSpPr>
        <p:grpSpPr>
          <a:xfrm>
            <a:off x="7195296" y="4202632"/>
            <a:ext cx="1655327" cy="588059"/>
            <a:chOff x="7195296" y="4202632"/>
            <a:chExt cx="1655327" cy="588059"/>
          </a:xfrm>
        </p:grpSpPr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A0DAE643-786F-47C4-95EB-8E69AAB497BD}"/>
                </a:ext>
              </a:extLst>
            </p:cNvPr>
            <p:cNvCxnSpPr>
              <a:cxnSpLocks/>
            </p:cNvCxnSpPr>
            <p:nvPr/>
          </p:nvCxnSpPr>
          <p:spPr>
            <a:xfrm>
              <a:off x="7368740" y="4361574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E81DFE6A-8DD8-4106-AB12-A79C4FAD13DB}"/>
                </a:ext>
              </a:extLst>
            </p:cNvPr>
            <p:cNvCxnSpPr>
              <a:cxnSpLocks/>
            </p:cNvCxnSpPr>
            <p:nvPr/>
          </p:nvCxnSpPr>
          <p:spPr>
            <a:xfrm>
              <a:off x="7368740" y="4428317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1" name="Connecteur droit 80">
              <a:extLst>
                <a:ext uri="{FF2B5EF4-FFF2-40B4-BE49-F238E27FC236}">
                  <a16:creationId xmlns:a16="http://schemas.microsoft.com/office/drawing/2014/main" id="{455E3292-D15A-4F64-B2A3-ACA51AAA1030}"/>
                </a:ext>
              </a:extLst>
            </p:cNvPr>
            <p:cNvCxnSpPr>
              <a:cxnSpLocks/>
            </p:cNvCxnSpPr>
            <p:nvPr/>
          </p:nvCxnSpPr>
          <p:spPr>
            <a:xfrm>
              <a:off x="7384150" y="4485049"/>
              <a:ext cx="93528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40" name="Image 39">
              <a:extLst>
                <a:ext uri="{FF2B5EF4-FFF2-40B4-BE49-F238E27FC236}">
                  <a16:creationId xmlns:a16="http://schemas.microsoft.com/office/drawing/2014/main" id="{C04475D8-B885-46D1-8F76-CE69611AAE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95296" y="4267125"/>
              <a:ext cx="684663" cy="523566"/>
            </a:xfrm>
            <a:prstGeom prst="rect">
              <a:avLst/>
            </a:prstGeom>
          </p:spPr>
        </p:pic>
        <p:sp>
          <p:nvSpPr>
            <p:cNvPr id="82" name="Nuage 81">
              <a:extLst>
                <a:ext uri="{FF2B5EF4-FFF2-40B4-BE49-F238E27FC236}">
                  <a16:creationId xmlns:a16="http://schemas.microsoft.com/office/drawing/2014/main" id="{30AC5FEA-D02B-458A-B9C8-2CB706A6238F}"/>
                </a:ext>
              </a:extLst>
            </p:cNvPr>
            <p:cNvSpPr/>
            <p:nvPr/>
          </p:nvSpPr>
          <p:spPr>
            <a:xfrm>
              <a:off x="8165960" y="4202632"/>
              <a:ext cx="684663" cy="482211"/>
            </a:xfrm>
            <a:prstGeom prst="cloud">
              <a:avLst/>
            </a:prstGeom>
            <a:solidFill>
              <a:schemeClr val="accent1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4BFA5C80-D44C-4D18-BBB2-7302B41358A7}"/>
              </a:ext>
            </a:extLst>
          </p:cNvPr>
          <p:cNvSpPr/>
          <p:nvPr/>
        </p:nvSpPr>
        <p:spPr>
          <a:xfrm>
            <a:off x="462363" y="3452014"/>
            <a:ext cx="1059456" cy="72012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2000" dirty="0" err="1">
                <a:solidFill>
                  <a:schemeClr val="tx1"/>
                </a:solidFill>
              </a:rPr>
              <a:t>procfs</a:t>
            </a:r>
            <a:endParaRPr lang="fr-FR" sz="2000" dirty="0">
              <a:solidFill>
                <a:schemeClr val="tx1"/>
              </a:solidFill>
            </a:endParaRPr>
          </a:p>
        </p:txBody>
      </p: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C185880E-4FC7-4D21-9D40-02D38BAE6E00}"/>
              </a:ext>
            </a:extLst>
          </p:cNvPr>
          <p:cNvGrpSpPr/>
          <p:nvPr/>
        </p:nvGrpSpPr>
        <p:grpSpPr>
          <a:xfrm>
            <a:off x="1212057" y="2354004"/>
            <a:ext cx="2318848" cy="1066848"/>
            <a:chOff x="1212057" y="2354004"/>
            <a:chExt cx="2318848" cy="1066848"/>
          </a:xfrm>
        </p:grpSpPr>
        <p:sp>
          <p:nvSpPr>
            <p:cNvPr id="9" name="Flèche : virage 8">
              <a:extLst>
                <a:ext uri="{FF2B5EF4-FFF2-40B4-BE49-F238E27FC236}">
                  <a16:creationId xmlns:a16="http://schemas.microsoft.com/office/drawing/2014/main" id="{CFB71918-F302-4555-B942-656A150A9039}"/>
                </a:ext>
              </a:extLst>
            </p:cNvPr>
            <p:cNvSpPr/>
            <p:nvPr/>
          </p:nvSpPr>
          <p:spPr>
            <a:xfrm>
              <a:off x="1266941" y="2354004"/>
              <a:ext cx="2263964" cy="435492"/>
            </a:xfrm>
            <a:prstGeom prst="ben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15" name="Flèche : bas 14">
              <a:extLst>
                <a:ext uri="{FF2B5EF4-FFF2-40B4-BE49-F238E27FC236}">
                  <a16:creationId xmlns:a16="http://schemas.microsoft.com/office/drawing/2014/main" id="{DEB8D579-EF13-474B-968B-56A5A9057926}"/>
                </a:ext>
              </a:extLst>
            </p:cNvPr>
            <p:cNvSpPr/>
            <p:nvPr/>
          </p:nvSpPr>
          <p:spPr>
            <a:xfrm>
              <a:off x="1212057" y="2700729"/>
              <a:ext cx="217990" cy="720123"/>
            </a:xfrm>
            <a:prstGeom prst="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 16">
            <a:extLst>
              <a:ext uri="{FF2B5EF4-FFF2-40B4-BE49-F238E27FC236}">
                <a16:creationId xmlns:a16="http://schemas.microsoft.com/office/drawing/2014/main" id="{FFF8F5B7-53E9-41AB-927D-917B4290D73C}"/>
              </a:ext>
            </a:extLst>
          </p:cNvPr>
          <p:cNvGrpSpPr/>
          <p:nvPr/>
        </p:nvGrpSpPr>
        <p:grpSpPr>
          <a:xfrm>
            <a:off x="77117" y="1133103"/>
            <a:ext cx="3708666" cy="3616745"/>
            <a:chOff x="77117" y="1133103"/>
            <a:chExt cx="3708666" cy="3616745"/>
          </a:xfrm>
        </p:grpSpPr>
        <p:sp>
          <p:nvSpPr>
            <p:cNvPr id="53" name="Flèche : virage 52">
              <a:extLst>
                <a:ext uri="{FF2B5EF4-FFF2-40B4-BE49-F238E27FC236}">
                  <a16:creationId xmlns:a16="http://schemas.microsoft.com/office/drawing/2014/main" id="{310CA435-0BD1-46CD-8073-9154F4445AA9}"/>
                </a:ext>
              </a:extLst>
            </p:cNvPr>
            <p:cNvSpPr/>
            <p:nvPr/>
          </p:nvSpPr>
          <p:spPr>
            <a:xfrm>
              <a:off x="77118" y="1133103"/>
              <a:ext cx="3708665" cy="435492"/>
            </a:xfrm>
            <a:prstGeom prst="ben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E36530C7-7955-4932-8E3B-3C0A3B12DEEA}"/>
                </a:ext>
              </a:extLst>
            </p:cNvPr>
            <p:cNvSpPr/>
            <p:nvPr/>
          </p:nvSpPr>
          <p:spPr>
            <a:xfrm>
              <a:off x="77118" y="1563264"/>
              <a:ext cx="109422" cy="2978519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Arc plein 13">
              <a:extLst>
                <a:ext uri="{FF2B5EF4-FFF2-40B4-BE49-F238E27FC236}">
                  <a16:creationId xmlns:a16="http://schemas.microsoft.com/office/drawing/2014/main" id="{B672B1CB-871B-4E57-BE3D-32228556C1B8}"/>
                </a:ext>
              </a:extLst>
            </p:cNvPr>
            <p:cNvSpPr/>
            <p:nvPr/>
          </p:nvSpPr>
          <p:spPr>
            <a:xfrm rot="10800000">
              <a:off x="77117" y="4315483"/>
              <a:ext cx="972195" cy="434365"/>
            </a:xfrm>
            <a:prstGeom prst="blockArc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chemeClr val="tx1"/>
                </a:solidFill>
              </a:endParaRPr>
            </a:p>
          </p:txBody>
        </p:sp>
        <p:sp>
          <p:nvSpPr>
            <p:cNvPr id="79" name="Flèche : bas 78">
              <a:extLst>
                <a:ext uri="{FF2B5EF4-FFF2-40B4-BE49-F238E27FC236}">
                  <a16:creationId xmlns:a16="http://schemas.microsoft.com/office/drawing/2014/main" id="{9FA53AFD-0CAB-4710-941D-D80EDCF6A932}"/>
                </a:ext>
              </a:extLst>
            </p:cNvPr>
            <p:cNvSpPr/>
            <p:nvPr/>
          </p:nvSpPr>
          <p:spPr>
            <a:xfrm rot="10800000">
              <a:off x="886847" y="4202632"/>
              <a:ext cx="217990" cy="315678"/>
            </a:xfrm>
            <a:prstGeom prst="down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836016333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main concepts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Superblock</a:t>
            </a:r>
          </a:p>
          <a:p>
            <a:pPr lvl="1"/>
            <a:r>
              <a:rPr lang="fr-FR" dirty="0"/>
              <a:t>Informations about the </a:t>
            </a:r>
            <a:r>
              <a:rPr lang="fr-FR" dirty="0" err="1"/>
              <a:t>physical</a:t>
            </a:r>
            <a:r>
              <a:rPr lang="fr-FR" dirty="0"/>
              <a:t> support or the partition</a:t>
            </a:r>
          </a:p>
          <a:p>
            <a:pPr lvl="1"/>
            <a:endParaRPr lang="fr-FR" dirty="0"/>
          </a:p>
          <a:p>
            <a:r>
              <a:rPr lang="fr-FR" dirty="0"/>
              <a:t>Inode / i-</a:t>
            </a:r>
            <a:r>
              <a:rPr lang="fr-FR" dirty="0" err="1"/>
              <a:t>node</a:t>
            </a:r>
            <a:endParaRPr lang="fr-FR" dirty="0"/>
          </a:p>
          <a:p>
            <a:pPr lvl="1"/>
            <a:r>
              <a:rPr lang="fr-FR" dirty="0"/>
              <a:t>index </a:t>
            </a:r>
            <a:r>
              <a:rPr lang="fr-FR" dirty="0" err="1"/>
              <a:t>node</a:t>
            </a:r>
            <a:r>
              <a:rPr lang="fr-FR" dirty="0"/>
              <a:t>: a structure </a:t>
            </a:r>
            <a:r>
              <a:rPr lang="fr-FR" dirty="0" err="1"/>
              <a:t>describing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file and folder</a:t>
            </a:r>
          </a:p>
          <a:p>
            <a:pPr lvl="1"/>
            <a:endParaRPr lang="fr-FR" dirty="0"/>
          </a:p>
          <a:p>
            <a:r>
              <a:rPr lang="fr-FR" dirty="0"/>
              <a:t>dentry </a:t>
            </a:r>
            <a:r>
              <a:rPr lang="fr-FR" sz="2000" dirty="0"/>
              <a:t>(and </a:t>
            </a:r>
            <a:r>
              <a:rPr lang="fr-FR" sz="2000" dirty="0" err="1"/>
              <a:t>dcache</a:t>
            </a:r>
            <a:r>
              <a:rPr lang="fr-FR" sz="2000" dirty="0"/>
              <a:t>)</a:t>
            </a:r>
            <a:endParaRPr lang="fr-FR" dirty="0"/>
          </a:p>
          <a:p>
            <a:pPr lvl="1"/>
            <a:r>
              <a:rPr lang="fr-FR" i="1" dirty="0"/>
              <a:t>Directory Entry: </a:t>
            </a:r>
            <a:r>
              <a:rPr lang="fr-FR" dirty="0" err="1"/>
              <a:t>Pathname</a:t>
            </a:r>
            <a:r>
              <a:rPr lang="fr-FR" dirty="0"/>
              <a:t> </a:t>
            </a:r>
            <a:r>
              <a:rPr lang="fr-FR" dirty="0" err="1"/>
              <a:t>manipulated</a:t>
            </a:r>
            <a:r>
              <a:rPr lang="fr-FR" dirty="0"/>
              <a:t> by the OS (</a:t>
            </a:r>
            <a:r>
              <a:rPr lang="fr-FR" dirty="0" err="1"/>
              <a:t>stays</a:t>
            </a:r>
            <a:r>
              <a:rPr lang="fr-FR" dirty="0"/>
              <a:t> in memory)</a:t>
            </a:r>
          </a:p>
          <a:p>
            <a:pPr lvl="1"/>
            <a:endParaRPr lang="fr-FR" dirty="0"/>
          </a:p>
          <a:p>
            <a:r>
              <a:rPr lang="fr-FR" dirty="0"/>
              <a:t>file</a:t>
            </a:r>
          </a:p>
          <a:p>
            <a:pPr lvl="1"/>
            <a:r>
              <a:rPr lang="fr-FR" dirty="0" err="1"/>
              <a:t>Representation</a:t>
            </a:r>
            <a:r>
              <a:rPr lang="fr-FR" dirty="0"/>
              <a:t> of a file in memory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8972864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main concepts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« Superblock » and « i-</a:t>
            </a:r>
            <a:r>
              <a:rPr lang="fr-FR" dirty="0" err="1"/>
              <a:t>node</a:t>
            </a:r>
            <a:r>
              <a:rPr lang="fr-FR" dirty="0"/>
              <a:t> » in </a:t>
            </a:r>
            <a:r>
              <a:rPr lang="fr-FR" dirty="0" err="1"/>
              <a:t>their</a:t>
            </a:r>
            <a:r>
              <a:rPr lang="fr-FR" dirty="0"/>
              <a:t> VFS version are </a:t>
            </a:r>
            <a:r>
              <a:rPr lang="fr-FR" dirty="0" err="1"/>
              <a:t>tighly</a:t>
            </a:r>
            <a:r>
              <a:rPr lang="fr-FR" dirty="0"/>
              <a:t> </a:t>
            </a:r>
            <a:r>
              <a:rPr lang="fr-FR" dirty="0" err="1"/>
              <a:t>linked</a:t>
            </a:r>
            <a:r>
              <a:rPr lang="fr-FR" dirty="0"/>
              <a:t> to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equivalent</a:t>
            </a:r>
            <a:r>
              <a:rPr lang="fr-FR" dirty="0"/>
              <a:t> in the </a:t>
            </a:r>
            <a:r>
              <a:rPr lang="fr-FR" dirty="0" err="1"/>
              <a:t>concrete</a:t>
            </a:r>
            <a:r>
              <a:rPr lang="fr-FR" dirty="0"/>
              <a:t> FS</a:t>
            </a:r>
          </a:p>
          <a:p>
            <a:pPr lvl="1"/>
            <a:r>
              <a:rPr lang="fr-FR" dirty="0" err="1"/>
              <a:t>Depending</a:t>
            </a:r>
            <a:r>
              <a:rPr lang="fr-FR" dirty="0"/>
              <a:t> on the </a:t>
            </a:r>
            <a:r>
              <a:rPr lang="fr-FR" dirty="0" err="1"/>
              <a:t>underlying</a:t>
            </a:r>
            <a:r>
              <a:rPr lang="fr-FR" dirty="0"/>
              <a:t> FS,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might</a:t>
            </a:r>
            <a:r>
              <a:rPr lang="fr-FR" dirty="0"/>
              <a:t> </a:t>
            </a:r>
            <a:r>
              <a:rPr lang="fr-FR" dirty="0" err="1"/>
              <a:t>require</a:t>
            </a:r>
            <a:r>
              <a:rPr lang="fr-FR" dirty="0"/>
              <a:t> an </a:t>
            </a:r>
            <a:r>
              <a:rPr lang="fr-FR" dirty="0" err="1"/>
              <a:t>adjustment</a:t>
            </a:r>
            <a:br>
              <a:rPr lang="fr-FR" dirty="0"/>
            </a:br>
            <a:r>
              <a:rPr lang="fr-FR" i="1" dirty="0"/>
              <a:t>e.g.: FAT </a:t>
            </a:r>
            <a:r>
              <a:rPr lang="fr-FR" i="1" dirty="0" err="1"/>
              <a:t>is</a:t>
            </a:r>
            <a:r>
              <a:rPr lang="fr-FR" i="1" dirty="0"/>
              <a:t> not </a:t>
            </a:r>
            <a:r>
              <a:rPr lang="fr-FR" i="1" dirty="0" err="1"/>
              <a:t>built</a:t>
            </a:r>
            <a:r>
              <a:rPr lang="fr-FR" i="1" dirty="0"/>
              <a:t> </a:t>
            </a:r>
            <a:r>
              <a:rPr lang="fr-FR" i="1" dirty="0" err="1"/>
              <a:t>upon</a:t>
            </a:r>
            <a:r>
              <a:rPr lang="fr-FR" i="1" dirty="0"/>
              <a:t> « superblock » and « i-</a:t>
            </a:r>
            <a:r>
              <a:rPr lang="fr-FR" i="1" dirty="0" err="1"/>
              <a:t>nodes</a:t>
            </a:r>
            <a:r>
              <a:rPr lang="fr-FR" i="1" dirty="0"/>
              <a:t> »…</a:t>
            </a:r>
          </a:p>
          <a:p>
            <a:endParaRPr lang="fr-FR" dirty="0"/>
          </a:p>
          <a:p>
            <a:r>
              <a:rPr lang="fr-FR" dirty="0"/>
              <a:t>« dentry » and « file » are </a:t>
            </a:r>
            <a:r>
              <a:rPr lang="fr-FR" dirty="0" err="1"/>
              <a:t>completly</a:t>
            </a:r>
            <a:r>
              <a:rPr lang="fr-FR" dirty="0"/>
              <a:t> </a:t>
            </a:r>
            <a:r>
              <a:rPr lang="fr-FR" dirty="0" err="1"/>
              <a:t>dissociated</a:t>
            </a:r>
            <a:r>
              <a:rPr lang="fr-FR" dirty="0"/>
              <a:t>: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</a:t>
            </a:r>
            <a:r>
              <a:rPr lang="fr-FR" dirty="0" err="1"/>
              <a:t>exist</a:t>
            </a:r>
            <a:r>
              <a:rPr lang="fr-FR" dirty="0"/>
              <a:t> as a structure in memory</a:t>
            </a:r>
          </a:p>
          <a:p>
            <a:pPr lvl="1"/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even</a:t>
            </a:r>
            <a:r>
              <a:rPr lang="fr-FR" dirty="0"/>
              <a:t> are </a:t>
            </a:r>
            <a:r>
              <a:rPr lang="fr-FR" dirty="0" err="1"/>
              <a:t>very</a:t>
            </a:r>
            <a:r>
              <a:rPr lang="fr-FR" dirty="0"/>
              <a:t>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compared</a:t>
            </a:r>
            <a:r>
              <a:rPr lang="fr-FR" dirty="0"/>
              <a:t> to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equivalent</a:t>
            </a:r>
            <a:r>
              <a:rPr lang="fr-FR" dirty="0"/>
              <a:t> in ext2</a:t>
            </a:r>
          </a:p>
          <a:p>
            <a:pPr lvl="1"/>
            <a:r>
              <a:rPr lang="fr-FR" dirty="0" err="1"/>
              <a:t>They</a:t>
            </a:r>
            <a:r>
              <a:rPr lang="fr-FR" dirty="0"/>
              <a:t> are more </a:t>
            </a:r>
            <a:r>
              <a:rPr lang="fr-FR" dirty="0" err="1"/>
              <a:t>linked</a:t>
            </a:r>
            <a:r>
              <a:rPr lang="fr-FR" dirty="0"/>
              <a:t> to the UNIX </a:t>
            </a:r>
            <a:r>
              <a:rPr lang="fr-FR" dirty="0" err="1"/>
              <a:t>philosophy</a:t>
            </a:r>
            <a:r>
              <a:rPr lang="fr-FR" dirty="0"/>
              <a:t>: « </a:t>
            </a:r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file »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6130990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main concepts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 err="1"/>
              <a:t>Each</a:t>
            </a:r>
            <a:r>
              <a:rPr lang="fr-FR" dirty="0"/>
              <a:t> of </a:t>
            </a:r>
            <a:r>
              <a:rPr lang="fr-FR" dirty="0" err="1"/>
              <a:t>these</a:t>
            </a:r>
            <a:r>
              <a:rPr lang="fr-FR" dirty="0"/>
              <a:t> structures exposes </a:t>
            </a:r>
            <a:r>
              <a:rPr lang="fr-FR" dirty="0" err="1"/>
              <a:t>functions</a:t>
            </a:r>
            <a:r>
              <a:rPr lang="fr-FR" dirty="0"/>
              <a:t> to the kernel</a:t>
            </a:r>
          </a:p>
          <a:p>
            <a:pPr lvl="1"/>
            <a:r>
              <a:rPr lang="fr-FR" dirty="0"/>
              <a:t>open/</a:t>
            </a:r>
            <a:r>
              <a:rPr lang="fr-FR" dirty="0" err="1"/>
              <a:t>read</a:t>
            </a:r>
            <a:r>
              <a:rPr lang="fr-FR" dirty="0"/>
              <a:t>/</a:t>
            </a:r>
            <a:r>
              <a:rPr lang="fr-FR" dirty="0" err="1"/>
              <a:t>write</a:t>
            </a:r>
            <a:r>
              <a:rPr lang="fr-FR" dirty="0"/>
              <a:t>/close/… use </a:t>
            </a:r>
            <a:r>
              <a:rPr lang="fr-FR" dirty="0" err="1"/>
              <a:t>these</a:t>
            </a:r>
            <a:r>
              <a:rPr lang="fr-FR" dirty="0"/>
              <a:t> </a:t>
            </a:r>
            <a:r>
              <a:rPr lang="fr-FR" dirty="0" err="1"/>
              <a:t>functions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All the </a:t>
            </a:r>
            <a:r>
              <a:rPr lang="fr-FR" dirty="0" err="1"/>
              <a:t>functions</a:t>
            </a:r>
            <a:r>
              <a:rPr lang="fr-FR" dirty="0"/>
              <a:t> are not « </a:t>
            </a:r>
            <a:r>
              <a:rPr lang="fr-FR" dirty="0" err="1"/>
              <a:t>implemented</a:t>
            </a:r>
            <a:r>
              <a:rPr lang="fr-FR" dirty="0"/>
              <a:t> », in the </a:t>
            </a:r>
            <a:r>
              <a:rPr lang="fr-FR" dirty="0" err="1"/>
              <a:t>sense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the </a:t>
            </a:r>
            <a:r>
              <a:rPr lang="fr-FR" dirty="0" err="1"/>
              <a:t>underlying</a:t>
            </a:r>
            <a:r>
              <a:rPr lang="fr-FR" dirty="0"/>
              <a:t> file system do not manage </a:t>
            </a:r>
            <a:r>
              <a:rPr lang="fr-FR" dirty="0" err="1"/>
              <a:t>them</a:t>
            </a:r>
            <a:endParaRPr lang="fr-FR" dirty="0"/>
          </a:p>
          <a:p>
            <a:pPr lvl="1"/>
            <a:r>
              <a:rPr lang="fr-FR" i="1" dirty="0"/>
              <a:t>e.g.: </a:t>
            </a:r>
            <a:r>
              <a:rPr lang="fr-FR" i="1" dirty="0" err="1"/>
              <a:t>changing</a:t>
            </a:r>
            <a:r>
              <a:rPr lang="fr-FR" i="1" dirty="0"/>
              <a:t> the </a:t>
            </a:r>
            <a:r>
              <a:rPr lang="fr-FR" i="1" dirty="0" err="1"/>
              <a:t>owner</a:t>
            </a:r>
            <a:r>
              <a:rPr lang="fr-FR" i="1" dirty="0"/>
              <a:t> of a file on a FAT12 volume has no </a:t>
            </a:r>
            <a:r>
              <a:rPr lang="fr-FR" i="1" dirty="0" err="1"/>
              <a:t>sense</a:t>
            </a:r>
            <a:endParaRPr lang="fr-FR" i="1" dirty="0"/>
          </a:p>
          <a:p>
            <a:pPr lvl="1"/>
            <a:r>
              <a:rPr lang="fr-FR" i="1" dirty="0"/>
              <a:t>Or </a:t>
            </a:r>
            <a:r>
              <a:rPr lang="fr-FR" i="1" dirty="0" err="1"/>
              <a:t>even</a:t>
            </a:r>
            <a:r>
              <a:rPr lang="fr-FR" i="1" dirty="0"/>
              <a:t>: </a:t>
            </a:r>
            <a:r>
              <a:rPr lang="fr-FR" i="1" dirty="0" err="1"/>
              <a:t>llseek</a:t>
            </a:r>
            <a:r>
              <a:rPr lang="fr-FR" i="1" dirty="0"/>
              <a:t>() on a pipe or a socket </a:t>
            </a:r>
            <a:r>
              <a:rPr lang="fr-FR" i="1" dirty="0" err="1"/>
              <a:t>neither</a:t>
            </a:r>
            <a:r>
              <a:rPr lang="fr-FR" i="1" dirty="0"/>
              <a:t> has </a:t>
            </a:r>
            <a:r>
              <a:rPr lang="fr-FR" i="1" dirty="0" err="1"/>
              <a:t>any</a:t>
            </a:r>
            <a:r>
              <a:rPr lang="fr-FR" i="1" dirty="0"/>
              <a:t> </a:t>
            </a:r>
            <a:r>
              <a:rPr lang="fr-FR" i="1" dirty="0" err="1"/>
              <a:t>sense</a:t>
            </a:r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0648268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Superblock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 err="1"/>
              <a:t>Describes</a:t>
            </a:r>
            <a:r>
              <a:rPr lang="fr-FR" dirty="0"/>
              <a:t> the file system </a:t>
            </a:r>
            <a:r>
              <a:rPr lang="fr-FR" dirty="0" err="1"/>
              <a:t>mounted</a:t>
            </a:r>
            <a:endParaRPr lang="fr-FR" dirty="0"/>
          </a:p>
          <a:p>
            <a:pPr lvl="1"/>
            <a:r>
              <a:rPr lang="fr-FR" dirty="0"/>
              <a:t>If the </a:t>
            </a:r>
            <a:r>
              <a:rPr lang="fr-FR" dirty="0" err="1"/>
              <a:t>object</a:t>
            </a:r>
            <a:r>
              <a:rPr lang="fr-FR" dirty="0"/>
              <a:t> </a:t>
            </a:r>
            <a:r>
              <a:rPr lang="fr-FR" dirty="0" err="1"/>
              <a:t>underlying</a:t>
            </a:r>
            <a:r>
              <a:rPr lang="fr-FR" dirty="0"/>
              <a:t> the file system </a:t>
            </a:r>
            <a:r>
              <a:rPr lang="fr-FR" dirty="0" err="1"/>
              <a:t>is</a:t>
            </a:r>
            <a:r>
              <a:rPr lang="fr-FR" dirty="0"/>
              <a:t> not a </a:t>
            </a:r>
            <a:r>
              <a:rPr lang="fr-FR" dirty="0" err="1"/>
              <a:t>physical</a:t>
            </a:r>
            <a:r>
              <a:rPr lang="fr-FR" dirty="0"/>
              <a:t> support,</a:t>
            </a:r>
            <a:br>
              <a:rPr lang="fr-FR" dirty="0"/>
            </a:br>
            <a:r>
              <a:rPr lang="fr-FR" dirty="0"/>
              <a:t>the superblock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generated</a:t>
            </a:r>
            <a:r>
              <a:rPr lang="fr-FR" dirty="0"/>
              <a:t> on-the-</a:t>
            </a:r>
            <a:r>
              <a:rPr lang="fr-FR" dirty="0" err="1"/>
              <a:t>fly</a:t>
            </a:r>
            <a:r>
              <a:rPr lang="fr-FR" dirty="0"/>
              <a:t> and </a:t>
            </a:r>
            <a:r>
              <a:rPr lang="fr-FR" dirty="0" err="1"/>
              <a:t>kept</a:t>
            </a:r>
            <a:r>
              <a:rPr lang="fr-FR" dirty="0"/>
              <a:t> in memory</a:t>
            </a:r>
            <a:br>
              <a:rPr lang="fr-FR" dirty="0"/>
            </a:br>
            <a:r>
              <a:rPr lang="fr-FR" i="1" dirty="0"/>
              <a:t>e.g.: the </a:t>
            </a:r>
            <a:r>
              <a:rPr lang="fr-FR" i="1" dirty="0" err="1"/>
              <a:t>list</a:t>
            </a:r>
            <a:r>
              <a:rPr lang="fr-FR" i="1" dirty="0"/>
              <a:t> of </a:t>
            </a:r>
            <a:r>
              <a:rPr lang="fr-FR" i="1" dirty="0" err="1"/>
              <a:t>devices</a:t>
            </a:r>
            <a:r>
              <a:rPr lang="fr-FR" i="1" dirty="0"/>
              <a:t> (/dev), </a:t>
            </a:r>
            <a:r>
              <a:rPr lang="fr-FR" i="1" dirty="0" err="1"/>
              <a:t>procfs</a:t>
            </a:r>
            <a:r>
              <a:rPr lang="fr-FR" i="1" dirty="0"/>
              <a:t> (/proc), </a:t>
            </a:r>
            <a:r>
              <a:rPr lang="fr-FR" i="1" dirty="0" err="1"/>
              <a:t>sysfs</a:t>
            </a:r>
            <a:r>
              <a:rPr lang="fr-FR" i="1" dirty="0"/>
              <a:t>, …  (</a:t>
            </a:r>
            <a:r>
              <a:rPr lang="fr-FR" i="1" dirty="0" err="1"/>
              <a:t>see</a:t>
            </a:r>
            <a:r>
              <a:rPr lang="fr-FR" i="1" dirty="0"/>
              <a:t> </a:t>
            </a:r>
            <a:r>
              <a:rPr lang="fr-FR" i="1" dirty="0" err="1"/>
              <a:t>mknod</a:t>
            </a:r>
            <a:r>
              <a:rPr lang="fr-FR" i="1" dirty="0"/>
              <a:t>(2))</a:t>
            </a:r>
          </a:p>
          <a:p>
            <a:endParaRPr lang="fr-FR" dirty="0"/>
          </a:p>
          <a:p>
            <a:r>
              <a:rPr lang="fr-FR" dirty="0" err="1"/>
              <a:t>Contains</a:t>
            </a:r>
            <a:r>
              <a:rPr lang="fr-FR" dirty="0"/>
              <a:t> the </a:t>
            </a:r>
            <a:r>
              <a:rPr lang="fr-FR" dirty="0" err="1"/>
              <a:t>attributes</a:t>
            </a:r>
            <a:r>
              <a:rPr lang="fr-FR" dirty="0"/>
              <a:t> to manage the </a:t>
            </a:r>
            <a:r>
              <a:rPr lang="fr-FR" dirty="0" err="1"/>
              <a:t>layers</a:t>
            </a:r>
            <a:r>
              <a:rPr lang="fr-FR" dirty="0"/>
              <a:t> </a:t>
            </a:r>
            <a:r>
              <a:rPr lang="fr-FR" dirty="0" err="1"/>
              <a:t>under</a:t>
            </a:r>
            <a:endParaRPr lang="fr-FR" dirty="0"/>
          </a:p>
          <a:p>
            <a:pPr lvl="1"/>
            <a:r>
              <a:rPr lang="fr-FR" dirty="0"/>
              <a:t>And </a:t>
            </a:r>
            <a:r>
              <a:rPr lang="fr-FR" dirty="0" err="1"/>
              <a:t>even</a:t>
            </a:r>
            <a:r>
              <a:rPr lang="fr-FR" dirty="0"/>
              <a:t>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methods</a:t>
            </a:r>
            <a:r>
              <a:rPr lang="fr-FR" dirty="0"/>
              <a:t>/routines/</a:t>
            </a:r>
            <a:r>
              <a:rPr lang="fr-FR" dirty="0" err="1"/>
              <a:t>procedures</a:t>
            </a:r>
            <a:r>
              <a:rPr lang="fr-FR" dirty="0"/>
              <a:t> to manage the </a:t>
            </a:r>
            <a:r>
              <a:rPr lang="fr-FR" dirty="0" err="1"/>
              <a:t>concrete</a:t>
            </a:r>
            <a:r>
              <a:rPr lang="fr-FR" dirty="0"/>
              <a:t> </a:t>
            </a:r>
            <a:r>
              <a:rPr lang="fr-FR" dirty="0" err="1"/>
              <a:t>underlying</a:t>
            </a:r>
            <a:r>
              <a:rPr lang="fr-FR" dirty="0"/>
              <a:t> file system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2842475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Superblock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 err="1"/>
              <a:t>Attributes</a:t>
            </a:r>
            <a:r>
              <a:rPr lang="fr-FR" dirty="0"/>
              <a:t>:</a:t>
            </a:r>
          </a:p>
          <a:p>
            <a:pPr lvl="1"/>
            <a:r>
              <a:rPr lang="fr-FR" dirty="0" err="1"/>
              <a:t>Device</a:t>
            </a:r>
            <a:r>
              <a:rPr lang="fr-FR" dirty="0"/>
              <a:t> ID </a:t>
            </a:r>
            <a:r>
              <a:rPr lang="fr-FR" sz="1600" i="1" dirty="0"/>
              <a:t>(ex: /dev/sda1)</a:t>
            </a:r>
          </a:p>
          <a:p>
            <a:pPr lvl="1"/>
            <a:r>
              <a:rPr lang="fr-FR" dirty="0"/>
              <a:t>Mount point </a:t>
            </a:r>
            <a:r>
              <a:rPr lang="fr-FR" sz="1600" i="1" dirty="0"/>
              <a:t>(ex: /mnt or /media)</a:t>
            </a:r>
          </a:p>
          <a:p>
            <a:pPr lvl="1"/>
            <a:r>
              <a:rPr lang="fr-FR" dirty="0"/>
              <a:t>File system type</a:t>
            </a:r>
          </a:p>
          <a:p>
            <a:pPr lvl="1"/>
            <a:r>
              <a:rPr lang="fr-FR" dirty="0"/>
              <a:t>Max file size</a:t>
            </a:r>
          </a:p>
          <a:p>
            <a:pPr lvl="1"/>
            <a:r>
              <a:rPr lang="fr-FR" dirty="0"/>
              <a:t>Size of the blocks </a:t>
            </a:r>
            <a:r>
              <a:rPr lang="fr-FR" dirty="0" err="1"/>
              <a:t>managed</a:t>
            </a:r>
            <a:endParaRPr lang="fr-FR" dirty="0"/>
          </a:p>
          <a:p>
            <a:pPr lvl="1"/>
            <a:r>
              <a:rPr lang="fr-FR" dirty="0" err="1"/>
              <a:t>Address</a:t>
            </a:r>
            <a:r>
              <a:rPr lang="fr-FR" dirty="0"/>
              <a:t> of the 1</a:t>
            </a:r>
            <a:r>
              <a:rPr lang="fr-FR" baseline="30000" dirty="0"/>
              <a:t>st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on the </a:t>
            </a:r>
            <a:r>
              <a:rPr lang="fr-FR" dirty="0" err="1"/>
              <a:t>device</a:t>
            </a:r>
            <a:r>
              <a:rPr lang="fr-FR" dirty="0"/>
              <a:t>/partition,</a:t>
            </a:r>
            <a:br>
              <a:rPr lang="fr-FR" dirty="0"/>
            </a:br>
            <a:r>
              <a:rPr lang="fr-FR" sz="1600" dirty="0"/>
              <a:t>and the </a:t>
            </a:r>
            <a:r>
              <a:rPr lang="fr-FR" sz="1600" dirty="0" err="1"/>
              <a:t>address</a:t>
            </a:r>
            <a:r>
              <a:rPr lang="fr-FR" sz="1600" dirty="0"/>
              <a:t> of the i-</a:t>
            </a:r>
            <a:r>
              <a:rPr lang="fr-FR" sz="1600" dirty="0" err="1"/>
              <a:t>node</a:t>
            </a:r>
            <a:r>
              <a:rPr lang="fr-FR" sz="1600" dirty="0"/>
              <a:t> of the directory </a:t>
            </a:r>
            <a:r>
              <a:rPr lang="fr-FR" sz="1600" dirty="0" err="1"/>
              <a:t>where</a:t>
            </a:r>
            <a:r>
              <a:rPr lang="fr-FR" sz="1600" dirty="0"/>
              <a:t> the </a:t>
            </a:r>
            <a:r>
              <a:rPr lang="fr-FR" sz="1600" dirty="0" err="1"/>
              <a:t>device</a:t>
            </a:r>
            <a:r>
              <a:rPr lang="fr-FR" sz="1600" dirty="0"/>
              <a:t> </a:t>
            </a:r>
            <a:r>
              <a:rPr lang="fr-FR" sz="1600" dirty="0" err="1"/>
              <a:t>is</a:t>
            </a:r>
            <a:r>
              <a:rPr lang="fr-FR" sz="1600" dirty="0"/>
              <a:t> </a:t>
            </a:r>
            <a:r>
              <a:rPr lang="fr-FR" sz="1600" dirty="0" err="1"/>
              <a:t>mounted</a:t>
            </a:r>
            <a:r>
              <a:rPr lang="fr-FR" sz="1600" dirty="0"/>
              <a:t> on</a:t>
            </a:r>
            <a:br>
              <a:rPr lang="fr-FR" sz="1600" dirty="0"/>
            </a:br>
            <a:r>
              <a:rPr lang="fr-FR" sz="1600" dirty="0"/>
              <a:t>(</a:t>
            </a:r>
            <a:r>
              <a:rPr lang="fr-FR" sz="1600" dirty="0" err="1"/>
              <a:t>except</a:t>
            </a:r>
            <a:r>
              <a:rPr lang="fr-FR" sz="1600" dirty="0"/>
              <a:t> for « / »)</a:t>
            </a:r>
            <a:br>
              <a:rPr lang="fr-FR" sz="1600" dirty="0"/>
            </a:br>
            <a:r>
              <a:rPr lang="fr-FR" sz="1600" i="1" dirty="0"/>
              <a:t>ex: « </a:t>
            </a:r>
            <a:r>
              <a:rPr lang="fr-FR" sz="1600" i="1" dirty="0" err="1"/>
              <a:t>mount</a:t>
            </a:r>
            <a:r>
              <a:rPr lang="fr-FR" sz="1600" i="1" dirty="0"/>
              <a:t>  /dev/sda1  /mnt »   =&gt;   the @ of the i-</a:t>
            </a:r>
            <a:r>
              <a:rPr lang="fr-FR" sz="1600" i="1" dirty="0" err="1"/>
              <a:t>node</a:t>
            </a:r>
            <a:r>
              <a:rPr lang="fr-FR" sz="1600" i="1" dirty="0"/>
              <a:t> of /mnt </a:t>
            </a:r>
            <a:r>
              <a:rPr lang="fr-FR" sz="1600" i="1" dirty="0" err="1"/>
              <a:t>is</a:t>
            </a:r>
            <a:r>
              <a:rPr lang="fr-FR" sz="1600" i="1" dirty="0"/>
              <a:t> </a:t>
            </a:r>
            <a:r>
              <a:rPr lang="fr-FR" sz="1600" i="1" dirty="0" err="1"/>
              <a:t>also</a:t>
            </a:r>
            <a:r>
              <a:rPr lang="fr-FR" sz="1600" i="1" dirty="0"/>
              <a:t> </a:t>
            </a:r>
            <a:r>
              <a:rPr lang="fr-FR" sz="1600" i="1" dirty="0" err="1"/>
              <a:t>kept</a:t>
            </a:r>
            <a:endParaRPr lang="fr-FR" sz="1600" i="1" dirty="0"/>
          </a:p>
          <a:p>
            <a:pPr lvl="1"/>
            <a:r>
              <a:rPr lang="fr-FR" dirty="0"/>
              <a:t>Lock</a:t>
            </a:r>
          </a:p>
          <a:p>
            <a:pPr lvl="1"/>
            <a:r>
              <a:rPr lang="fr-FR" dirty="0"/>
              <a:t>…</a:t>
            </a:r>
          </a:p>
          <a:p>
            <a:pPr lvl="1"/>
            <a:r>
              <a:rPr lang="fr-FR" dirty="0"/>
              <a:t>Superblock </a:t>
            </a:r>
            <a:r>
              <a:rPr lang="fr-FR" dirty="0" err="1"/>
              <a:t>operations</a:t>
            </a:r>
            <a:r>
              <a:rPr lang="fr-FR" i="1" dirty="0"/>
              <a:t> (routines </a:t>
            </a:r>
            <a:r>
              <a:rPr lang="fr-FR" i="1" dirty="0" err="1"/>
              <a:t>specific</a:t>
            </a:r>
            <a:r>
              <a:rPr lang="fr-FR" i="1" dirty="0"/>
              <a:t> to the </a:t>
            </a:r>
            <a:r>
              <a:rPr lang="fr-FR" i="1" dirty="0" err="1"/>
              <a:t>underlying</a:t>
            </a:r>
            <a:r>
              <a:rPr lang="fr-FR" i="1" dirty="0"/>
              <a:t> FS)</a:t>
            </a:r>
            <a:endParaRPr lang="fr-FR" dirty="0"/>
          </a:p>
          <a:p>
            <a:pPr lvl="1"/>
            <a:r>
              <a:rPr lang="fr-FR" dirty="0"/>
              <a:t>…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572468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Superblock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Superblock </a:t>
            </a:r>
            <a:r>
              <a:rPr lang="fr-FR" dirty="0" err="1"/>
              <a:t>operations</a:t>
            </a:r>
            <a:r>
              <a:rPr lang="fr-FR" dirty="0"/>
              <a:t>:</a:t>
            </a:r>
          </a:p>
          <a:p>
            <a:pPr lvl="1"/>
            <a:r>
              <a:rPr lang="fr-FR" dirty="0" err="1"/>
              <a:t>alloc_inode</a:t>
            </a:r>
            <a:r>
              <a:rPr lang="fr-FR" dirty="0"/>
              <a:t> / </a:t>
            </a:r>
            <a:r>
              <a:rPr lang="fr-FR" dirty="0" err="1"/>
              <a:t>destroy_inode</a:t>
            </a:r>
            <a:endParaRPr lang="fr-FR" dirty="0"/>
          </a:p>
          <a:p>
            <a:pPr lvl="2"/>
            <a:r>
              <a:rPr lang="fr-FR" dirty="0" err="1"/>
              <a:t>Create</a:t>
            </a:r>
            <a:r>
              <a:rPr lang="fr-FR" dirty="0"/>
              <a:t>/</a:t>
            </a:r>
            <a:r>
              <a:rPr lang="fr-FR" dirty="0" err="1"/>
              <a:t>Deallocates</a:t>
            </a:r>
            <a:r>
              <a:rPr lang="fr-FR" dirty="0"/>
              <a:t> an i-</a:t>
            </a:r>
            <a:r>
              <a:rPr lang="fr-FR" dirty="0" err="1"/>
              <a:t>node</a:t>
            </a:r>
            <a:r>
              <a:rPr lang="fr-FR" dirty="0"/>
              <a:t> (in memory)</a:t>
            </a:r>
          </a:p>
          <a:p>
            <a:pPr lvl="1"/>
            <a:r>
              <a:rPr lang="fr-FR" dirty="0" err="1"/>
              <a:t>read_inode</a:t>
            </a:r>
            <a:r>
              <a:rPr lang="fr-FR" dirty="0"/>
              <a:t> / </a:t>
            </a:r>
            <a:r>
              <a:rPr lang="fr-FR" dirty="0" err="1"/>
              <a:t>write_inode</a:t>
            </a:r>
            <a:endParaRPr lang="fr-FR" dirty="0"/>
          </a:p>
          <a:p>
            <a:pPr lvl="2"/>
            <a:r>
              <a:rPr lang="fr-FR" dirty="0"/>
              <a:t>Read/Write the i-</a:t>
            </a:r>
            <a:r>
              <a:rPr lang="fr-FR" dirty="0" err="1"/>
              <a:t>node</a:t>
            </a:r>
            <a:r>
              <a:rPr lang="fr-FR" dirty="0"/>
              <a:t> on the </a:t>
            </a:r>
            <a:r>
              <a:rPr lang="fr-FR" dirty="0" err="1"/>
              <a:t>physical</a:t>
            </a:r>
            <a:r>
              <a:rPr lang="fr-FR" dirty="0"/>
              <a:t> support</a:t>
            </a:r>
          </a:p>
          <a:p>
            <a:pPr lvl="1"/>
            <a:r>
              <a:rPr lang="fr-FR" dirty="0" err="1"/>
              <a:t>drop_inode</a:t>
            </a:r>
            <a:endParaRPr lang="fr-FR" dirty="0"/>
          </a:p>
          <a:p>
            <a:pPr lvl="2"/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the last </a:t>
            </a:r>
            <a:r>
              <a:rPr lang="fr-FR" dirty="0" err="1"/>
              <a:t>reference</a:t>
            </a:r>
            <a:r>
              <a:rPr lang="fr-FR" dirty="0"/>
              <a:t> on an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dropped</a:t>
            </a:r>
            <a:r>
              <a:rPr lang="fr-FR" dirty="0"/>
              <a:t> (</a:t>
            </a:r>
            <a:r>
              <a:rPr lang="fr-FR" dirty="0" err="1"/>
              <a:t>might</a:t>
            </a:r>
            <a:r>
              <a:rPr lang="fr-FR" dirty="0"/>
              <a:t> call </a:t>
            </a:r>
            <a:r>
              <a:rPr lang="fr-FR" dirty="0" err="1"/>
              <a:t>delete_inode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delete_inode</a:t>
            </a:r>
            <a:endParaRPr lang="fr-FR" dirty="0"/>
          </a:p>
          <a:p>
            <a:pPr lvl="2"/>
            <a:r>
              <a:rPr lang="fr-FR" dirty="0" err="1"/>
              <a:t>Deletes</a:t>
            </a:r>
            <a:r>
              <a:rPr lang="fr-FR" dirty="0"/>
              <a:t>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physical</a:t>
            </a:r>
            <a:r>
              <a:rPr lang="fr-FR" dirty="0"/>
              <a:t> support</a:t>
            </a:r>
          </a:p>
          <a:p>
            <a:pPr lvl="1"/>
            <a:r>
              <a:rPr lang="fr-FR" dirty="0"/>
              <a:t>…</a:t>
            </a:r>
          </a:p>
          <a:p>
            <a:pPr lvl="1"/>
            <a:r>
              <a:rPr lang="fr-FR" dirty="0" err="1"/>
              <a:t>write_super</a:t>
            </a:r>
            <a:endParaRPr lang="fr-FR" dirty="0"/>
          </a:p>
          <a:p>
            <a:pPr lvl="2"/>
            <a:r>
              <a:rPr lang="fr-FR" dirty="0" err="1"/>
              <a:t>Writes</a:t>
            </a:r>
            <a:r>
              <a:rPr lang="fr-FR" dirty="0"/>
              <a:t> the Superblock on the </a:t>
            </a:r>
            <a:r>
              <a:rPr lang="fr-FR" dirty="0" err="1"/>
              <a:t>physical</a:t>
            </a:r>
            <a:r>
              <a:rPr lang="fr-FR" dirty="0"/>
              <a:t> support</a:t>
            </a:r>
          </a:p>
          <a:p>
            <a:pPr lvl="1"/>
            <a:r>
              <a:rPr lang="fr-FR" dirty="0" err="1"/>
              <a:t>statfs</a:t>
            </a:r>
            <a:endParaRPr lang="fr-FR" dirty="0"/>
          </a:p>
          <a:p>
            <a:pPr lvl="2"/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statistics</a:t>
            </a:r>
            <a:r>
              <a:rPr lang="fr-FR" dirty="0"/>
              <a:t> about the </a:t>
            </a:r>
            <a:r>
              <a:rPr lang="fr-FR" dirty="0" err="1"/>
              <a:t>underlying</a:t>
            </a:r>
            <a:r>
              <a:rPr lang="fr-FR" dirty="0"/>
              <a:t> file system</a:t>
            </a:r>
          </a:p>
          <a:p>
            <a:pPr lvl="1"/>
            <a:r>
              <a:rPr lang="fr-FR" dirty="0"/>
              <a:t>…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9908589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Superblock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VFS Superblock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mapped</a:t>
            </a:r>
            <a:r>
              <a:rPr lang="fr-FR" dirty="0"/>
              <a:t> on </a:t>
            </a:r>
            <a:r>
              <a:rPr lang="fr-FR" dirty="0" err="1"/>
              <a:t>concrete</a:t>
            </a:r>
            <a:r>
              <a:rPr lang="fr-FR" dirty="0"/>
              <a:t> FS </a:t>
            </a:r>
            <a:r>
              <a:rPr lang="fr-FR" dirty="0" err="1"/>
              <a:t>equivalent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/>
              <a:t>In ext2: </a:t>
            </a:r>
            <a:r>
              <a:rPr lang="fr-FR" dirty="0" err="1"/>
              <a:t>obviously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the ext2 Superblock</a:t>
            </a:r>
          </a:p>
          <a:p>
            <a:r>
              <a:rPr lang="fr-FR" dirty="0"/>
              <a:t>In FAT: « Partition Boot </a:t>
            </a:r>
            <a:r>
              <a:rPr lang="fr-FR" dirty="0" err="1"/>
              <a:t>Sector</a:t>
            </a:r>
            <a:r>
              <a:rPr lang="fr-FR" dirty="0"/>
              <a:t> », and a bit of the « FAT »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323791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i-</a:t>
            </a:r>
            <a:r>
              <a:rPr lang="fr-FR" dirty="0" err="1"/>
              <a:t>node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Structure </a:t>
            </a:r>
            <a:r>
              <a:rPr lang="fr-FR" dirty="0" err="1"/>
              <a:t>containing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 of the file</a:t>
            </a:r>
          </a:p>
          <a:p>
            <a:pPr lvl="1"/>
            <a:r>
              <a:rPr lang="fr-FR" dirty="0"/>
              <a:t>But </a:t>
            </a:r>
            <a:r>
              <a:rPr lang="fr-FR" dirty="0" err="1"/>
              <a:t>still</a:t>
            </a:r>
            <a:r>
              <a:rPr lang="fr-FR" dirty="0"/>
              <a:t> not </a:t>
            </a:r>
            <a:r>
              <a:rPr lang="fr-FR" dirty="0" err="1"/>
              <a:t>his</a:t>
            </a:r>
            <a:r>
              <a:rPr lang="fr-FR" dirty="0"/>
              <a:t> </a:t>
            </a:r>
            <a:r>
              <a:rPr lang="fr-FR" dirty="0" err="1"/>
              <a:t>name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Attributes</a:t>
            </a:r>
            <a:r>
              <a:rPr lang="fr-FR" dirty="0"/>
              <a:t>:</a:t>
            </a:r>
          </a:p>
          <a:p>
            <a:pPr lvl="1"/>
            <a:r>
              <a:rPr lang="fr-FR" dirty="0" err="1"/>
              <a:t>device</a:t>
            </a:r>
            <a:r>
              <a:rPr lang="fr-FR" dirty="0"/>
              <a:t> ID</a:t>
            </a:r>
          </a:p>
          <a:p>
            <a:pPr lvl="1"/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number</a:t>
            </a:r>
            <a:endParaRPr lang="fr-FR" dirty="0"/>
          </a:p>
          <a:p>
            <a:pPr lvl="1"/>
            <a:r>
              <a:rPr lang="fr-FR" dirty="0"/>
              <a:t>mode </a:t>
            </a:r>
            <a:r>
              <a:rPr lang="fr-FR" i="1" dirty="0"/>
              <a:t>(</a:t>
            </a:r>
            <a:r>
              <a:rPr lang="fr-FR" i="1" dirty="0" err="1"/>
              <a:t>access</a:t>
            </a:r>
            <a:r>
              <a:rPr lang="fr-FR" i="1" dirty="0"/>
              <a:t> </a:t>
            </a:r>
            <a:r>
              <a:rPr lang="fr-FR" i="1" dirty="0" err="1"/>
              <a:t>rights</a:t>
            </a:r>
            <a:r>
              <a:rPr lang="fr-FR" i="1" dirty="0"/>
              <a:t>)</a:t>
            </a:r>
          </a:p>
          <a:p>
            <a:pPr lvl="1"/>
            <a:r>
              <a:rPr lang="fr-FR" dirty="0" err="1"/>
              <a:t>owner</a:t>
            </a:r>
            <a:r>
              <a:rPr lang="fr-FR" dirty="0"/>
              <a:t> ID</a:t>
            </a:r>
          </a:p>
          <a:p>
            <a:pPr lvl="1"/>
            <a:r>
              <a:rPr lang="fr-FR" dirty="0"/>
              <a:t>links </a:t>
            </a:r>
            <a:r>
              <a:rPr lang="fr-FR" dirty="0" err="1"/>
              <a:t>counter</a:t>
            </a:r>
            <a:endParaRPr lang="fr-FR" dirty="0"/>
          </a:p>
          <a:p>
            <a:pPr lvl="1"/>
            <a:r>
              <a:rPr lang="fr-FR" i="1" dirty="0"/>
              <a:t>…</a:t>
            </a:r>
          </a:p>
          <a:p>
            <a:pPr lvl="1"/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operations</a:t>
            </a:r>
            <a:r>
              <a:rPr lang="fr-FR" dirty="0"/>
              <a:t> </a:t>
            </a:r>
            <a:r>
              <a:rPr lang="fr-FR" i="1" dirty="0"/>
              <a:t>(routines </a:t>
            </a:r>
            <a:r>
              <a:rPr lang="fr-FR" i="1" dirty="0" err="1"/>
              <a:t>specific</a:t>
            </a:r>
            <a:r>
              <a:rPr lang="fr-FR" i="1" dirty="0"/>
              <a:t> for the </a:t>
            </a:r>
            <a:r>
              <a:rPr lang="fr-FR" i="1" dirty="0" err="1"/>
              <a:t>underlying</a:t>
            </a:r>
            <a:r>
              <a:rPr lang="fr-FR" i="1" dirty="0"/>
              <a:t> FS)</a:t>
            </a:r>
          </a:p>
          <a:p>
            <a:pPr lvl="1"/>
            <a:r>
              <a:rPr lang="fr-FR" dirty="0"/>
              <a:t>…</a:t>
            </a:r>
          </a:p>
          <a:p>
            <a:pPr lvl="1"/>
            <a:r>
              <a:rPr lang="fr-FR" i="1" dirty="0"/>
              <a:t>[List of i-</a:t>
            </a:r>
            <a:r>
              <a:rPr lang="fr-FR" i="1" dirty="0" err="1"/>
              <a:t>nodes</a:t>
            </a:r>
            <a:r>
              <a:rPr lang="fr-FR" i="1" dirty="0"/>
              <a:t>, and </a:t>
            </a:r>
            <a:r>
              <a:rPr lang="fr-FR" i="1" dirty="0" err="1"/>
              <a:t>list</a:t>
            </a:r>
            <a:r>
              <a:rPr lang="fr-FR" i="1" dirty="0"/>
              <a:t> of </a:t>
            </a:r>
            <a:r>
              <a:rPr lang="fr-FR" i="1" dirty="0" err="1"/>
              <a:t>dentries</a:t>
            </a:r>
            <a:r>
              <a:rPr lang="fr-FR" i="1" dirty="0"/>
              <a:t>]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87063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Access methods</a:t>
            </a:r>
            <a:endParaRPr dirty="0"/>
          </a:p>
        </p:txBody>
      </p:sp>
      <p:sp>
        <p:nvSpPr>
          <p:cNvPr id="168" name="Google Shape;168;p23"/>
          <p:cNvSpPr txBox="1"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dirty="0"/>
              <a:t>Sequential access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-FR" dirty="0" err="1"/>
              <a:t>Needs</a:t>
            </a:r>
            <a:r>
              <a:rPr lang="fr-FR" dirty="0"/>
              <a:t> to </a:t>
            </a:r>
            <a:r>
              <a:rPr lang="fr-FR" dirty="0" err="1"/>
              <a:t>read</a:t>
            </a:r>
            <a:r>
              <a:rPr lang="fr-FR" dirty="0"/>
              <a:t> (or at least passes on)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cell</a:t>
            </a:r>
            <a:r>
              <a:rPr lang="fr-FR" dirty="0"/>
              <a:t> </a:t>
            </a:r>
            <a:r>
              <a:rPr lang="fr-FR" dirty="0" err="1"/>
              <a:t>before</a:t>
            </a:r>
            <a:r>
              <a:rPr lang="fr-FR" dirty="0"/>
              <a:t> the </a:t>
            </a:r>
            <a:r>
              <a:rPr lang="fr-FR" dirty="0" err="1"/>
              <a:t>required</a:t>
            </a:r>
            <a:r>
              <a:rPr lang="fr-FR" dirty="0"/>
              <a:t> data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-FR" dirty="0" err="1"/>
              <a:t>Each</a:t>
            </a:r>
            <a:r>
              <a:rPr lang="fr-FR" dirty="0"/>
              <a:t> new data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written</a:t>
            </a:r>
            <a:r>
              <a:rPr lang="fr-FR" dirty="0"/>
              <a:t> at the end of the media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-FR" dirty="0" err="1"/>
              <a:t>Typical</a:t>
            </a:r>
            <a:r>
              <a:rPr lang="fr-FR" dirty="0"/>
              <a:t> </a:t>
            </a:r>
            <a:r>
              <a:rPr lang="fr-FR" dirty="0" err="1"/>
              <a:t>example</a:t>
            </a:r>
            <a:r>
              <a:rPr lang="fr-FR" dirty="0"/>
              <a:t>: </a:t>
            </a:r>
            <a:r>
              <a:rPr lang="fr-FR" dirty="0" err="1"/>
              <a:t>magnetic</a:t>
            </a:r>
            <a:r>
              <a:rPr lang="fr-FR" dirty="0"/>
              <a:t> tape</a:t>
            </a:r>
            <a:endParaRPr lang="en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lang="fr-FR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endParaRPr dirty="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dirty="0"/>
              <a:t>Direct access to data (or nearly direct) for read or write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i="1" dirty="0"/>
              <a:t>Optionnally by using an index updated after each new write/delete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dirty="0"/>
              <a:t>Typical examples: disk drives, flash memory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endParaRPr lang="en" dirty="0"/>
          </a:p>
        </p:txBody>
      </p:sp>
      <p:sp>
        <p:nvSpPr>
          <p:cNvPr id="169" name="Google Shape;169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0341179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i-</a:t>
            </a:r>
            <a:r>
              <a:rPr lang="fr-FR" dirty="0" err="1"/>
              <a:t>node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« </a:t>
            </a:r>
            <a:r>
              <a:rPr lang="fr-FR" i="1" dirty="0" err="1"/>
              <a:t>Device</a:t>
            </a:r>
            <a:r>
              <a:rPr lang="fr-FR" i="1" dirty="0"/>
              <a:t> ID + i-</a:t>
            </a:r>
            <a:r>
              <a:rPr lang="fr-FR" i="1" dirty="0" err="1"/>
              <a:t>node</a:t>
            </a:r>
            <a:r>
              <a:rPr lang="fr-FR" i="1" dirty="0"/>
              <a:t> </a:t>
            </a:r>
            <a:r>
              <a:rPr lang="fr-FR" i="1" dirty="0" err="1"/>
              <a:t>number</a:t>
            </a:r>
            <a:r>
              <a:rPr lang="fr-FR" i="1" dirty="0"/>
              <a:t> </a:t>
            </a:r>
            <a:r>
              <a:rPr lang="fr-FR" dirty="0"/>
              <a:t>» are unique</a:t>
            </a:r>
          </a:p>
          <a:p>
            <a:pPr lvl="1"/>
            <a:endParaRPr lang="fr-FR" dirty="0"/>
          </a:p>
          <a:p>
            <a:r>
              <a:rPr lang="fr-FR" dirty="0"/>
              <a:t>2 </a:t>
            </a:r>
            <a:r>
              <a:rPr lang="fr-FR" dirty="0" err="1"/>
              <a:t>ways</a:t>
            </a:r>
            <a:r>
              <a:rPr lang="fr-FR" dirty="0"/>
              <a:t> for </a:t>
            </a:r>
            <a:r>
              <a:rPr lang="fr-FR" dirty="0" err="1"/>
              <a:t>browsing</a:t>
            </a:r>
            <a:r>
              <a:rPr lang="fr-FR" dirty="0"/>
              <a:t> </a:t>
            </a:r>
            <a:r>
              <a:rPr lang="fr-FR" dirty="0" err="1"/>
              <a:t>through</a:t>
            </a:r>
            <a:r>
              <a:rPr lang="fr-FR" dirty="0"/>
              <a:t> i-</a:t>
            </a:r>
            <a:r>
              <a:rPr lang="fr-FR" dirty="0" err="1"/>
              <a:t>nodes</a:t>
            </a:r>
            <a:r>
              <a:rPr lang="fr-FR" dirty="0"/>
              <a:t>:</a:t>
            </a:r>
          </a:p>
          <a:p>
            <a:pPr lvl="1"/>
            <a:r>
              <a:rPr lang="fr-FR" dirty="0" err="1"/>
              <a:t>Circular</a:t>
            </a:r>
            <a:r>
              <a:rPr lang="fr-FR" dirty="0"/>
              <a:t> </a:t>
            </a:r>
            <a:r>
              <a:rPr lang="fr-FR" dirty="0" err="1"/>
              <a:t>list</a:t>
            </a:r>
            <a:r>
              <a:rPr lang="fr-FR" dirty="0"/>
              <a:t> of all the i-</a:t>
            </a:r>
            <a:r>
              <a:rPr lang="fr-FR" dirty="0" err="1"/>
              <a:t>nodes</a:t>
            </a:r>
            <a:endParaRPr lang="fr-FR" dirty="0"/>
          </a:p>
          <a:p>
            <a:pPr lvl="1"/>
            <a:r>
              <a:rPr lang="fr-FR" dirty="0" err="1"/>
              <a:t>Hashmap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Superblock &amp;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as key</a:t>
            </a:r>
          </a:p>
          <a:p>
            <a:pPr lvl="1"/>
            <a:endParaRPr lang="fr-FR" dirty="0"/>
          </a:p>
          <a:p>
            <a:r>
              <a:rPr lang="fr-FR" dirty="0"/>
              <a:t>As </a:t>
            </a:r>
            <a:r>
              <a:rPr lang="fr-FR" dirty="0" err="1"/>
              <a:t>it’s</a:t>
            </a:r>
            <a:r>
              <a:rPr lang="fr-FR" dirty="0"/>
              <a:t> a « VFS » i-</a:t>
            </a:r>
            <a:r>
              <a:rPr lang="fr-FR" dirty="0" err="1"/>
              <a:t>node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manipulated</a:t>
            </a:r>
            <a:r>
              <a:rPr lang="fr-FR" dirty="0"/>
              <a:t> in memory!</a:t>
            </a:r>
          </a:p>
          <a:p>
            <a:pPr lvl="1"/>
            <a:r>
              <a:rPr lang="fr-FR" dirty="0" err="1"/>
              <a:t>Concrete</a:t>
            </a:r>
            <a:r>
              <a:rPr lang="fr-FR" dirty="0"/>
              <a:t> modifications are </a:t>
            </a:r>
            <a:r>
              <a:rPr lang="fr-FR" dirty="0" err="1"/>
              <a:t>written</a:t>
            </a:r>
            <a:r>
              <a:rPr lang="fr-FR" dirty="0"/>
              <a:t> on the FS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concrete</a:t>
            </a:r>
            <a:r>
              <a:rPr lang="fr-FR" dirty="0"/>
              <a:t> routines </a:t>
            </a:r>
            <a:r>
              <a:rPr lang="fr-FR" dirty="0" err="1"/>
              <a:t>given</a:t>
            </a:r>
            <a:r>
              <a:rPr lang="fr-FR" dirty="0"/>
              <a:t> by the FS driver/program/…</a:t>
            </a:r>
          </a:p>
          <a:p>
            <a:pPr lvl="1"/>
            <a:endParaRPr lang="fr-FR" dirty="0"/>
          </a:p>
          <a:p>
            <a:r>
              <a:rPr lang="fr-FR" dirty="0" err="1"/>
              <a:t>Each</a:t>
            </a:r>
            <a:r>
              <a:rPr lang="fr-FR" dirty="0"/>
              <a:t> file has an i-</a:t>
            </a:r>
            <a:r>
              <a:rPr lang="fr-FR" dirty="0" err="1"/>
              <a:t>node</a:t>
            </a:r>
            <a:endParaRPr lang="fr-FR" dirty="0"/>
          </a:p>
          <a:p>
            <a:pPr lvl="1"/>
            <a:r>
              <a:rPr lang="fr-FR" i="1" dirty="0"/>
              <a:t>ls –i myfile.txt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83896105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i-</a:t>
            </a:r>
            <a:r>
              <a:rPr lang="fr-FR" dirty="0" err="1"/>
              <a:t>node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operations</a:t>
            </a:r>
            <a:r>
              <a:rPr lang="fr-FR" dirty="0"/>
              <a:t>:</a:t>
            </a:r>
          </a:p>
          <a:p>
            <a:pPr lvl="1"/>
            <a:r>
              <a:rPr lang="fr-FR" dirty="0" err="1"/>
              <a:t>create</a:t>
            </a:r>
            <a:r>
              <a:rPr lang="fr-FR" dirty="0"/>
              <a:t>(i-</a:t>
            </a:r>
            <a:r>
              <a:rPr lang="fr-FR" dirty="0" err="1"/>
              <a:t>node</a:t>
            </a:r>
            <a:r>
              <a:rPr lang="fr-FR" dirty="0"/>
              <a:t>, dentry, mode)</a:t>
            </a:r>
          </a:p>
          <a:p>
            <a:pPr lvl="2"/>
            <a:r>
              <a:rPr lang="fr-FR" dirty="0" err="1"/>
              <a:t>Creates</a:t>
            </a:r>
            <a:r>
              <a:rPr lang="fr-FR" dirty="0"/>
              <a:t> a new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 dentry</a:t>
            </a:r>
          </a:p>
          <a:p>
            <a:pPr lvl="2"/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 « </a:t>
            </a:r>
            <a:r>
              <a:rPr lang="fr-FR" dirty="0" err="1"/>
              <a:t>creat</a:t>
            </a:r>
            <a:r>
              <a:rPr lang="fr-FR" dirty="0"/>
              <a:t> » or « open »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 err="1"/>
              <a:t>lookup</a:t>
            </a:r>
            <a:r>
              <a:rPr lang="fr-FR" dirty="0"/>
              <a:t>(inode, dentry)</a:t>
            </a:r>
          </a:p>
          <a:p>
            <a:pPr lvl="2"/>
            <a:r>
              <a:rPr lang="fr-FR" dirty="0" err="1"/>
              <a:t>Searches</a:t>
            </a:r>
            <a:r>
              <a:rPr lang="fr-FR" dirty="0"/>
              <a:t>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corresponding</a:t>
            </a:r>
            <a:r>
              <a:rPr lang="fr-FR" dirty="0"/>
              <a:t> to a </a:t>
            </a:r>
            <a:r>
              <a:rPr lang="fr-FR" dirty="0" err="1"/>
              <a:t>filename</a:t>
            </a:r>
            <a:r>
              <a:rPr lang="fr-FR" dirty="0"/>
              <a:t> (</a:t>
            </a:r>
            <a:r>
              <a:rPr lang="fr-FR" dirty="0" err="1"/>
              <a:t>given</a:t>
            </a:r>
            <a:r>
              <a:rPr lang="fr-FR" dirty="0"/>
              <a:t> in a dentry </a:t>
            </a:r>
            <a:r>
              <a:rPr lang="fr-FR" dirty="0" err="1"/>
              <a:t>struct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link</a:t>
            </a:r>
            <a:r>
              <a:rPr lang="fr-FR" dirty="0"/>
              <a:t>/</a:t>
            </a:r>
            <a:r>
              <a:rPr lang="fr-FR" dirty="0" err="1"/>
              <a:t>unlink</a:t>
            </a:r>
            <a:r>
              <a:rPr lang="fr-FR" dirty="0"/>
              <a:t>/</a:t>
            </a:r>
            <a:r>
              <a:rPr lang="fr-FR" dirty="0" err="1"/>
              <a:t>symlink</a:t>
            </a:r>
            <a:endParaRPr lang="fr-FR" dirty="0"/>
          </a:p>
          <a:p>
            <a:pPr lvl="2"/>
            <a:r>
              <a:rPr lang="fr-FR" dirty="0" err="1"/>
              <a:t>Creates</a:t>
            </a:r>
            <a:r>
              <a:rPr lang="fr-FR" dirty="0"/>
              <a:t>/</a:t>
            </a:r>
            <a:r>
              <a:rPr lang="fr-FR" dirty="0" err="1"/>
              <a:t>Removes</a:t>
            </a:r>
            <a:r>
              <a:rPr lang="fr-FR" dirty="0"/>
              <a:t> a </a:t>
            </a:r>
            <a:r>
              <a:rPr lang="fr-FR" dirty="0" err="1"/>
              <a:t>link</a:t>
            </a:r>
            <a:r>
              <a:rPr lang="fr-FR" dirty="0"/>
              <a:t> (hard or </a:t>
            </a:r>
            <a:r>
              <a:rPr lang="fr-FR" dirty="0" err="1"/>
              <a:t>symbolic</a:t>
            </a:r>
            <a:r>
              <a:rPr lang="fr-FR" dirty="0"/>
              <a:t>) of a file in a dentry</a:t>
            </a:r>
          </a:p>
          <a:p>
            <a:pPr lvl="2"/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 « </a:t>
            </a:r>
            <a:r>
              <a:rPr lang="fr-FR" dirty="0" err="1"/>
              <a:t>link</a:t>
            </a:r>
            <a:r>
              <a:rPr lang="fr-FR" dirty="0"/>
              <a:t> », « </a:t>
            </a:r>
            <a:r>
              <a:rPr lang="fr-FR" dirty="0" err="1"/>
              <a:t>unlink</a:t>
            </a:r>
            <a:r>
              <a:rPr lang="fr-FR" dirty="0"/>
              <a:t> », or « </a:t>
            </a:r>
            <a:r>
              <a:rPr lang="fr-FR" dirty="0" err="1"/>
              <a:t>symlink</a:t>
            </a:r>
            <a:r>
              <a:rPr lang="fr-FR" dirty="0"/>
              <a:t> »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 err="1"/>
              <a:t>mkdir</a:t>
            </a:r>
            <a:r>
              <a:rPr lang="fr-FR" dirty="0"/>
              <a:t>/</a:t>
            </a:r>
            <a:r>
              <a:rPr lang="fr-FR" dirty="0" err="1"/>
              <a:t>rmdir</a:t>
            </a:r>
            <a:endParaRPr lang="fr-FR" dirty="0"/>
          </a:p>
          <a:p>
            <a:pPr lvl="2"/>
            <a:r>
              <a:rPr lang="fr-FR" dirty="0" err="1"/>
              <a:t>Creates</a:t>
            </a:r>
            <a:r>
              <a:rPr lang="fr-FR" dirty="0"/>
              <a:t>/</a:t>
            </a:r>
            <a:r>
              <a:rPr lang="fr-FR" dirty="0" err="1"/>
              <a:t>Removes</a:t>
            </a:r>
            <a:r>
              <a:rPr lang="fr-FR" dirty="0"/>
              <a:t> a directory </a:t>
            </a:r>
            <a:r>
              <a:rPr lang="fr-FR" dirty="0" err="1"/>
              <a:t>from</a:t>
            </a:r>
            <a:r>
              <a:rPr lang="fr-FR" dirty="0"/>
              <a:t> a dentry</a:t>
            </a:r>
          </a:p>
          <a:p>
            <a:pPr lvl="2"/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 « </a:t>
            </a:r>
            <a:r>
              <a:rPr lang="fr-FR" dirty="0" err="1"/>
              <a:t>mkdir</a:t>
            </a:r>
            <a:r>
              <a:rPr lang="fr-FR" dirty="0"/>
              <a:t> » or « </a:t>
            </a:r>
            <a:r>
              <a:rPr lang="fr-FR" dirty="0" err="1"/>
              <a:t>rmdir</a:t>
            </a:r>
            <a:r>
              <a:rPr lang="fr-FR" dirty="0"/>
              <a:t> »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 err="1"/>
              <a:t>mknod</a:t>
            </a:r>
            <a:endParaRPr lang="fr-FR" dirty="0"/>
          </a:p>
          <a:p>
            <a:pPr lvl="2"/>
            <a:r>
              <a:rPr lang="fr-FR" dirty="0" err="1"/>
              <a:t>Creates</a:t>
            </a:r>
            <a:r>
              <a:rPr lang="fr-FR" dirty="0"/>
              <a:t> a </a:t>
            </a:r>
            <a:r>
              <a:rPr lang="fr-FR" dirty="0" err="1"/>
              <a:t>special</a:t>
            </a:r>
            <a:r>
              <a:rPr lang="fr-FR" dirty="0"/>
              <a:t> file</a:t>
            </a:r>
          </a:p>
          <a:p>
            <a:pPr lvl="2"/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a « </a:t>
            </a:r>
            <a:r>
              <a:rPr lang="fr-FR" dirty="0" err="1"/>
              <a:t>mknod</a:t>
            </a:r>
            <a:r>
              <a:rPr lang="fr-FR" dirty="0"/>
              <a:t> »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/>
              <a:t>…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8719413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i-</a:t>
            </a:r>
            <a:r>
              <a:rPr lang="fr-FR" dirty="0" err="1"/>
              <a:t>node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lvl="1"/>
            <a:r>
              <a:rPr lang="fr-FR" dirty="0" err="1"/>
              <a:t>rename</a:t>
            </a:r>
            <a:r>
              <a:rPr lang="fr-FR" dirty="0"/>
              <a:t>(i-</a:t>
            </a:r>
            <a:r>
              <a:rPr lang="fr-FR" dirty="0" err="1"/>
              <a:t>node</a:t>
            </a:r>
            <a:r>
              <a:rPr lang="fr-FR" dirty="0"/>
              <a:t>, dentry, i-</a:t>
            </a:r>
            <a:r>
              <a:rPr lang="fr-FR" dirty="0" err="1"/>
              <a:t>node</a:t>
            </a:r>
            <a:r>
              <a:rPr lang="fr-FR" dirty="0"/>
              <a:t>, dentry)</a:t>
            </a:r>
          </a:p>
          <a:p>
            <a:pPr lvl="2"/>
            <a:r>
              <a:rPr lang="fr-FR" dirty="0"/>
              <a:t>Moves an </a:t>
            </a:r>
            <a:r>
              <a:rPr lang="fr-FR" dirty="0" err="1"/>
              <a:t>old</a:t>
            </a:r>
            <a:r>
              <a:rPr lang="fr-FR" dirty="0"/>
              <a:t> file (dentry) </a:t>
            </a:r>
            <a:r>
              <a:rPr lang="fr-FR" dirty="0" err="1"/>
              <a:t>from</a:t>
            </a:r>
            <a:r>
              <a:rPr lang="fr-FR" dirty="0"/>
              <a:t> a directory (i-</a:t>
            </a:r>
            <a:r>
              <a:rPr lang="fr-FR" dirty="0" err="1"/>
              <a:t>node</a:t>
            </a:r>
            <a:r>
              <a:rPr lang="fr-FR" dirty="0"/>
              <a:t>), </a:t>
            </a:r>
            <a:r>
              <a:rPr lang="fr-FR" dirty="0" err="1"/>
              <a:t>into</a:t>
            </a:r>
            <a:r>
              <a:rPr lang="fr-FR" dirty="0"/>
              <a:t> </a:t>
            </a:r>
            <a:r>
              <a:rPr lang="fr-FR" dirty="0" err="1"/>
              <a:t>another</a:t>
            </a:r>
            <a:r>
              <a:rPr lang="fr-FR" dirty="0"/>
              <a:t> directory (i-</a:t>
            </a:r>
            <a:r>
              <a:rPr lang="fr-FR" dirty="0" err="1"/>
              <a:t>node</a:t>
            </a:r>
            <a:r>
              <a:rPr lang="fr-FR" dirty="0"/>
              <a:t>)</a:t>
            </a:r>
          </a:p>
          <a:p>
            <a:pPr lvl="2"/>
            <a:endParaRPr lang="fr-FR" dirty="0"/>
          </a:p>
          <a:p>
            <a:pPr lvl="1"/>
            <a:r>
              <a:rPr lang="fr-FR" dirty="0" err="1"/>
              <a:t>follow_link</a:t>
            </a:r>
            <a:endParaRPr lang="fr-FR" dirty="0"/>
          </a:p>
          <a:p>
            <a:pPr lvl="2"/>
            <a:r>
              <a:rPr lang="fr-FR" dirty="0"/>
              <a:t>Translates a </a:t>
            </a:r>
            <a:r>
              <a:rPr lang="fr-FR" dirty="0" err="1"/>
              <a:t>symbolic</a:t>
            </a:r>
            <a:r>
              <a:rPr lang="fr-FR" dirty="0"/>
              <a:t> </a:t>
            </a:r>
            <a:r>
              <a:rPr lang="fr-FR" dirty="0" err="1"/>
              <a:t>link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points to</a:t>
            </a:r>
          </a:p>
          <a:p>
            <a:pPr lvl="2"/>
            <a:endParaRPr lang="fr-FR" dirty="0"/>
          </a:p>
          <a:p>
            <a:pPr lvl="1"/>
            <a:r>
              <a:rPr lang="fr-FR" dirty="0" err="1"/>
              <a:t>truncate</a:t>
            </a:r>
            <a:r>
              <a:rPr lang="fr-FR" dirty="0"/>
              <a:t>(i-</a:t>
            </a:r>
            <a:r>
              <a:rPr lang="fr-FR" dirty="0" err="1"/>
              <a:t>node</a:t>
            </a:r>
            <a:r>
              <a:rPr lang="fr-FR" dirty="0"/>
              <a:t>)</a:t>
            </a:r>
          </a:p>
          <a:p>
            <a:pPr lvl="2"/>
            <a:r>
              <a:rPr lang="fr-FR" dirty="0"/>
              <a:t>Modifies the size of the file </a:t>
            </a:r>
            <a:r>
              <a:rPr lang="fr-FR" dirty="0" err="1"/>
              <a:t>pointed</a:t>
            </a:r>
            <a:r>
              <a:rPr lang="fr-FR" dirty="0"/>
              <a:t> by an i-</a:t>
            </a:r>
            <a:r>
              <a:rPr lang="fr-FR" dirty="0" err="1"/>
              <a:t>node</a:t>
            </a:r>
            <a:endParaRPr lang="fr-FR" dirty="0"/>
          </a:p>
          <a:p>
            <a:pPr lvl="2"/>
            <a:r>
              <a:rPr lang="fr-FR" dirty="0"/>
              <a:t>(Update the new size in the </a:t>
            </a:r>
            <a:r>
              <a:rPr lang="fr-FR" dirty="0" err="1"/>
              <a:t>struct</a:t>
            </a:r>
            <a:r>
              <a:rPr lang="fr-FR" dirty="0"/>
              <a:t>, </a:t>
            </a:r>
            <a:r>
              <a:rPr lang="fr-FR" dirty="0" err="1"/>
              <a:t>then</a:t>
            </a:r>
            <a:r>
              <a:rPr lang="fr-FR" dirty="0"/>
              <a:t> call </a:t>
            </a:r>
            <a:r>
              <a:rPr lang="fr-FR" dirty="0" err="1"/>
              <a:t>this</a:t>
            </a:r>
            <a:r>
              <a:rPr lang="fr-FR" dirty="0"/>
              <a:t> </a:t>
            </a:r>
            <a:r>
              <a:rPr lang="fr-FR" dirty="0" err="1"/>
              <a:t>method</a:t>
            </a:r>
            <a:r>
              <a:rPr lang="fr-FR" dirty="0"/>
              <a:t>)</a:t>
            </a:r>
          </a:p>
          <a:p>
            <a:pPr lvl="2"/>
            <a:endParaRPr lang="fr-FR" dirty="0"/>
          </a:p>
          <a:p>
            <a:pPr lvl="1"/>
            <a:r>
              <a:rPr lang="fr-FR" dirty="0"/>
              <a:t>permission(i-</a:t>
            </a:r>
            <a:r>
              <a:rPr lang="fr-FR" dirty="0" err="1"/>
              <a:t>node</a:t>
            </a:r>
            <a:r>
              <a:rPr lang="fr-FR" dirty="0"/>
              <a:t>, </a:t>
            </a:r>
            <a:r>
              <a:rPr lang="fr-FR" dirty="0" err="1"/>
              <a:t>mask</a:t>
            </a:r>
            <a:r>
              <a:rPr lang="fr-FR" dirty="0"/>
              <a:t>)</a:t>
            </a:r>
          </a:p>
          <a:p>
            <a:pPr lvl="2"/>
            <a:r>
              <a:rPr lang="fr-FR" dirty="0"/>
              <a:t>Checks if the </a:t>
            </a:r>
            <a:r>
              <a:rPr lang="fr-FR" dirty="0" err="1"/>
              <a:t>rights</a:t>
            </a:r>
            <a:r>
              <a:rPr lang="fr-FR" dirty="0"/>
              <a:t> </a:t>
            </a:r>
            <a:r>
              <a:rPr lang="fr-FR" dirty="0" err="1"/>
              <a:t>given</a:t>
            </a:r>
            <a:r>
              <a:rPr lang="fr-FR" dirty="0"/>
              <a:t> in </a:t>
            </a:r>
            <a:r>
              <a:rPr lang="fr-FR" dirty="0" err="1"/>
              <a:t>mask</a:t>
            </a:r>
            <a:r>
              <a:rPr lang="fr-FR" dirty="0"/>
              <a:t> are </a:t>
            </a:r>
            <a:r>
              <a:rPr lang="fr-FR" dirty="0" err="1"/>
              <a:t>allowed</a:t>
            </a:r>
            <a:r>
              <a:rPr lang="fr-FR" dirty="0"/>
              <a:t> on the i-</a:t>
            </a:r>
            <a:r>
              <a:rPr lang="fr-FR" dirty="0" err="1"/>
              <a:t>node</a:t>
            </a:r>
            <a:endParaRPr lang="fr-FR" dirty="0"/>
          </a:p>
          <a:p>
            <a:pPr lvl="2"/>
            <a:endParaRPr lang="fr-FR" dirty="0"/>
          </a:p>
          <a:p>
            <a:pPr lvl="1"/>
            <a:r>
              <a:rPr lang="fr-FR" dirty="0"/>
              <a:t>…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5854383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i-</a:t>
            </a:r>
            <a:r>
              <a:rPr lang="fr-FR" dirty="0" err="1"/>
              <a:t>node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123</a:t>
            </a:fld>
            <a:endParaRPr lang="fr-FR"/>
          </a:p>
        </p:txBody>
      </p:sp>
      <p:grpSp>
        <p:nvGrpSpPr>
          <p:cNvPr id="35" name="Groupe 34">
            <a:extLst>
              <a:ext uri="{FF2B5EF4-FFF2-40B4-BE49-F238E27FC236}">
                <a16:creationId xmlns:a16="http://schemas.microsoft.com/office/drawing/2014/main" id="{B70408BA-A50A-410B-A91E-1BDF590F44B8}"/>
              </a:ext>
            </a:extLst>
          </p:cNvPr>
          <p:cNvGrpSpPr/>
          <p:nvPr/>
        </p:nvGrpSpPr>
        <p:grpSpPr>
          <a:xfrm>
            <a:off x="4838438" y="1583538"/>
            <a:ext cx="3226418" cy="1976424"/>
            <a:chOff x="5088674" y="2907550"/>
            <a:chExt cx="3226418" cy="197642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28AF70D-27B6-4BA4-A69B-8634E9A4592C}"/>
                </a:ext>
              </a:extLst>
            </p:cNvPr>
            <p:cNvSpPr/>
            <p:nvPr/>
          </p:nvSpPr>
          <p:spPr>
            <a:xfrm>
              <a:off x="6133171" y="2907550"/>
              <a:ext cx="1137425" cy="62446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Superblock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36D62E3-1BD7-49D7-995D-C96189DBBC57}"/>
                </a:ext>
              </a:extLst>
            </p:cNvPr>
            <p:cNvSpPr/>
            <p:nvPr/>
          </p:nvSpPr>
          <p:spPr>
            <a:xfrm>
              <a:off x="5088674" y="4385116"/>
              <a:ext cx="906966" cy="49885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i-</a:t>
              </a:r>
              <a:r>
                <a:rPr lang="fr-FR" dirty="0" err="1">
                  <a:solidFill>
                    <a:schemeClr val="tx1"/>
                  </a:solidFill>
                </a:rPr>
                <a:t>node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6DC2231-6DF4-4D36-846D-22B0755BB35D}"/>
                </a:ext>
              </a:extLst>
            </p:cNvPr>
            <p:cNvSpPr/>
            <p:nvPr/>
          </p:nvSpPr>
          <p:spPr>
            <a:xfrm>
              <a:off x="6248400" y="4385116"/>
              <a:ext cx="906966" cy="49885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i-</a:t>
              </a:r>
              <a:r>
                <a:rPr lang="fr-FR" dirty="0" err="1">
                  <a:solidFill>
                    <a:schemeClr val="tx1"/>
                  </a:solidFill>
                </a:rPr>
                <a:t>node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1348746-8084-4F47-9234-430445787EEA}"/>
                </a:ext>
              </a:extLst>
            </p:cNvPr>
            <p:cNvSpPr/>
            <p:nvPr/>
          </p:nvSpPr>
          <p:spPr>
            <a:xfrm>
              <a:off x="7408126" y="4385116"/>
              <a:ext cx="906966" cy="49885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i-</a:t>
              </a:r>
              <a:r>
                <a:rPr lang="fr-FR" dirty="0" err="1">
                  <a:solidFill>
                    <a:schemeClr val="tx1"/>
                  </a:solidFill>
                </a:rPr>
                <a:t>node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Connecteur droit avec flèche 10">
              <a:extLst>
                <a:ext uri="{FF2B5EF4-FFF2-40B4-BE49-F238E27FC236}">
                  <a16:creationId xmlns:a16="http://schemas.microsoft.com/office/drawing/2014/main" id="{6691343D-22C0-4E8F-B6A0-B88ED4F1B0F4}"/>
                </a:ext>
              </a:extLst>
            </p:cNvPr>
            <p:cNvCxnSpPr>
              <a:stCxn id="6" idx="0"/>
            </p:cNvCxnSpPr>
            <p:nvPr/>
          </p:nvCxnSpPr>
          <p:spPr>
            <a:xfrm flipV="1">
              <a:off x="5542157" y="3532019"/>
              <a:ext cx="706243" cy="8530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Connecteur droit avec flèche 11">
              <a:extLst>
                <a:ext uri="{FF2B5EF4-FFF2-40B4-BE49-F238E27FC236}">
                  <a16:creationId xmlns:a16="http://schemas.microsoft.com/office/drawing/2014/main" id="{93378AA4-18E5-4524-B37B-3AC2E9DBBDD9}"/>
                </a:ext>
              </a:extLst>
            </p:cNvPr>
            <p:cNvCxnSpPr>
              <a:cxnSpLocks/>
              <a:stCxn id="8" idx="0"/>
            </p:cNvCxnSpPr>
            <p:nvPr/>
          </p:nvCxnSpPr>
          <p:spPr>
            <a:xfrm flipH="1" flipV="1">
              <a:off x="7155367" y="3532020"/>
              <a:ext cx="706242" cy="85309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Connecteur droit avec flèche 13">
              <a:extLst>
                <a:ext uri="{FF2B5EF4-FFF2-40B4-BE49-F238E27FC236}">
                  <a16:creationId xmlns:a16="http://schemas.microsoft.com/office/drawing/2014/main" id="{F940D480-AF51-432E-8C81-16729C1322BC}"/>
                </a:ext>
              </a:extLst>
            </p:cNvPr>
            <p:cNvCxnSpPr>
              <a:cxnSpLocks/>
              <a:stCxn id="7" idx="0"/>
              <a:endCxn id="5" idx="2"/>
            </p:cNvCxnSpPr>
            <p:nvPr/>
          </p:nvCxnSpPr>
          <p:spPr>
            <a:xfrm flipV="1">
              <a:off x="6701883" y="3532019"/>
              <a:ext cx="1" cy="8530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4" name="Groupe 33">
            <a:extLst>
              <a:ext uri="{FF2B5EF4-FFF2-40B4-BE49-F238E27FC236}">
                <a16:creationId xmlns:a16="http://schemas.microsoft.com/office/drawing/2014/main" id="{B2D57FA7-5D5C-4EAA-8C37-7D9EE5AA30AC}"/>
              </a:ext>
            </a:extLst>
          </p:cNvPr>
          <p:cNvGrpSpPr/>
          <p:nvPr/>
        </p:nvGrpSpPr>
        <p:grpSpPr>
          <a:xfrm>
            <a:off x="1278509" y="1625514"/>
            <a:ext cx="2066692" cy="1934448"/>
            <a:chOff x="1921730" y="2949526"/>
            <a:chExt cx="2066692" cy="1934448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D8FF41D-A369-472A-82ED-45D3C7E4CA92}"/>
                </a:ext>
              </a:extLst>
            </p:cNvPr>
            <p:cNvSpPr/>
            <p:nvPr/>
          </p:nvSpPr>
          <p:spPr>
            <a:xfrm>
              <a:off x="2386364" y="2949526"/>
              <a:ext cx="1137425" cy="62446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Superblock</a:t>
              </a:r>
            </a:p>
          </p:txBody>
        </p:sp>
        <p:grpSp>
          <p:nvGrpSpPr>
            <p:cNvPr id="20" name="Groupe 19">
              <a:extLst>
                <a:ext uri="{FF2B5EF4-FFF2-40B4-BE49-F238E27FC236}">
                  <a16:creationId xmlns:a16="http://schemas.microsoft.com/office/drawing/2014/main" id="{FCC2AD85-D0BF-4D65-B690-65565974A501}"/>
                </a:ext>
              </a:extLst>
            </p:cNvPr>
            <p:cNvGrpSpPr/>
            <p:nvPr/>
          </p:nvGrpSpPr>
          <p:grpSpPr>
            <a:xfrm>
              <a:off x="1921730" y="4385116"/>
              <a:ext cx="2066692" cy="498858"/>
              <a:chOff x="2505308" y="3303709"/>
              <a:chExt cx="2066692" cy="498858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0C1106BC-F2B5-4B3A-B701-7FE69278DE1E}"/>
                  </a:ext>
                </a:extLst>
              </p:cNvPr>
              <p:cNvSpPr/>
              <p:nvPr/>
            </p:nvSpPr>
            <p:spPr>
              <a:xfrm>
                <a:off x="2505308" y="3303709"/>
                <a:ext cx="906966" cy="498858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tx1"/>
                    </a:solidFill>
                  </a:rPr>
                  <a:t>i-</a:t>
                </a:r>
                <a:r>
                  <a:rPr lang="fr-FR" dirty="0" err="1">
                    <a:solidFill>
                      <a:schemeClr val="tx1"/>
                    </a:solidFill>
                  </a:rPr>
                  <a:t>node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75C5C533-5119-4E58-8EF1-A4030C230216}"/>
                  </a:ext>
                </a:extLst>
              </p:cNvPr>
              <p:cNvSpPr/>
              <p:nvPr/>
            </p:nvSpPr>
            <p:spPr>
              <a:xfrm>
                <a:off x="3665034" y="3303709"/>
                <a:ext cx="906966" cy="498858"/>
              </a:xfrm>
              <a:prstGeom prst="rec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tx1"/>
                    </a:solidFill>
                  </a:rPr>
                  <a:t>i-</a:t>
                </a:r>
                <a:r>
                  <a:rPr lang="fr-FR" dirty="0" err="1">
                    <a:solidFill>
                      <a:schemeClr val="tx1"/>
                    </a:solidFill>
                  </a:rPr>
                  <a:t>node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8303A8D7-9F85-4DAC-BCC1-DA108A0F4524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 flipH="1" flipV="1">
              <a:off x="3233859" y="3562534"/>
              <a:ext cx="301080" cy="8225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83263BAF-0B76-46EA-A429-BFF81F4091D7}"/>
                </a:ext>
              </a:extLst>
            </p:cNvPr>
            <p:cNvCxnSpPr>
              <a:cxnSpLocks/>
              <a:stCxn id="24" idx="0"/>
            </p:cNvCxnSpPr>
            <p:nvPr/>
          </p:nvCxnSpPr>
          <p:spPr>
            <a:xfrm flipV="1">
              <a:off x="2375213" y="3561564"/>
              <a:ext cx="314328" cy="8235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23D3C2A3-57A8-4BD5-A98F-C30CD20610EB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5745404" y="3310533"/>
            <a:ext cx="2527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05EEF92A-E395-4804-A468-06FF735BBBFE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6905130" y="3310533"/>
            <a:ext cx="2527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 : en angle 16">
            <a:extLst>
              <a:ext uri="{FF2B5EF4-FFF2-40B4-BE49-F238E27FC236}">
                <a16:creationId xmlns:a16="http://schemas.microsoft.com/office/drawing/2014/main" id="{DAAFEE62-0EFE-4BBC-AB33-D8CF6A29AFAB}"/>
              </a:ext>
            </a:extLst>
          </p:cNvPr>
          <p:cNvCxnSpPr>
            <a:cxnSpLocks/>
            <a:stCxn id="8" idx="2"/>
            <a:endCxn id="6" idx="2"/>
          </p:cNvCxnSpPr>
          <p:nvPr/>
        </p:nvCxnSpPr>
        <p:spPr>
          <a:xfrm rot="5400000">
            <a:off x="6451647" y="2400236"/>
            <a:ext cx="12700" cy="2319452"/>
          </a:xfrm>
          <a:prstGeom prst="bentConnector3">
            <a:avLst>
              <a:gd name="adj1" fmla="val 190746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4EA9897D-4E34-449F-BD78-58A905F8A365}"/>
              </a:ext>
            </a:extLst>
          </p:cNvPr>
          <p:cNvCxnSpPr>
            <a:stCxn id="24" idx="3"/>
            <a:endCxn id="25" idx="1"/>
          </p:cNvCxnSpPr>
          <p:nvPr/>
        </p:nvCxnSpPr>
        <p:spPr>
          <a:xfrm>
            <a:off x="2185475" y="3310533"/>
            <a:ext cx="2527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 : en angle 29">
            <a:extLst>
              <a:ext uri="{FF2B5EF4-FFF2-40B4-BE49-F238E27FC236}">
                <a16:creationId xmlns:a16="http://schemas.microsoft.com/office/drawing/2014/main" id="{493CDE24-99BC-4334-A29A-62D7AA0625FD}"/>
              </a:ext>
            </a:extLst>
          </p:cNvPr>
          <p:cNvCxnSpPr>
            <a:cxnSpLocks/>
            <a:stCxn id="25" idx="2"/>
            <a:endCxn id="24" idx="2"/>
          </p:cNvCxnSpPr>
          <p:nvPr/>
        </p:nvCxnSpPr>
        <p:spPr>
          <a:xfrm rot="5400000">
            <a:off x="2311855" y="2980099"/>
            <a:ext cx="12700" cy="1159726"/>
          </a:xfrm>
          <a:prstGeom prst="bentConnector3">
            <a:avLst>
              <a:gd name="adj1" fmla="val 180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angle 2">
            <a:extLst>
              <a:ext uri="{FF2B5EF4-FFF2-40B4-BE49-F238E27FC236}">
                <a16:creationId xmlns:a16="http://schemas.microsoft.com/office/drawing/2014/main" id="{0CD9D068-2179-42CC-96FE-7125AC36677E}"/>
              </a:ext>
            </a:extLst>
          </p:cNvPr>
          <p:cNvSpPr/>
          <p:nvPr/>
        </p:nvSpPr>
        <p:spPr>
          <a:xfrm>
            <a:off x="932862" y="807403"/>
            <a:ext cx="7278275" cy="5116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VFS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387BC87-B6B0-4B4F-992B-7C5B1B45B62C}"/>
              </a:ext>
            </a:extLst>
          </p:cNvPr>
          <p:cNvCxnSpPr>
            <a:stCxn id="19" idx="0"/>
          </p:cNvCxnSpPr>
          <p:nvPr/>
        </p:nvCxnSpPr>
        <p:spPr>
          <a:xfrm flipV="1">
            <a:off x="2311856" y="1319010"/>
            <a:ext cx="6349" cy="3065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79EC1DDD-0FF7-400E-81B6-C28A4FDA0B5B}"/>
              </a:ext>
            </a:extLst>
          </p:cNvPr>
          <p:cNvCxnSpPr>
            <a:stCxn id="5" idx="0"/>
          </p:cNvCxnSpPr>
          <p:nvPr/>
        </p:nvCxnSpPr>
        <p:spPr>
          <a:xfrm flipV="1">
            <a:off x="6451648" y="1319010"/>
            <a:ext cx="6349" cy="2645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7667662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dentry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Directory Entry</a:t>
            </a:r>
          </a:p>
          <a:p>
            <a:pPr lvl="1"/>
            <a:endParaRPr lang="fr-FR" dirty="0"/>
          </a:p>
          <a:p>
            <a:r>
              <a:rPr lang="fr-FR" dirty="0"/>
              <a:t>Structure for </a:t>
            </a:r>
            <a:r>
              <a:rPr lang="fr-FR" dirty="0" err="1"/>
              <a:t>validating</a:t>
            </a:r>
            <a:r>
              <a:rPr lang="fr-FR" dirty="0"/>
              <a:t> a </a:t>
            </a:r>
            <a:r>
              <a:rPr lang="fr-FR" dirty="0" err="1"/>
              <a:t>pathname</a:t>
            </a:r>
            <a:endParaRPr lang="fr-FR" dirty="0"/>
          </a:p>
          <a:p>
            <a:pPr lvl="1"/>
            <a:r>
              <a:rPr lang="fr-FR" dirty="0" err="1"/>
              <a:t>Contains</a:t>
            </a:r>
            <a:r>
              <a:rPr lang="fr-FR" dirty="0"/>
              <a:t> pointers to parents and </a:t>
            </a:r>
            <a:r>
              <a:rPr lang="fr-FR" dirty="0" err="1"/>
              <a:t>childs</a:t>
            </a:r>
            <a:r>
              <a:rPr lang="fr-FR" dirty="0"/>
              <a:t> </a:t>
            </a:r>
            <a:r>
              <a:rPr lang="fr-FR" dirty="0" err="1"/>
              <a:t>dentries</a:t>
            </a:r>
            <a:endParaRPr lang="fr-FR" dirty="0"/>
          </a:p>
          <a:p>
            <a:pPr lvl="1"/>
            <a:r>
              <a:rPr lang="fr-FR" dirty="0" err="1"/>
              <a:t>Makes</a:t>
            </a:r>
            <a:r>
              <a:rPr lang="fr-FR" dirty="0"/>
              <a:t> the </a:t>
            </a:r>
            <a:r>
              <a:rPr lang="fr-FR" dirty="0" err="1"/>
              <a:t>link</a:t>
            </a:r>
            <a:r>
              <a:rPr lang="fr-FR" dirty="0"/>
              <a:t> </a:t>
            </a:r>
            <a:r>
              <a:rPr lang="fr-FR" dirty="0" err="1"/>
              <a:t>between</a:t>
            </a:r>
            <a:r>
              <a:rPr lang="fr-FR" dirty="0"/>
              <a:t> the </a:t>
            </a:r>
            <a:r>
              <a:rPr lang="fr-FR" dirty="0" err="1"/>
              <a:t>name</a:t>
            </a:r>
            <a:r>
              <a:rPr lang="fr-FR" dirty="0"/>
              <a:t> and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associated</a:t>
            </a:r>
            <a:endParaRPr lang="fr-FR" dirty="0"/>
          </a:p>
          <a:p>
            <a:r>
              <a:rPr lang="fr-FR" dirty="0" err="1"/>
              <a:t>Each</a:t>
            </a:r>
            <a:r>
              <a:rPr lang="fr-FR" dirty="0"/>
              <a:t> part of the </a:t>
            </a:r>
            <a:r>
              <a:rPr lang="fr-FR" dirty="0" err="1"/>
              <a:t>pathname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dentry</a:t>
            </a:r>
            <a:br>
              <a:rPr lang="fr-FR" dirty="0"/>
            </a:br>
            <a:r>
              <a:rPr lang="fr-FR" i="1" dirty="0"/>
              <a:t>e.g.:  /</a:t>
            </a:r>
            <a:r>
              <a:rPr lang="fr-FR" i="1" dirty="0" err="1"/>
              <a:t>usr</a:t>
            </a:r>
            <a:r>
              <a:rPr lang="fr-FR" i="1" dirty="0"/>
              <a:t>/bin/ls	=&gt;	3 </a:t>
            </a:r>
            <a:r>
              <a:rPr lang="fr-FR" i="1" dirty="0" err="1"/>
              <a:t>dentries</a:t>
            </a:r>
            <a:r>
              <a:rPr lang="fr-FR" i="1" dirty="0"/>
              <a:t> (« </a:t>
            </a:r>
            <a:r>
              <a:rPr lang="fr-FR" i="1" dirty="0" err="1"/>
              <a:t>usr</a:t>
            </a:r>
            <a:r>
              <a:rPr lang="fr-FR" i="1" dirty="0"/>
              <a:t> », « bin », « ls »)</a:t>
            </a:r>
          </a:p>
          <a:p>
            <a:pPr lvl="1"/>
            <a:endParaRPr lang="fr-FR" dirty="0"/>
          </a:p>
          <a:p>
            <a:r>
              <a:rPr lang="fr-FR" dirty="0"/>
              <a:t>VFS </a:t>
            </a:r>
            <a:r>
              <a:rPr lang="fr-FR" dirty="0" err="1"/>
              <a:t>dentries</a:t>
            </a:r>
            <a:r>
              <a:rPr lang="fr-FR" dirty="0"/>
              <a:t> do not correspond to </a:t>
            </a:r>
            <a:r>
              <a:rPr lang="fr-FR" dirty="0" err="1"/>
              <a:t>any</a:t>
            </a:r>
            <a:r>
              <a:rPr lang="fr-FR" dirty="0"/>
              <a:t> structure </a:t>
            </a:r>
            <a:r>
              <a:rPr lang="fr-FR" dirty="0" err="1"/>
              <a:t>stored</a:t>
            </a:r>
            <a:r>
              <a:rPr lang="fr-FR" dirty="0"/>
              <a:t> on the </a:t>
            </a:r>
            <a:r>
              <a:rPr lang="fr-FR" dirty="0" err="1"/>
              <a:t>concrete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endParaRPr lang="fr-FR" dirty="0"/>
          </a:p>
          <a:p>
            <a:pPr lvl="1"/>
            <a:r>
              <a:rPr lang="fr-FR" dirty="0"/>
              <a:t>But </a:t>
            </a:r>
            <a:r>
              <a:rPr lang="fr-FR" dirty="0" err="1"/>
              <a:t>they</a:t>
            </a:r>
            <a:r>
              <a:rPr lang="fr-FR" dirty="0"/>
              <a:t> are </a:t>
            </a:r>
            <a:r>
              <a:rPr lang="fr-FR" dirty="0" err="1"/>
              <a:t>used</a:t>
            </a:r>
            <a:r>
              <a:rPr lang="fr-FR" dirty="0"/>
              <a:t> in a more or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similar</a:t>
            </a:r>
            <a:r>
              <a:rPr lang="fr-FR" dirty="0"/>
              <a:t> </a:t>
            </a:r>
            <a:r>
              <a:rPr lang="fr-FR" dirty="0" err="1"/>
              <a:t>manner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« </a:t>
            </a:r>
            <a:r>
              <a:rPr lang="fr-FR" dirty="0" err="1"/>
              <a:t>direntries</a:t>
            </a:r>
            <a:r>
              <a:rPr lang="fr-FR" dirty="0"/>
              <a:t> »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91338926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dentry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Attributes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Dentry </a:t>
            </a:r>
            <a:r>
              <a:rPr lang="fr-FR" dirty="0" err="1"/>
              <a:t>name</a:t>
            </a:r>
            <a:endParaRPr lang="fr-FR" dirty="0"/>
          </a:p>
          <a:p>
            <a:pPr lvl="1"/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of the folder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contains</a:t>
            </a:r>
            <a:r>
              <a:rPr lang="fr-FR" dirty="0"/>
              <a:t> the dentry</a:t>
            </a:r>
          </a:p>
          <a:p>
            <a:pPr lvl="1"/>
            <a:r>
              <a:rPr lang="fr-FR" dirty="0"/>
              <a:t>Child </a:t>
            </a:r>
            <a:r>
              <a:rPr lang="fr-FR" dirty="0" err="1"/>
              <a:t>dentries</a:t>
            </a:r>
            <a:r>
              <a:rPr lang="fr-FR" dirty="0"/>
              <a:t> </a:t>
            </a:r>
            <a:r>
              <a:rPr lang="fr-FR" i="1" dirty="0"/>
              <a:t>[</a:t>
            </a:r>
            <a:r>
              <a:rPr lang="fr-FR" i="1" dirty="0" err="1"/>
              <a:t>list</a:t>
            </a:r>
            <a:r>
              <a:rPr lang="fr-FR" i="1" dirty="0"/>
              <a:t>]</a:t>
            </a:r>
          </a:p>
          <a:p>
            <a:pPr lvl="1"/>
            <a:r>
              <a:rPr lang="fr-FR" dirty="0" err="1"/>
              <a:t>Subdirectories</a:t>
            </a:r>
            <a:r>
              <a:rPr lang="fr-FR" dirty="0"/>
              <a:t> </a:t>
            </a:r>
            <a:r>
              <a:rPr lang="fr-FR" i="1" dirty="0"/>
              <a:t>[</a:t>
            </a:r>
            <a:r>
              <a:rPr lang="fr-FR" i="1" dirty="0" err="1"/>
              <a:t>list</a:t>
            </a:r>
            <a:r>
              <a:rPr lang="fr-FR" i="1" dirty="0"/>
              <a:t>]</a:t>
            </a:r>
          </a:p>
          <a:p>
            <a:pPr lvl="1"/>
            <a:r>
              <a:rPr lang="fr-FR" dirty="0"/>
              <a:t>Parent dentry</a:t>
            </a:r>
          </a:p>
          <a:p>
            <a:pPr lvl="1"/>
            <a:r>
              <a:rPr lang="fr-FR" dirty="0"/>
              <a:t>Usage Count</a:t>
            </a:r>
          </a:p>
          <a:p>
            <a:pPr lvl="1"/>
            <a:r>
              <a:rPr lang="fr-FR" dirty="0"/>
              <a:t>Cache flag</a:t>
            </a:r>
          </a:p>
          <a:p>
            <a:pPr lvl="1"/>
            <a:r>
              <a:rPr lang="fr-FR" dirty="0"/>
              <a:t>Lock</a:t>
            </a:r>
          </a:p>
          <a:p>
            <a:pPr lvl="1"/>
            <a:r>
              <a:rPr lang="fr-FR" dirty="0"/>
              <a:t>Mount point </a:t>
            </a:r>
            <a:r>
              <a:rPr lang="fr-FR" i="1" dirty="0"/>
              <a:t>(</a:t>
            </a:r>
            <a:r>
              <a:rPr lang="fr-FR" i="1" dirty="0" err="1"/>
              <a:t>is</a:t>
            </a:r>
            <a:r>
              <a:rPr lang="fr-FR" i="1" dirty="0"/>
              <a:t> </a:t>
            </a:r>
            <a:r>
              <a:rPr lang="fr-FR" i="1" dirty="0" err="1"/>
              <a:t>this</a:t>
            </a:r>
            <a:r>
              <a:rPr lang="fr-FR" i="1" dirty="0"/>
              <a:t> dentry a </a:t>
            </a:r>
            <a:r>
              <a:rPr lang="fr-FR" i="1" dirty="0" err="1"/>
              <a:t>mount</a:t>
            </a:r>
            <a:r>
              <a:rPr lang="fr-FR" i="1" dirty="0"/>
              <a:t> point for </a:t>
            </a:r>
            <a:r>
              <a:rPr lang="fr-FR" i="1" dirty="0" err="1"/>
              <a:t>another</a:t>
            </a:r>
            <a:r>
              <a:rPr lang="fr-FR" i="1" dirty="0"/>
              <a:t> FS?)</a:t>
            </a:r>
            <a:endParaRPr lang="fr-FR" dirty="0"/>
          </a:p>
          <a:p>
            <a:pPr lvl="1"/>
            <a:r>
              <a:rPr lang="fr-FR" dirty="0"/>
              <a:t>…</a:t>
            </a:r>
          </a:p>
          <a:p>
            <a:pPr lvl="1"/>
            <a:r>
              <a:rPr lang="fr-FR" dirty="0"/>
              <a:t>dentry </a:t>
            </a:r>
            <a:r>
              <a:rPr lang="fr-FR" dirty="0" err="1"/>
              <a:t>operations</a:t>
            </a:r>
            <a:r>
              <a:rPr lang="fr-FR" dirty="0"/>
              <a:t> </a:t>
            </a:r>
            <a:r>
              <a:rPr lang="fr-FR" i="1" dirty="0"/>
              <a:t>(routines </a:t>
            </a:r>
            <a:r>
              <a:rPr lang="fr-FR" i="1" dirty="0" err="1"/>
              <a:t>specific</a:t>
            </a:r>
            <a:r>
              <a:rPr lang="fr-FR" i="1" dirty="0"/>
              <a:t> to VFS dentry)</a:t>
            </a:r>
          </a:p>
          <a:p>
            <a:pPr lvl="1"/>
            <a:r>
              <a:rPr lang="fr-FR" dirty="0"/>
              <a:t>…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4410471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dentry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Dentry state</a:t>
            </a:r>
          </a:p>
          <a:p>
            <a:pPr lvl="1"/>
            <a:endParaRPr lang="fr-FR" dirty="0"/>
          </a:p>
          <a:p>
            <a:r>
              <a:rPr lang="fr-FR" dirty="0" err="1"/>
              <a:t>When</a:t>
            </a:r>
            <a:r>
              <a:rPr lang="fr-FR" dirty="0"/>
              <a:t> a dentry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tested</a:t>
            </a:r>
            <a:r>
              <a:rPr lang="fr-FR" dirty="0"/>
              <a:t> (by a </a:t>
            </a:r>
            <a:r>
              <a:rPr lang="fr-FR" dirty="0" err="1"/>
              <a:t>lookup</a:t>
            </a:r>
            <a:r>
              <a:rPr lang="fr-FR" dirty="0"/>
              <a:t>),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put in cache (in memory) in </a:t>
            </a:r>
            <a:r>
              <a:rPr lang="fr-FR" dirty="0" err="1"/>
              <a:t>order</a:t>
            </a:r>
            <a:r>
              <a:rPr lang="fr-FR" dirty="0"/>
              <a:t> to </a:t>
            </a:r>
            <a:r>
              <a:rPr lang="fr-FR" dirty="0" err="1"/>
              <a:t>quickly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again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3 states : </a:t>
            </a:r>
            <a:r>
              <a:rPr lang="fr-FR" dirty="0" err="1"/>
              <a:t>used</a:t>
            </a:r>
            <a:r>
              <a:rPr lang="fr-FR" dirty="0"/>
              <a:t>, </a:t>
            </a:r>
            <a:r>
              <a:rPr lang="fr-FR" dirty="0" err="1"/>
              <a:t>unused</a:t>
            </a:r>
            <a:r>
              <a:rPr lang="fr-FR" dirty="0"/>
              <a:t>, </a:t>
            </a:r>
            <a:r>
              <a:rPr lang="fr-FR" dirty="0" err="1"/>
              <a:t>negative</a:t>
            </a:r>
            <a:endParaRPr lang="fr-FR" dirty="0"/>
          </a:p>
          <a:p>
            <a:pPr lvl="1"/>
            <a:r>
              <a:rPr lang="fr-FR" dirty="0" err="1"/>
              <a:t>Used</a:t>
            </a:r>
            <a:r>
              <a:rPr lang="fr-FR" dirty="0"/>
              <a:t>: the dentry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associated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valid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and </a:t>
            </a:r>
            <a:r>
              <a:rPr lang="fr-FR" dirty="0" err="1"/>
              <a:t>is</a:t>
            </a:r>
            <a:r>
              <a:rPr lang="fr-FR" dirty="0"/>
              <a:t> in use by at least one user (« usage count » not at 0)</a:t>
            </a:r>
          </a:p>
          <a:p>
            <a:pPr lvl="1"/>
            <a:r>
              <a:rPr lang="fr-FR" dirty="0" err="1"/>
              <a:t>Unused</a:t>
            </a:r>
            <a:r>
              <a:rPr lang="fr-FR" dirty="0"/>
              <a:t>: the dentry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associated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valid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, but </a:t>
            </a:r>
            <a:r>
              <a:rPr lang="fr-FR" dirty="0" err="1"/>
              <a:t>nobody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(« usage count » at 0)</a:t>
            </a:r>
          </a:p>
          <a:p>
            <a:pPr lvl="1"/>
            <a:r>
              <a:rPr lang="fr-FR" dirty="0" err="1"/>
              <a:t>Negative</a:t>
            </a:r>
            <a:r>
              <a:rPr lang="fr-FR" dirty="0"/>
              <a:t>: the </a:t>
            </a:r>
            <a:r>
              <a:rPr lang="fr-FR" dirty="0" err="1"/>
              <a:t>pathname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incorrect, or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pointed</a:t>
            </a:r>
            <a:r>
              <a:rPr lang="fr-FR" dirty="0"/>
              <a:t>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deleted</a:t>
            </a:r>
            <a:r>
              <a:rPr lang="fr-FR" dirty="0"/>
              <a:t>, but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still</a:t>
            </a:r>
            <a:r>
              <a:rPr lang="fr-FR" dirty="0"/>
              <a:t> in memory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4741388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dentry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76200" indent="0" algn="ctr">
              <a:buNone/>
            </a:pPr>
            <a:r>
              <a:rPr lang="fr-FR" i="1" dirty="0" err="1"/>
              <a:t>We</a:t>
            </a:r>
            <a:r>
              <a:rPr lang="fr-FR" i="1" dirty="0"/>
              <a:t> </a:t>
            </a:r>
            <a:r>
              <a:rPr lang="fr-FR" i="1" dirty="0" err="1"/>
              <a:t>won’t</a:t>
            </a:r>
            <a:r>
              <a:rPr lang="fr-FR" i="1" dirty="0"/>
              <a:t> </a:t>
            </a:r>
            <a:r>
              <a:rPr lang="fr-FR" i="1" dirty="0" err="1"/>
              <a:t>see</a:t>
            </a:r>
            <a:r>
              <a:rPr lang="fr-FR" i="1" dirty="0"/>
              <a:t> the cache in </a:t>
            </a:r>
            <a:r>
              <a:rPr lang="fr-FR" i="1" dirty="0" err="1"/>
              <a:t>detail</a:t>
            </a:r>
            <a:r>
              <a:rPr lang="fr-FR" i="1" dirty="0"/>
              <a:t>...</a:t>
            </a:r>
          </a:p>
          <a:p>
            <a:pPr marL="76200" indent="0" algn="ctr">
              <a:buNone/>
            </a:pPr>
            <a:endParaRPr lang="fr-FR" i="1" dirty="0"/>
          </a:p>
          <a:p>
            <a:pPr marL="76200" indent="0" algn="ctr">
              <a:buNone/>
            </a:pPr>
            <a:endParaRPr lang="fr-FR" i="1" dirty="0"/>
          </a:p>
          <a:p>
            <a:pPr marL="76200" indent="0" algn="ctr">
              <a:buNone/>
            </a:pPr>
            <a:r>
              <a:rPr lang="fr-FR" i="1" dirty="0"/>
              <a:t>…but </a:t>
            </a:r>
            <a:r>
              <a:rPr lang="fr-FR" i="1" dirty="0" err="1"/>
              <a:t>keep</a:t>
            </a:r>
            <a:r>
              <a:rPr lang="fr-FR" i="1" dirty="0"/>
              <a:t> in </a:t>
            </a:r>
            <a:r>
              <a:rPr lang="fr-FR" i="1" dirty="0" err="1"/>
              <a:t>mind</a:t>
            </a:r>
            <a:r>
              <a:rPr lang="fr-FR" i="1" dirty="0"/>
              <a:t> </a:t>
            </a:r>
            <a:r>
              <a:rPr lang="fr-FR" i="1" dirty="0" err="1"/>
              <a:t>that</a:t>
            </a:r>
            <a:r>
              <a:rPr lang="fr-FR" i="1" dirty="0"/>
              <a:t> the VFS stores multiple </a:t>
            </a:r>
            <a:r>
              <a:rPr lang="fr-FR" i="1" dirty="0" err="1"/>
              <a:t>lists</a:t>
            </a:r>
            <a:r>
              <a:rPr lang="fr-FR" i="1" dirty="0"/>
              <a:t> of </a:t>
            </a:r>
            <a:r>
              <a:rPr lang="fr-FR" i="1" dirty="0" err="1"/>
              <a:t>dentries</a:t>
            </a:r>
            <a:r>
              <a:rPr lang="fr-FR" i="1" dirty="0"/>
              <a:t> in </a:t>
            </a:r>
            <a:r>
              <a:rPr lang="fr-FR" i="1" dirty="0" err="1"/>
              <a:t>order</a:t>
            </a:r>
            <a:r>
              <a:rPr lang="fr-FR" i="1" dirty="0"/>
              <a:t> to </a:t>
            </a:r>
            <a:r>
              <a:rPr lang="fr-FR" i="1" dirty="0" err="1"/>
              <a:t>quickly</a:t>
            </a:r>
            <a:r>
              <a:rPr lang="fr-FR" i="1" dirty="0"/>
              <a:t> </a:t>
            </a:r>
            <a:r>
              <a:rPr lang="fr-FR" i="1" dirty="0" err="1"/>
              <a:t>resolve</a:t>
            </a:r>
            <a:r>
              <a:rPr lang="fr-FR" i="1" dirty="0"/>
              <a:t> </a:t>
            </a:r>
            <a:r>
              <a:rPr lang="fr-FR" i="1" dirty="0" err="1"/>
              <a:t>pathname</a:t>
            </a:r>
            <a:r>
              <a:rPr lang="fr-FR" i="1" dirty="0"/>
              <a:t>...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2919538"/>
      </p:ext>
    </p:extLst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dentry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76200" indent="0" algn="ctr">
              <a:buNone/>
            </a:pPr>
            <a:r>
              <a:rPr lang="fr-FR" i="1" dirty="0"/>
              <a:t>…and </a:t>
            </a:r>
            <a:r>
              <a:rPr lang="fr-FR" i="1" dirty="0" err="1"/>
              <a:t>keep</a:t>
            </a:r>
            <a:r>
              <a:rPr lang="fr-FR" i="1" dirty="0"/>
              <a:t> </a:t>
            </a:r>
            <a:r>
              <a:rPr lang="fr-FR" i="1" dirty="0" err="1"/>
              <a:t>also</a:t>
            </a:r>
            <a:r>
              <a:rPr lang="fr-FR" i="1" dirty="0"/>
              <a:t> in </a:t>
            </a:r>
            <a:r>
              <a:rPr lang="fr-FR" i="1" dirty="0" err="1"/>
              <a:t>mind</a:t>
            </a:r>
            <a:r>
              <a:rPr lang="fr-FR" i="1" dirty="0"/>
              <a:t> </a:t>
            </a:r>
            <a:r>
              <a:rPr lang="fr-FR" i="1" dirty="0" err="1"/>
              <a:t>that</a:t>
            </a:r>
            <a:r>
              <a:rPr lang="fr-FR" i="1" dirty="0"/>
              <a:t> « </a:t>
            </a:r>
            <a:r>
              <a:rPr lang="fr-FR" i="1" dirty="0" err="1"/>
              <a:t>any</a:t>
            </a:r>
            <a:r>
              <a:rPr lang="fr-FR" i="1" dirty="0"/>
              <a:t> » </a:t>
            </a:r>
            <a:r>
              <a:rPr lang="fr-FR" i="1" dirty="0" err="1"/>
              <a:t>pathname</a:t>
            </a:r>
            <a:r>
              <a:rPr lang="fr-FR" i="1" dirty="0"/>
              <a:t> </a:t>
            </a:r>
            <a:r>
              <a:rPr lang="fr-FR" i="1" dirty="0" err="1"/>
              <a:t>asked</a:t>
            </a:r>
            <a:r>
              <a:rPr lang="fr-FR" i="1" dirty="0"/>
              <a:t> to the VFS (</a:t>
            </a:r>
            <a:r>
              <a:rPr lang="fr-FR" i="1" dirty="0" err="1"/>
              <a:t>even</a:t>
            </a:r>
            <a:r>
              <a:rPr lang="fr-FR" i="1" dirty="0"/>
              <a:t> </a:t>
            </a:r>
            <a:r>
              <a:rPr lang="fr-FR" i="1" dirty="0" err="1"/>
              <a:t>those</a:t>
            </a:r>
            <a:r>
              <a:rPr lang="fr-FR" i="1" dirty="0"/>
              <a:t> </a:t>
            </a:r>
            <a:r>
              <a:rPr lang="fr-FR" i="1" dirty="0" err="1"/>
              <a:t>that</a:t>
            </a:r>
            <a:r>
              <a:rPr lang="fr-FR" i="1" dirty="0"/>
              <a:t> do not </a:t>
            </a:r>
            <a:r>
              <a:rPr lang="fr-FR" i="1" dirty="0" err="1"/>
              <a:t>exist</a:t>
            </a:r>
            <a:r>
              <a:rPr lang="fr-FR" i="1" dirty="0"/>
              <a:t>/are </a:t>
            </a:r>
            <a:r>
              <a:rPr lang="fr-FR" i="1" dirty="0" err="1"/>
              <a:t>invalid</a:t>
            </a:r>
            <a:r>
              <a:rPr lang="fr-FR" i="1" dirty="0"/>
              <a:t>) are </a:t>
            </a:r>
            <a:r>
              <a:rPr lang="fr-FR" i="1" dirty="0" err="1"/>
              <a:t>stored</a:t>
            </a:r>
            <a:r>
              <a:rPr lang="fr-FR" i="1" dirty="0"/>
              <a:t> in </a:t>
            </a:r>
            <a:r>
              <a:rPr lang="fr-FR" i="1" dirty="0" err="1"/>
              <a:t>these</a:t>
            </a:r>
            <a:r>
              <a:rPr lang="fr-FR" i="1" dirty="0"/>
              <a:t> </a:t>
            </a:r>
            <a:r>
              <a:rPr lang="fr-FR" i="1" dirty="0" err="1"/>
              <a:t>lists</a:t>
            </a:r>
            <a:r>
              <a:rPr lang="fr-FR" i="1" dirty="0"/>
              <a:t> in memory.</a:t>
            </a:r>
          </a:p>
          <a:p>
            <a:pPr marL="76200" indent="0" algn="ctr">
              <a:buNone/>
            </a:pPr>
            <a:endParaRPr lang="fr-FR" i="1" dirty="0"/>
          </a:p>
          <a:p>
            <a:pPr marL="76200" indent="0" algn="ctr">
              <a:buNone/>
            </a:pPr>
            <a:endParaRPr lang="fr-FR" i="1" dirty="0"/>
          </a:p>
          <a:p>
            <a:pPr marL="76200" indent="0" algn="ctr">
              <a:buNone/>
            </a:pPr>
            <a:r>
              <a:rPr lang="fr-FR" i="1" dirty="0"/>
              <a:t>This </a:t>
            </a:r>
            <a:r>
              <a:rPr lang="fr-FR" i="1" dirty="0" err="1"/>
              <a:t>mechanism</a:t>
            </a:r>
            <a:r>
              <a:rPr lang="fr-FR" i="1" dirty="0"/>
              <a:t> </a:t>
            </a:r>
            <a:r>
              <a:rPr lang="fr-FR" i="1" dirty="0" err="1"/>
              <a:t>avoids</a:t>
            </a:r>
            <a:r>
              <a:rPr lang="fr-FR" i="1" dirty="0"/>
              <a:t> to </a:t>
            </a:r>
            <a:r>
              <a:rPr lang="fr-FR" i="1" dirty="0" err="1"/>
              <a:t>access</a:t>
            </a:r>
            <a:r>
              <a:rPr lang="fr-FR" i="1" dirty="0"/>
              <a:t> </a:t>
            </a:r>
            <a:r>
              <a:rPr lang="fr-FR" i="1" dirty="0" err="1"/>
              <a:t>too</a:t>
            </a:r>
            <a:r>
              <a:rPr lang="fr-FR" i="1" dirty="0"/>
              <a:t> </a:t>
            </a:r>
            <a:r>
              <a:rPr lang="fr-FR" i="1" dirty="0" err="1"/>
              <a:t>often</a:t>
            </a:r>
            <a:r>
              <a:rPr lang="fr-FR" i="1" dirty="0"/>
              <a:t> the </a:t>
            </a:r>
            <a:r>
              <a:rPr lang="fr-FR" i="1" dirty="0" err="1"/>
              <a:t>physical</a:t>
            </a:r>
            <a:r>
              <a:rPr lang="fr-FR" i="1" dirty="0"/>
              <a:t> support: </a:t>
            </a:r>
            <a:r>
              <a:rPr lang="fr-FR" i="1" dirty="0" err="1"/>
              <a:t>overused</a:t>
            </a:r>
            <a:r>
              <a:rPr lang="fr-FR" i="1" dirty="0"/>
              <a:t> </a:t>
            </a:r>
            <a:r>
              <a:rPr lang="fr-FR" i="1" dirty="0" err="1"/>
              <a:t>pathnames</a:t>
            </a:r>
            <a:r>
              <a:rPr lang="fr-FR" i="1" dirty="0"/>
              <a:t> are </a:t>
            </a:r>
            <a:r>
              <a:rPr lang="fr-FR" i="1" dirty="0" err="1"/>
              <a:t>already</a:t>
            </a:r>
            <a:r>
              <a:rPr lang="fr-FR" i="1" dirty="0"/>
              <a:t> in memory.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926697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dentry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Dentry </a:t>
            </a:r>
            <a:r>
              <a:rPr lang="fr-FR" dirty="0" err="1"/>
              <a:t>operations</a:t>
            </a:r>
            <a:r>
              <a:rPr lang="fr-FR" dirty="0"/>
              <a:t>:</a:t>
            </a:r>
          </a:p>
          <a:p>
            <a:pPr lvl="1"/>
            <a:r>
              <a:rPr lang="fr-FR" dirty="0" err="1"/>
              <a:t>revalidate</a:t>
            </a:r>
            <a:endParaRPr lang="fr-FR" dirty="0"/>
          </a:p>
          <a:p>
            <a:pPr lvl="2"/>
            <a:r>
              <a:rPr lang="fr-FR" dirty="0"/>
              <a:t>Checks if a dentry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valid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the cache</a:t>
            </a:r>
          </a:p>
          <a:p>
            <a:pPr lvl="1"/>
            <a:r>
              <a:rPr lang="fr-FR" dirty="0"/>
              <a:t>compare(pathname1, pathname2)</a:t>
            </a:r>
          </a:p>
          <a:p>
            <a:pPr lvl="2"/>
            <a:r>
              <a:rPr lang="fr-FR" dirty="0"/>
              <a:t>Compares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filenames</a:t>
            </a:r>
            <a:endParaRPr lang="fr-FR" dirty="0"/>
          </a:p>
          <a:p>
            <a:pPr lvl="2"/>
            <a:r>
              <a:rPr lang="fr-FR" dirty="0" err="1"/>
              <a:t>Might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implemented</a:t>
            </a:r>
            <a:r>
              <a:rPr lang="fr-FR" dirty="0"/>
              <a:t> as a simple </a:t>
            </a:r>
            <a:r>
              <a:rPr lang="fr-FR" dirty="0" err="1"/>
              <a:t>strcmp</a:t>
            </a:r>
            <a:r>
              <a:rPr lang="fr-FR" dirty="0"/>
              <a:t>…</a:t>
            </a:r>
          </a:p>
          <a:p>
            <a:pPr lvl="2"/>
            <a:r>
              <a:rPr lang="fr-FR" dirty="0"/>
              <a:t>…or by a full check on the </a:t>
            </a:r>
            <a:r>
              <a:rPr lang="fr-FR" dirty="0" err="1"/>
              <a:t>physical</a:t>
            </a:r>
            <a:r>
              <a:rPr lang="fr-FR" dirty="0"/>
              <a:t> support « if » the </a:t>
            </a:r>
            <a:r>
              <a:rPr lang="fr-FR" dirty="0" err="1"/>
              <a:t>concrete</a:t>
            </a:r>
            <a:r>
              <a:rPr lang="fr-FR" dirty="0"/>
              <a:t> FS </a:t>
            </a:r>
            <a:r>
              <a:rPr lang="fr-FR" dirty="0" err="1"/>
              <a:t>cannot</a:t>
            </a:r>
            <a:r>
              <a:rPr lang="fr-FR" dirty="0"/>
              <a:t> assure </a:t>
            </a:r>
            <a:r>
              <a:rPr lang="fr-FR" dirty="0" err="1"/>
              <a:t>that</a:t>
            </a:r>
            <a:r>
              <a:rPr lang="fr-FR" dirty="0"/>
              <a:t> the </a:t>
            </a:r>
            <a:r>
              <a:rPr lang="fr-FR" dirty="0" err="1"/>
              <a:t>pathname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different</a:t>
            </a:r>
            <a:r>
              <a:rPr lang="fr-FR" dirty="0"/>
              <a:t>.</a:t>
            </a:r>
            <a:br>
              <a:rPr lang="fr-FR" dirty="0"/>
            </a:br>
            <a:r>
              <a:rPr lang="fr-FR" dirty="0"/>
              <a:t>Example:   « /</a:t>
            </a:r>
            <a:r>
              <a:rPr lang="fr-FR" dirty="0" err="1"/>
              <a:t>dir</a:t>
            </a:r>
            <a:r>
              <a:rPr lang="fr-FR" dirty="0"/>
              <a:t>/file » and « /DIR/FILE »</a:t>
            </a:r>
            <a:br>
              <a:rPr lang="fr-FR" dirty="0"/>
            </a:br>
            <a:r>
              <a:rPr lang="fr-FR" dirty="0"/>
              <a:t>On UNIX, </a:t>
            </a:r>
            <a:r>
              <a:rPr lang="fr-FR" dirty="0" err="1"/>
              <a:t>they</a:t>
            </a:r>
            <a:r>
              <a:rPr lang="fr-FR" dirty="0"/>
              <a:t> are </a:t>
            </a:r>
            <a:r>
              <a:rPr lang="fr-FR" dirty="0" err="1"/>
              <a:t>two</a:t>
            </a:r>
            <a:r>
              <a:rPr lang="fr-FR" dirty="0"/>
              <a:t> </a:t>
            </a:r>
            <a:r>
              <a:rPr lang="fr-FR" dirty="0" err="1"/>
              <a:t>different</a:t>
            </a:r>
            <a:r>
              <a:rPr lang="fr-FR" dirty="0"/>
              <a:t> </a:t>
            </a:r>
            <a:r>
              <a:rPr lang="fr-FR" dirty="0" err="1"/>
              <a:t>pathnames</a:t>
            </a:r>
            <a:r>
              <a:rPr lang="fr-FR" dirty="0"/>
              <a:t> (</a:t>
            </a:r>
            <a:r>
              <a:rPr lang="fr-FR" dirty="0" err="1"/>
              <a:t>strcmp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enough</a:t>
            </a:r>
            <a:r>
              <a:rPr lang="fr-FR" dirty="0"/>
              <a:t>), but </a:t>
            </a:r>
            <a:r>
              <a:rPr lang="fr-FR" dirty="0" err="1"/>
              <a:t>because</a:t>
            </a:r>
            <a:r>
              <a:rPr lang="fr-FR" dirty="0"/>
              <a:t> FAT </a:t>
            </a:r>
            <a:r>
              <a:rPr lang="fr-FR" dirty="0" err="1"/>
              <a:t>is</a:t>
            </a:r>
            <a:r>
              <a:rPr lang="fr-FR" dirty="0"/>
              <a:t> not case sensitive (</a:t>
            </a:r>
            <a:r>
              <a:rPr lang="fr-FR" dirty="0" err="1"/>
              <a:t>every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stored</a:t>
            </a:r>
            <a:r>
              <a:rPr lang="fr-FR" dirty="0"/>
              <a:t> in </a:t>
            </a:r>
            <a:r>
              <a:rPr lang="fr-FR" dirty="0" err="1"/>
              <a:t>uppercase</a:t>
            </a:r>
            <a:r>
              <a:rPr lang="fr-FR" dirty="0"/>
              <a:t>), </a:t>
            </a:r>
            <a:r>
              <a:rPr lang="fr-FR" dirty="0" err="1"/>
              <a:t>it</a:t>
            </a:r>
            <a:r>
              <a:rPr lang="fr-FR" dirty="0"/>
              <a:t> must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compared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the </a:t>
            </a:r>
            <a:r>
              <a:rPr lang="fr-FR" dirty="0" err="1"/>
              <a:t>direntry</a:t>
            </a:r>
            <a:r>
              <a:rPr lang="fr-FR" dirty="0"/>
              <a:t> on the </a:t>
            </a:r>
            <a:r>
              <a:rPr lang="fr-FR" dirty="0" err="1"/>
              <a:t>physical</a:t>
            </a:r>
            <a:r>
              <a:rPr lang="fr-FR" dirty="0"/>
              <a:t> support</a:t>
            </a:r>
          </a:p>
          <a:p>
            <a:pPr lvl="1"/>
            <a:r>
              <a:rPr lang="fr-FR" dirty="0"/>
              <a:t>…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129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83296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3"/>
          <p:cNvSpPr txBox="1">
            <a:spLocks noGrp="1"/>
          </p:cNvSpPr>
          <p:nvPr>
            <p:ph type="title"/>
          </p:nvPr>
        </p:nvSpPr>
        <p:spPr>
          <a:xfrm>
            <a:off x="457200" y="205975"/>
            <a:ext cx="8229600" cy="57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Access methods</a:t>
            </a:r>
            <a:endParaRPr dirty="0"/>
          </a:p>
        </p:txBody>
      </p:sp>
      <p:sp>
        <p:nvSpPr>
          <p:cNvPr id="168" name="Google Shape;168;p23"/>
          <p:cNvSpPr txBox="1"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fr-FR" dirty="0"/>
              <a:t>Access </a:t>
            </a:r>
            <a:r>
              <a:rPr lang="fr-FR" dirty="0" err="1"/>
              <a:t>methods</a:t>
            </a:r>
            <a:r>
              <a:rPr lang="fr-FR" dirty="0"/>
              <a:t> </a:t>
            </a:r>
            <a:r>
              <a:rPr lang="fr-FR" dirty="0" err="1"/>
              <a:t>concern</a:t>
            </a:r>
            <a:r>
              <a:rPr lang="fr-FR" dirty="0"/>
              <a:t> multiple aspects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fr-FR" dirty="0"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fr-FR" dirty="0"/>
              <a:t>Access to a record « </a:t>
            </a:r>
            <a:r>
              <a:rPr lang="fr-FR" dirty="0" err="1"/>
              <a:t>within</a:t>
            </a:r>
            <a:r>
              <a:rPr lang="fr-FR" dirty="0"/>
              <a:t> » a file…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-FR" i="1" dirty="0" err="1"/>
              <a:t>Usually</a:t>
            </a:r>
            <a:r>
              <a:rPr lang="fr-FR" i="1" dirty="0"/>
              <a:t> as a </a:t>
            </a:r>
            <a:r>
              <a:rPr lang="fr-FR" i="1" dirty="0" err="1"/>
              <a:t>developper</a:t>
            </a:r>
            <a:r>
              <a:rPr lang="fr-FR" i="1" dirty="0"/>
              <a:t> by </a:t>
            </a:r>
            <a:r>
              <a:rPr lang="fr-FR" i="1" dirty="0" err="1"/>
              <a:t>organizing</a:t>
            </a:r>
            <a:r>
              <a:rPr lang="fr-FR" i="1" dirty="0"/>
              <a:t>/</a:t>
            </a:r>
            <a:r>
              <a:rPr lang="fr-FR" i="1" dirty="0" err="1"/>
              <a:t>structuring</a:t>
            </a:r>
            <a:r>
              <a:rPr lang="fr-FR" i="1" dirty="0"/>
              <a:t> </a:t>
            </a:r>
            <a:r>
              <a:rPr lang="fr-FR" i="1" dirty="0" err="1"/>
              <a:t>your</a:t>
            </a:r>
            <a:r>
              <a:rPr lang="fr-FR" i="1" dirty="0"/>
              <a:t> data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fr-FR" dirty="0"/>
              <a:t>Access to a file « </a:t>
            </a:r>
            <a:r>
              <a:rPr lang="fr-FR" dirty="0" err="1"/>
              <a:t>within</a:t>
            </a:r>
            <a:r>
              <a:rPr lang="fr-FR" dirty="0"/>
              <a:t> » a media…</a:t>
            </a: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fr-FR" i="1" dirty="0" err="1"/>
              <a:t>Usually</a:t>
            </a:r>
            <a:r>
              <a:rPr lang="fr-FR" i="1" dirty="0"/>
              <a:t> as a program by </a:t>
            </a:r>
            <a:r>
              <a:rPr lang="fr-FR" i="1" dirty="0" err="1"/>
              <a:t>using</a:t>
            </a:r>
            <a:r>
              <a:rPr lang="fr-FR" i="1" dirty="0"/>
              <a:t> file system services</a:t>
            </a:r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endParaRPr lang="fr-FR" dirty="0"/>
          </a:p>
          <a:p>
            <a:pPr marL="76200" lvl="0" indent="0" algn="ctr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fr-FR" sz="2000" i="1" dirty="0"/>
              <a:t>(In a certain </a:t>
            </a:r>
            <a:r>
              <a:rPr lang="fr-FR" sz="2000" i="1" dirty="0" err="1"/>
              <a:t>way</a:t>
            </a:r>
            <a:r>
              <a:rPr lang="fr-FR" sz="2000" i="1" dirty="0"/>
              <a:t>, </a:t>
            </a:r>
            <a:r>
              <a:rPr lang="fr-FR" sz="2000" i="1" dirty="0" err="1"/>
              <a:t>accessing</a:t>
            </a:r>
            <a:r>
              <a:rPr lang="fr-FR" sz="2000" i="1" dirty="0"/>
              <a:t> data </a:t>
            </a:r>
            <a:r>
              <a:rPr lang="fr-FR" sz="2000" i="1" dirty="0" err="1"/>
              <a:t>within</a:t>
            </a:r>
            <a:r>
              <a:rPr lang="fr-FR" sz="2000" i="1" dirty="0"/>
              <a:t> a stack or a </a:t>
            </a:r>
            <a:r>
              <a:rPr lang="fr-FR" sz="2000" i="1" dirty="0" err="1"/>
              <a:t>fifo</a:t>
            </a:r>
            <a:r>
              <a:rPr lang="fr-FR" sz="2000" i="1" dirty="0"/>
              <a:t> </a:t>
            </a:r>
            <a:r>
              <a:rPr lang="fr-FR" sz="2000" i="1" dirty="0" err="1"/>
              <a:t>is</a:t>
            </a:r>
            <a:r>
              <a:rPr lang="fr-FR" sz="2000" i="1" dirty="0"/>
              <a:t> not </a:t>
            </a:r>
            <a:r>
              <a:rPr lang="fr-FR" sz="2000" i="1" dirty="0" err="1"/>
              <a:t>so</a:t>
            </a:r>
            <a:r>
              <a:rPr lang="fr-FR" sz="2000" i="1" dirty="0"/>
              <a:t> far)</a:t>
            </a:r>
            <a:endParaRPr sz="2000" i="1" dirty="0"/>
          </a:p>
        </p:txBody>
      </p:sp>
      <p:sp>
        <p:nvSpPr>
          <p:cNvPr id="169" name="Google Shape;169;p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0476500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Connecteur droit avec flèche 73">
            <a:extLst>
              <a:ext uri="{FF2B5EF4-FFF2-40B4-BE49-F238E27FC236}">
                <a16:creationId xmlns:a16="http://schemas.microsoft.com/office/drawing/2014/main" id="{D5149434-FE55-4329-99C3-EC907FEDA831}"/>
              </a:ext>
            </a:extLst>
          </p:cNvPr>
          <p:cNvCxnSpPr>
            <a:cxnSpLocks/>
            <a:stCxn id="71" idx="0"/>
          </p:cNvCxnSpPr>
          <p:nvPr/>
        </p:nvCxnSpPr>
        <p:spPr>
          <a:xfrm flipV="1">
            <a:off x="1278510" y="2247230"/>
            <a:ext cx="849582" cy="239682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avec flèche 68">
            <a:extLst>
              <a:ext uri="{FF2B5EF4-FFF2-40B4-BE49-F238E27FC236}">
                <a16:creationId xmlns:a16="http://schemas.microsoft.com/office/drawing/2014/main" id="{0B46381B-ED7D-4156-A236-59658DA21C74}"/>
              </a:ext>
            </a:extLst>
          </p:cNvPr>
          <p:cNvCxnSpPr>
            <a:cxnSpLocks/>
          </p:cNvCxnSpPr>
          <p:nvPr/>
        </p:nvCxnSpPr>
        <p:spPr>
          <a:xfrm flipV="1">
            <a:off x="5602065" y="2221961"/>
            <a:ext cx="417467" cy="170195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Connecteur droit avec flèche 66">
            <a:extLst>
              <a:ext uri="{FF2B5EF4-FFF2-40B4-BE49-F238E27FC236}">
                <a16:creationId xmlns:a16="http://schemas.microsoft.com/office/drawing/2014/main" id="{581CC5D6-D397-4A30-BB06-F36F46DB4316}"/>
              </a:ext>
            </a:extLst>
          </p:cNvPr>
          <p:cNvCxnSpPr>
            <a:cxnSpLocks/>
          </p:cNvCxnSpPr>
          <p:nvPr/>
        </p:nvCxnSpPr>
        <p:spPr>
          <a:xfrm flipH="1" flipV="1">
            <a:off x="6905130" y="2223166"/>
            <a:ext cx="417467" cy="170195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04E43BDF-3F16-495E-A97C-C4ACDA15FE6B}"/>
              </a:ext>
            </a:extLst>
          </p:cNvPr>
          <p:cNvCxnSpPr>
            <a:cxnSpLocks/>
          </p:cNvCxnSpPr>
          <p:nvPr/>
        </p:nvCxnSpPr>
        <p:spPr>
          <a:xfrm flipV="1">
            <a:off x="6604047" y="2208007"/>
            <a:ext cx="0" cy="179743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F5C20AF6-7BC2-41BE-A6F4-D720674CAE8A}"/>
              </a:ext>
            </a:extLst>
          </p:cNvPr>
          <p:cNvCxnSpPr>
            <a:cxnSpLocks/>
            <a:stCxn id="33" idx="0"/>
            <a:endCxn id="19" idx="2"/>
          </p:cNvCxnSpPr>
          <p:nvPr/>
        </p:nvCxnSpPr>
        <p:spPr>
          <a:xfrm flipV="1">
            <a:off x="1731993" y="2249983"/>
            <a:ext cx="579863" cy="160097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DCC4EE43-F75A-4830-93DB-3BAE790EA764}"/>
              </a:ext>
            </a:extLst>
          </p:cNvPr>
          <p:cNvCxnSpPr>
            <a:stCxn id="36" idx="0"/>
            <a:endCxn id="19" idx="2"/>
          </p:cNvCxnSpPr>
          <p:nvPr/>
        </p:nvCxnSpPr>
        <p:spPr>
          <a:xfrm flipH="1" flipV="1">
            <a:off x="2311856" y="2249983"/>
            <a:ext cx="586213" cy="160097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dentry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130</a:t>
            </a:fld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8AF70D-27B6-4BA4-A69B-8634E9A4592C}"/>
              </a:ext>
            </a:extLst>
          </p:cNvPr>
          <p:cNvSpPr/>
          <p:nvPr/>
        </p:nvSpPr>
        <p:spPr>
          <a:xfrm>
            <a:off x="5882935" y="1583538"/>
            <a:ext cx="1137425" cy="6244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Superblock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6D62E3-1BD7-49D7-995D-C96189DBBC57}"/>
              </a:ext>
            </a:extLst>
          </p:cNvPr>
          <p:cNvSpPr/>
          <p:nvPr/>
        </p:nvSpPr>
        <p:spPr>
          <a:xfrm>
            <a:off x="4838438" y="2808432"/>
            <a:ext cx="906966" cy="498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DC2231-6DF4-4D36-846D-22B0755BB35D}"/>
              </a:ext>
            </a:extLst>
          </p:cNvPr>
          <p:cNvSpPr/>
          <p:nvPr/>
        </p:nvSpPr>
        <p:spPr>
          <a:xfrm>
            <a:off x="5998164" y="2808432"/>
            <a:ext cx="906966" cy="498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348746-8084-4F47-9234-430445787EEA}"/>
              </a:ext>
            </a:extLst>
          </p:cNvPr>
          <p:cNvSpPr/>
          <p:nvPr/>
        </p:nvSpPr>
        <p:spPr>
          <a:xfrm>
            <a:off x="7157890" y="2808432"/>
            <a:ext cx="906966" cy="498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691343D-22C0-4E8F-B6A0-B88ED4F1B0F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5291921" y="2208007"/>
            <a:ext cx="591014" cy="600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93378AA4-18E5-4524-B37B-3AC2E9DBBDD9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7020360" y="2208007"/>
            <a:ext cx="591013" cy="600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940D480-AF51-432E-8C81-16729C1322BC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flipV="1">
            <a:off x="6451647" y="2208007"/>
            <a:ext cx="1" cy="600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23D3C2A3-57A8-4BD5-A98F-C30CD20610EB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5745404" y="3057861"/>
            <a:ext cx="2527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05EEF92A-E395-4804-A468-06FF735BBBFE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6905130" y="3057861"/>
            <a:ext cx="2527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 : en angle 16">
            <a:extLst>
              <a:ext uri="{FF2B5EF4-FFF2-40B4-BE49-F238E27FC236}">
                <a16:creationId xmlns:a16="http://schemas.microsoft.com/office/drawing/2014/main" id="{DAAFEE62-0EFE-4BBC-AB33-D8CF6A29AFAB}"/>
              </a:ext>
            </a:extLst>
          </p:cNvPr>
          <p:cNvCxnSpPr>
            <a:cxnSpLocks/>
            <a:stCxn id="8" idx="2"/>
            <a:endCxn id="6" idx="2"/>
          </p:cNvCxnSpPr>
          <p:nvPr/>
        </p:nvCxnSpPr>
        <p:spPr>
          <a:xfrm rot="5400000">
            <a:off x="6451647" y="2147564"/>
            <a:ext cx="12700" cy="2319452"/>
          </a:xfrm>
          <a:prstGeom prst="bentConnector3">
            <a:avLst>
              <a:gd name="adj1" fmla="val 190746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3DEBC82A-E66E-43B6-A976-CA6C2AC6FEE2}"/>
              </a:ext>
            </a:extLst>
          </p:cNvPr>
          <p:cNvGrpSpPr/>
          <p:nvPr/>
        </p:nvGrpSpPr>
        <p:grpSpPr>
          <a:xfrm>
            <a:off x="1278510" y="1625514"/>
            <a:ext cx="2066692" cy="1681776"/>
            <a:chOff x="1278510" y="1625514"/>
            <a:chExt cx="2066692" cy="168177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D8FF41D-A369-472A-82ED-45D3C7E4CA92}"/>
                </a:ext>
              </a:extLst>
            </p:cNvPr>
            <p:cNvSpPr/>
            <p:nvPr/>
          </p:nvSpPr>
          <p:spPr>
            <a:xfrm>
              <a:off x="1743143" y="1625514"/>
              <a:ext cx="1137425" cy="62446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Superblock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C1106BC-F2B5-4B3A-B701-7FE69278DE1E}"/>
                </a:ext>
              </a:extLst>
            </p:cNvPr>
            <p:cNvSpPr/>
            <p:nvPr/>
          </p:nvSpPr>
          <p:spPr>
            <a:xfrm>
              <a:off x="1278510" y="2802082"/>
              <a:ext cx="906966" cy="49885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i-</a:t>
              </a:r>
              <a:r>
                <a:rPr lang="fr-FR" dirty="0" err="1">
                  <a:solidFill>
                    <a:schemeClr val="tx1"/>
                  </a:solidFill>
                </a:rPr>
                <a:t>node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5C5C533-5119-4E58-8EF1-A4030C230216}"/>
                </a:ext>
              </a:extLst>
            </p:cNvPr>
            <p:cNvSpPr/>
            <p:nvPr/>
          </p:nvSpPr>
          <p:spPr>
            <a:xfrm>
              <a:off x="2438236" y="2802082"/>
              <a:ext cx="906966" cy="49885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i-</a:t>
              </a:r>
              <a:r>
                <a:rPr lang="fr-FR" dirty="0" err="1">
                  <a:solidFill>
                    <a:schemeClr val="tx1"/>
                  </a:solidFill>
                </a:rPr>
                <a:t>node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8303A8D7-9F85-4DAC-BCC1-DA108A0F4524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 flipH="1" flipV="1">
              <a:off x="2637335" y="2249983"/>
              <a:ext cx="254384" cy="5520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83263BAF-0B76-46EA-A429-BFF81F4091D7}"/>
                </a:ext>
              </a:extLst>
            </p:cNvPr>
            <p:cNvCxnSpPr>
              <a:cxnSpLocks/>
              <a:stCxn id="24" idx="0"/>
            </p:cNvCxnSpPr>
            <p:nvPr/>
          </p:nvCxnSpPr>
          <p:spPr>
            <a:xfrm flipV="1">
              <a:off x="1731993" y="2247230"/>
              <a:ext cx="295304" cy="5548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4EA9897D-4E34-449F-BD78-58A905F8A365}"/>
                </a:ext>
              </a:extLst>
            </p:cNvPr>
            <p:cNvCxnSpPr>
              <a:stCxn id="24" idx="3"/>
              <a:endCxn id="25" idx="1"/>
            </p:cNvCxnSpPr>
            <p:nvPr/>
          </p:nvCxnSpPr>
          <p:spPr>
            <a:xfrm>
              <a:off x="2185476" y="3051511"/>
              <a:ext cx="25276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eur : en angle 29">
              <a:extLst>
                <a:ext uri="{FF2B5EF4-FFF2-40B4-BE49-F238E27FC236}">
                  <a16:creationId xmlns:a16="http://schemas.microsoft.com/office/drawing/2014/main" id="{493CDE24-99BC-4334-A29A-62D7AA0625FD}"/>
                </a:ext>
              </a:extLst>
            </p:cNvPr>
            <p:cNvCxnSpPr>
              <a:cxnSpLocks/>
              <a:stCxn id="25" idx="2"/>
              <a:endCxn id="24" idx="2"/>
            </p:cNvCxnSpPr>
            <p:nvPr/>
          </p:nvCxnSpPr>
          <p:spPr>
            <a:xfrm rot="5400000">
              <a:off x="2311856" y="2721077"/>
              <a:ext cx="12700" cy="1159726"/>
            </a:xfrm>
            <a:prstGeom prst="bentConnector3">
              <a:avLst>
                <a:gd name="adj1" fmla="val 180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CD9D068-2179-42CC-96FE-7125AC36677E}"/>
              </a:ext>
            </a:extLst>
          </p:cNvPr>
          <p:cNvSpPr/>
          <p:nvPr/>
        </p:nvSpPr>
        <p:spPr>
          <a:xfrm>
            <a:off x="932862" y="807403"/>
            <a:ext cx="7278275" cy="5116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VFS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387BC87-B6B0-4B4F-992B-7C5B1B45B62C}"/>
              </a:ext>
            </a:extLst>
          </p:cNvPr>
          <p:cNvCxnSpPr>
            <a:stCxn id="19" idx="0"/>
          </p:cNvCxnSpPr>
          <p:nvPr/>
        </p:nvCxnSpPr>
        <p:spPr>
          <a:xfrm flipV="1">
            <a:off x="2311856" y="1319010"/>
            <a:ext cx="6349" cy="3065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79EC1DDD-0FF7-400E-81B6-C28A4FDA0B5B}"/>
              </a:ext>
            </a:extLst>
          </p:cNvPr>
          <p:cNvCxnSpPr>
            <a:stCxn id="5" idx="0"/>
          </p:cNvCxnSpPr>
          <p:nvPr/>
        </p:nvCxnSpPr>
        <p:spPr>
          <a:xfrm flipV="1">
            <a:off x="6451648" y="1319010"/>
            <a:ext cx="6349" cy="2645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8773A24E-1DE1-4C27-AF52-63E490182C19}"/>
              </a:ext>
            </a:extLst>
          </p:cNvPr>
          <p:cNvSpPr/>
          <p:nvPr/>
        </p:nvSpPr>
        <p:spPr>
          <a:xfrm>
            <a:off x="1278510" y="3850960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B5AF62A-93FC-4162-A0B9-70A980569AB9}"/>
              </a:ext>
            </a:extLst>
          </p:cNvPr>
          <p:cNvSpPr/>
          <p:nvPr/>
        </p:nvSpPr>
        <p:spPr>
          <a:xfrm>
            <a:off x="2444586" y="3850960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2C24B925-AB33-4196-B474-1B2726FE9D6B}"/>
              </a:ext>
            </a:extLst>
          </p:cNvPr>
          <p:cNvCxnSpPr>
            <a:stCxn id="33" idx="0"/>
          </p:cNvCxnSpPr>
          <p:nvPr/>
        </p:nvCxnSpPr>
        <p:spPr>
          <a:xfrm flipH="1" flipV="1">
            <a:off x="1557755" y="3292511"/>
            <a:ext cx="174238" cy="558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295E0C5C-6378-4AAA-A27B-BB7925ECA73C}"/>
              </a:ext>
            </a:extLst>
          </p:cNvPr>
          <p:cNvCxnSpPr>
            <a:stCxn id="36" idx="0"/>
          </p:cNvCxnSpPr>
          <p:nvPr/>
        </p:nvCxnSpPr>
        <p:spPr>
          <a:xfrm flipV="1">
            <a:off x="2898069" y="3292511"/>
            <a:ext cx="157952" cy="558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86C8B392-7720-4EBC-90A7-983161EF4623}"/>
              </a:ext>
            </a:extLst>
          </p:cNvPr>
          <p:cNvSpPr/>
          <p:nvPr/>
        </p:nvSpPr>
        <p:spPr>
          <a:xfrm>
            <a:off x="4838438" y="3854651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E6FF7CF-BDFB-4D8E-9053-E2EC0293B26C}"/>
              </a:ext>
            </a:extLst>
          </p:cNvPr>
          <p:cNvSpPr/>
          <p:nvPr/>
        </p:nvSpPr>
        <p:spPr>
          <a:xfrm>
            <a:off x="5998164" y="3853039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AFAAE72-EF1E-4DBE-9E31-79CAD34895B9}"/>
              </a:ext>
            </a:extLst>
          </p:cNvPr>
          <p:cNvSpPr/>
          <p:nvPr/>
        </p:nvSpPr>
        <p:spPr>
          <a:xfrm>
            <a:off x="7157890" y="3853039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C8632EC7-A7E6-427E-9B9E-639B3AA1192F}"/>
              </a:ext>
            </a:extLst>
          </p:cNvPr>
          <p:cNvCxnSpPr>
            <a:cxnSpLocks/>
            <a:stCxn id="49" idx="0"/>
          </p:cNvCxnSpPr>
          <p:nvPr/>
        </p:nvCxnSpPr>
        <p:spPr>
          <a:xfrm flipH="1" flipV="1">
            <a:off x="5140319" y="3313640"/>
            <a:ext cx="151602" cy="541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Connecteur droit avec flèche 58">
            <a:extLst>
              <a:ext uri="{FF2B5EF4-FFF2-40B4-BE49-F238E27FC236}">
                <a16:creationId xmlns:a16="http://schemas.microsoft.com/office/drawing/2014/main" id="{EFF8BAB8-4621-4C9A-82C7-69D0B5C1A31E}"/>
              </a:ext>
            </a:extLst>
          </p:cNvPr>
          <p:cNvCxnSpPr>
            <a:cxnSpLocks/>
            <a:stCxn id="51" idx="0"/>
          </p:cNvCxnSpPr>
          <p:nvPr/>
        </p:nvCxnSpPr>
        <p:spPr>
          <a:xfrm flipV="1">
            <a:off x="7611373" y="3292511"/>
            <a:ext cx="124932" cy="560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F48FB97A-05C5-43BB-BBEA-222A6496C39A}"/>
              </a:ext>
            </a:extLst>
          </p:cNvPr>
          <p:cNvCxnSpPr>
            <a:cxnSpLocks/>
            <a:stCxn id="50" idx="0"/>
            <a:endCxn id="7" idx="2"/>
          </p:cNvCxnSpPr>
          <p:nvPr/>
        </p:nvCxnSpPr>
        <p:spPr>
          <a:xfrm flipV="1">
            <a:off x="6451647" y="3307290"/>
            <a:ext cx="0" cy="545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47918865-555C-4C5A-B859-1C0F7816EEDB}"/>
              </a:ext>
            </a:extLst>
          </p:cNvPr>
          <p:cNvSpPr/>
          <p:nvPr/>
        </p:nvSpPr>
        <p:spPr>
          <a:xfrm>
            <a:off x="825027" y="4644058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cxnSp>
        <p:nvCxnSpPr>
          <p:cNvPr id="73" name="Connecteur droit avec flèche 72">
            <a:extLst>
              <a:ext uri="{FF2B5EF4-FFF2-40B4-BE49-F238E27FC236}">
                <a16:creationId xmlns:a16="http://schemas.microsoft.com/office/drawing/2014/main" id="{B3FD9270-4D74-4EC4-9A37-56C82135A117}"/>
              </a:ext>
            </a:extLst>
          </p:cNvPr>
          <p:cNvCxnSpPr>
            <a:stCxn id="71" idx="0"/>
            <a:endCxn id="33" idx="2"/>
          </p:cNvCxnSpPr>
          <p:nvPr/>
        </p:nvCxnSpPr>
        <p:spPr>
          <a:xfrm flipV="1">
            <a:off x="1278510" y="4349818"/>
            <a:ext cx="453483" cy="294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2644434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file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Structure </a:t>
            </a:r>
            <a:r>
              <a:rPr lang="fr-FR" dirty="0" err="1"/>
              <a:t>describing</a:t>
            </a:r>
            <a:r>
              <a:rPr lang="fr-FR" dirty="0"/>
              <a:t> an </a:t>
            </a:r>
            <a:r>
              <a:rPr lang="fr-FR" dirty="0" err="1"/>
              <a:t>opened</a:t>
            </a:r>
            <a:r>
              <a:rPr lang="fr-FR" dirty="0"/>
              <a:t> file</a:t>
            </a:r>
          </a:p>
          <a:p>
            <a:pPr lvl="1"/>
            <a:r>
              <a:rPr lang="fr-FR" dirty="0"/>
              <a:t>It </a:t>
            </a:r>
            <a:r>
              <a:rPr lang="fr-FR" dirty="0" err="1"/>
              <a:t>is</a:t>
            </a:r>
            <a:r>
              <a:rPr lang="fr-FR" dirty="0"/>
              <a:t> a « file </a:t>
            </a:r>
            <a:r>
              <a:rPr lang="fr-FR" dirty="0" err="1"/>
              <a:t>descriptor</a:t>
            </a:r>
            <a:r>
              <a:rPr lang="fr-FR" dirty="0"/>
              <a:t> »</a:t>
            </a:r>
          </a:p>
          <a:p>
            <a:pPr lvl="1"/>
            <a:r>
              <a:rPr lang="fr-FR" dirty="0" err="1"/>
              <a:t>Keeps</a:t>
            </a:r>
            <a:r>
              <a:rPr lang="fr-FR" dirty="0"/>
              <a:t> the state of the </a:t>
            </a:r>
            <a:r>
              <a:rPr lang="fr-FR" dirty="0" err="1"/>
              <a:t>read</a:t>
            </a:r>
            <a:r>
              <a:rPr lang="fr-FR" dirty="0"/>
              <a:t>/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cursor</a:t>
            </a:r>
            <a:r>
              <a:rPr lang="fr-FR" dirty="0"/>
              <a:t> for a file </a:t>
            </a:r>
            <a:r>
              <a:rPr lang="fr-FR" dirty="0" err="1"/>
              <a:t>descriptor</a:t>
            </a:r>
            <a:endParaRPr lang="fr-FR" dirty="0"/>
          </a:p>
          <a:p>
            <a:endParaRPr lang="fr-FR" dirty="0"/>
          </a:p>
          <a:p>
            <a:r>
              <a:rPr lang="fr-FR" dirty="0"/>
              <a:t>VFS files do not correspond to </a:t>
            </a:r>
            <a:r>
              <a:rPr lang="fr-FR" dirty="0" err="1"/>
              <a:t>any</a:t>
            </a:r>
            <a:r>
              <a:rPr lang="fr-FR" dirty="0"/>
              <a:t> structure </a:t>
            </a:r>
            <a:r>
              <a:rPr lang="fr-FR" dirty="0" err="1"/>
              <a:t>stored</a:t>
            </a:r>
            <a:r>
              <a:rPr lang="fr-FR" dirty="0"/>
              <a:t> on the </a:t>
            </a:r>
            <a:r>
              <a:rPr lang="fr-FR" dirty="0" err="1"/>
              <a:t>concrete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endParaRPr lang="fr-FR" dirty="0"/>
          </a:p>
          <a:p>
            <a:pPr lvl="1"/>
            <a:r>
              <a:rPr lang="fr-FR" dirty="0"/>
              <a:t>VFS file has a pointer to </a:t>
            </a:r>
            <a:r>
              <a:rPr lang="fr-FR" dirty="0" err="1"/>
              <a:t>its</a:t>
            </a:r>
            <a:r>
              <a:rPr lang="fr-FR" dirty="0"/>
              <a:t> VFS dentry, </a:t>
            </a:r>
            <a:r>
              <a:rPr lang="fr-FR" dirty="0" err="1"/>
              <a:t>which</a:t>
            </a:r>
            <a:r>
              <a:rPr lang="fr-FR" dirty="0"/>
              <a:t> points to </a:t>
            </a:r>
            <a:r>
              <a:rPr lang="fr-FR" dirty="0" err="1"/>
              <a:t>its</a:t>
            </a:r>
            <a:r>
              <a:rPr lang="fr-FR" dirty="0"/>
              <a:t> VFS i-</a:t>
            </a:r>
            <a:r>
              <a:rPr lang="fr-FR" dirty="0" err="1"/>
              <a:t>node</a:t>
            </a:r>
            <a:r>
              <a:rPr lang="fr-FR" dirty="0"/>
              <a:t>… </a:t>
            </a:r>
            <a:r>
              <a:rPr lang="fr-FR" dirty="0" err="1"/>
              <a:t>which</a:t>
            </a:r>
            <a:r>
              <a:rPr lang="fr-FR" dirty="0"/>
              <a:t> has a </a:t>
            </a:r>
            <a:r>
              <a:rPr lang="fr-FR" dirty="0" err="1"/>
              <a:t>physical</a:t>
            </a:r>
            <a:r>
              <a:rPr lang="fr-FR" dirty="0"/>
              <a:t> </a:t>
            </a:r>
            <a:r>
              <a:rPr lang="fr-FR" dirty="0" err="1"/>
              <a:t>equivalent</a:t>
            </a:r>
            <a:endParaRPr lang="fr-FR" dirty="0"/>
          </a:p>
          <a:p>
            <a:endParaRPr lang="fr-FR" dirty="0"/>
          </a:p>
          <a:p>
            <a:r>
              <a:rPr lang="fr-FR" dirty="0"/>
              <a:t>VFS file </a:t>
            </a:r>
            <a:r>
              <a:rPr lang="fr-FR" dirty="0" err="1"/>
              <a:t>also</a:t>
            </a:r>
            <a:r>
              <a:rPr lang="fr-FR" dirty="0"/>
              <a:t> have </a:t>
            </a:r>
            <a:r>
              <a:rPr lang="fr-FR" dirty="0" err="1"/>
              <a:t>attributes</a:t>
            </a:r>
            <a:r>
              <a:rPr lang="fr-FR" dirty="0"/>
              <a:t> and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operations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8157098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file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Attributes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dentry </a:t>
            </a:r>
            <a:r>
              <a:rPr lang="fr-FR" dirty="0" err="1"/>
              <a:t>associated</a:t>
            </a:r>
            <a:endParaRPr lang="fr-FR" dirty="0"/>
          </a:p>
          <a:p>
            <a:pPr lvl="1"/>
            <a:r>
              <a:rPr lang="fr-FR" dirty="0" err="1"/>
              <a:t>Mounted</a:t>
            </a:r>
            <a:r>
              <a:rPr lang="fr-FR" dirty="0"/>
              <a:t> FS</a:t>
            </a:r>
          </a:p>
          <a:p>
            <a:pPr lvl="1"/>
            <a:r>
              <a:rPr lang="fr-FR" dirty="0"/>
              <a:t>Usage count</a:t>
            </a:r>
          </a:p>
          <a:p>
            <a:pPr lvl="1"/>
            <a:r>
              <a:rPr lang="fr-FR" dirty="0"/>
              <a:t>Access mode </a:t>
            </a:r>
            <a:r>
              <a:rPr lang="fr-FR" i="1" dirty="0"/>
              <a:t>(permissions)</a:t>
            </a:r>
          </a:p>
          <a:p>
            <a:pPr lvl="1"/>
            <a:r>
              <a:rPr lang="fr-FR" dirty="0"/>
              <a:t>Offset </a:t>
            </a:r>
            <a:r>
              <a:rPr lang="fr-FR" dirty="0" err="1"/>
              <a:t>within</a:t>
            </a:r>
            <a:r>
              <a:rPr lang="fr-FR" dirty="0"/>
              <a:t> the file</a:t>
            </a:r>
          </a:p>
          <a:p>
            <a:pPr lvl="1"/>
            <a:r>
              <a:rPr lang="fr-FR" dirty="0" err="1"/>
              <a:t>Error</a:t>
            </a:r>
            <a:r>
              <a:rPr lang="fr-FR" dirty="0"/>
              <a:t> code</a:t>
            </a:r>
          </a:p>
          <a:p>
            <a:pPr lvl="1"/>
            <a:r>
              <a:rPr lang="fr-FR" dirty="0"/>
              <a:t>List of </a:t>
            </a:r>
            <a:r>
              <a:rPr lang="fr-FR" dirty="0" err="1"/>
              <a:t>event</a:t>
            </a:r>
            <a:r>
              <a:rPr lang="fr-FR" dirty="0"/>
              <a:t> </a:t>
            </a:r>
            <a:r>
              <a:rPr lang="fr-FR" dirty="0" err="1"/>
              <a:t>poll</a:t>
            </a:r>
            <a:r>
              <a:rPr lang="fr-FR" dirty="0"/>
              <a:t> links </a:t>
            </a:r>
            <a:r>
              <a:rPr lang="fr-FR" i="1" dirty="0"/>
              <a:t>(</a:t>
            </a:r>
            <a:r>
              <a:rPr lang="fr-FR" i="1" dirty="0" err="1"/>
              <a:t>alarm</a:t>
            </a:r>
            <a:r>
              <a:rPr lang="fr-FR" i="1" dirty="0"/>
              <a:t> for </a:t>
            </a:r>
            <a:r>
              <a:rPr lang="fr-FR" i="1" dirty="0" err="1"/>
              <a:t>events</a:t>
            </a:r>
            <a:r>
              <a:rPr lang="fr-FR" i="1" dirty="0"/>
              <a:t> on the file)</a:t>
            </a:r>
          </a:p>
          <a:p>
            <a:pPr lvl="1"/>
            <a:r>
              <a:rPr lang="fr-FR" dirty="0" err="1"/>
              <a:t>Owner</a:t>
            </a:r>
            <a:r>
              <a:rPr lang="fr-FR" dirty="0"/>
              <a:t> UID</a:t>
            </a:r>
          </a:p>
          <a:p>
            <a:pPr lvl="1"/>
            <a:r>
              <a:rPr lang="fr-FR" dirty="0"/>
              <a:t>…</a:t>
            </a:r>
          </a:p>
          <a:p>
            <a:pPr lvl="1"/>
            <a:r>
              <a:rPr lang="fr-FR" dirty="0"/>
              <a:t>file </a:t>
            </a:r>
            <a:r>
              <a:rPr lang="fr-FR" dirty="0" err="1"/>
              <a:t>operations</a:t>
            </a:r>
            <a:r>
              <a:rPr lang="fr-FR" dirty="0"/>
              <a:t> </a:t>
            </a:r>
            <a:r>
              <a:rPr lang="fr-FR" i="1" dirty="0"/>
              <a:t>(routines </a:t>
            </a:r>
            <a:r>
              <a:rPr lang="fr-FR" i="1" dirty="0" err="1"/>
              <a:t>specific</a:t>
            </a:r>
            <a:r>
              <a:rPr lang="fr-FR" i="1" dirty="0"/>
              <a:t> to VFS file)</a:t>
            </a:r>
          </a:p>
          <a:p>
            <a:pPr lvl="1"/>
            <a:r>
              <a:rPr lang="fr-FR" dirty="0"/>
              <a:t>…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8332412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file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operations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open</a:t>
            </a:r>
          </a:p>
          <a:p>
            <a:pPr lvl="2"/>
            <a:r>
              <a:rPr lang="fr-FR" dirty="0" err="1"/>
              <a:t>Creates</a:t>
            </a:r>
            <a:r>
              <a:rPr lang="fr-FR" dirty="0"/>
              <a:t> a new file </a:t>
            </a:r>
            <a:r>
              <a:rPr lang="fr-FR" dirty="0" err="1"/>
              <a:t>object</a:t>
            </a:r>
            <a:r>
              <a:rPr lang="fr-FR" dirty="0"/>
              <a:t> and links </a:t>
            </a:r>
            <a:r>
              <a:rPr lang="fr-FR" dirty="0" err="1"/>
              <a:t>it</a:t>
            </a:r>
            <a:r>
              <a:rPr lang="fr-FR" dirty="0"/>
              <a:t> to the </a:t>
            </a:r>
            <a:r>
              <a:rPr lang="fr-FR" dirty="0" err="1"/>
              <a:t>corresponding</a:t>
            </a:r>
            <a:r>
              <a:rPr lang="fr-FR" dirty="0"/>
              <a:t> i-</a:t>
            </a:r>
            <a:r>
              <a:rPr lang="fr-FR" dirty="0" err="1"/>
              <a:t>node</a:t>
            </a:r>
            <a:endParaRPr lang="fr-FR" dirty="0"/>
          </a:p>
          <a:p>
            <a:pPr lvl="2"/>
            <a:r>
              <a:rPr lang="fr-FR" dirty="0" err="1"/>
              <a:t>Called</a:t>
            </a:r>
            <a:r>
              <a:rPr lang="fr-FR" dirty="0"/>
              <a:t> by the open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 err="1"/>
              <a:t>mmap</a:t>
            </a:r>
            <a:endParaRPr lang="fr-FR" dirty="0"/>
          </a:p>
          <a:p>
            <a:pPr lvl="2"/>
            <a:r>
              <a:rPr lang="fr-FR" dirty="0" err="1"/>
              <a:t>Maps</a:t>
            </a:r>
            <a:r>
              <a:rPr lang="fr-FR" dirty="0"/>
              <a:t> the file </a:t>
            </a:r>
            <a:r>
              <a:rPr lang="fr-FR" dirty="0" err="1"/>
              <a:t>into</a:t>
            </a:r>
            <a:r>
              <a:rPr lang="fr-FR" dirty="0"/>
              <a:t> the </a:t>
            </a:r>
            <a:r>
              <a:rPr lang="fr-FR" dirty="0" err="1"/>
              <a:t>given</a:t>
            </a:r>
            <a:r>
              <a:rPr lang="fr-FR" dirty="0"/>
              <a:t> </a:t>
            </a:r>
            <a:r>
              <a:rPr lang="fr-FR" dirty="0" err="1"/>
              <a:t>address</a:t>
            </a:r>
            <a:r>
              <a:rPr lang="fr-FR" dirty="0"/>
              <a:t> </a:t>
            </a:r>
            <a:r>
              <a:rPr lang="fr-FR" dirty="0" err="1"/>
              <a:t>space</a:t>
            </a:r>
            <a:endParaRPr lang="fr-FR" dirty="0"/>
          </a:p>
          <a:p>
            <a:pPr lvl="2"/>
            <a:r>
              <a:rPr lang="fr-FR" dirty="0" err="1"/>
              <a:t>Called</a:t>
            </a:r>
            <a:r>
              <a:rPr lang="fr-FR" dirty="0"/>
              <a:t> by </a:t>
            </a:r>
            <a:r>
              <a:rPr lang="fr-FR" dirty="0" err="1"/>
              <a:t>mmap</a:t>
            </a:r>
            <a:r>
              <a:rPr lang="fr-FR" dirty="0"/>
              <a:t>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/>
              <a:t>flush</a:t>
            </a:r>
          </a:p>
          <a:p>
            <a:pPr lvl="2"/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whenever</a:t>
            </a:r>
            <a:r>
              <a:rPr lang="fr-FR" dirty="0"/>
              <a:t> the « usage count » </a:t>
            </a:r>
            <a:r>
              <a:rPr lang="fr-FR" dirty="0" err="1"/>
              <a:t>decreases</a:t>
            </a:r>
            <a:r>
              <a:rPr lang="fr-FR" dirty="0"/>
              <a:t> (</a:t>
            </a:r>
            <a:r>
              <a:rPr lang="fr-FR" dirty="0" err="1"/>
              <a:t>depends</a:t>
            </a:r>
            <a:r>
              <a:rPr lang="fr-FR" dirty="0"/>
              <a:t> on the </a:t>
            </a:r>
            <a:r>
              <a:rPr lang="fr-FR" dirty="0" err="1"/>
              <a:t>underlying</a:t>
            </a:r>
            <a:r>
              <a:rPr lang="fr-FR" dirty="0"/>
              <a:t> FS)</a:t>
            </a:r>
          </a:p>
          <a:p>
            <a:pPr lvl="1"/>
            <a:r>
              <a:rPr lang="fr-FR" dirty="0"/>
              <a:t>release</a:t>
            </a:r>
          </a:p>
          <a:p>
            <a:pPr lvl="2"/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the last </a:t>
            </a:r>
            <a:r>
              <a:rPr lang="fr-FR" dirty="0" err="1"/>
              <a:t>reference</a:t>
            </a:r>
            <a:r>
              <a:rPr lang="fr-FR" dirty="0"/>
              <a:t> on the file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destroyed</a:t>
            </a:r>
            <a:endParaRPr lang="fr-FR" dirty="0"/>
          </a:p>
          <a:p>
            <a:pPr lvl="2"/>
            <a:r>
              <a:rPr lang="fr-FR" dirty="0" err="1"/>
              <a:t>Called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the last process </a:t>
            </a:r>
            <a:r>
              <a:rPr lang="fr-FR" dirty="0" err="1"/>
              <a:t>using</a:t>
            </a:r>
            <a:r>
              <a:rPr lang="fr-FR" dirty="0"/>
              <a:t> the file </a:t>
            </a:r>
            <a:r>
              <a:rPr lang="fr-FR" dirty="0" err="1"/>
              <a:t>makes</a:t>
            </a:r>
            <a:r>
              <a:rPr lang="fr-FR" dirty="0"/>
              <a:t> a close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 err="1"/>
              <a:t>check_flags</a:t>
            </a:r>
            <a:endParaRPr lang="fr-FR" dirty="0"/>
          </a:p>
          <a:p>
            <a:pPr lvl="2"/>
            <a:r>
              <a:rPr lang="fr-FR" dirty="0"/>
              <a:t>Checks the flags </a:t>
            </a:r>
            <a:r>
              <a:rPr lang="fr-FR" dirty="0" err="1"/>
              <a:t>given</a:t>
            </a:r>
            <a:r>
              <a:rPr lang="fr-FR" dirty="0"/>
              <a:t> to </a:t>
            </a:r>
            <a:r>
              <a:rPr lang="fr-FR" dirty="0" err="1"/>
              <a:t>fcntl</a:t>
            </a:r>
            <a:r>
              <a:rPr lang="fr-FR" dirty="0"/>
              <a:t> </a:t>
            </a:r>
            <a:r>
              <a:rPr lang="fr-FR" dirty="0" err="1"/>
              <a:t>syscall</a:t>
            </a:r>
            <a:endParaRPr lang="fr-FR" dirty="0"/>
          </a:p>
          <a:p>
            <a:pPr lvl="2"/>
            <a:r>
              <a:rPr lang="fr-FR" dirty="0" err="1"/>
              <a:t>Used</a:t>
            </a:r>
            <a:r>
              <a:rPr lang="fr-FR" dirty="0"/>
              <a:t> on </a:t>
            </a:r>
            <a:r>
              <a:rPr lang="fr-FR" dirty="0" err="1"/>
              <a:t>some</a:t>
            </a:r>
            <a:r>
              <a:rPr lang="fr-FR" dirty="0"/>
              <a:t> FS (like NFS on network)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9469855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file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operations</a:t>
            </a:r>
            <a:r>
              <a:rPr lang="fr-FR" dirty="0"/>
              <a:t>:</a:t>
            </a:r>
          </a:p>
          <a:p>
            <a:pPr lvl="1"/>
            <a:r>
              <a:rPr lang="fr-FR" dirty="0" err="1"/>
              <a:t>llseek</a:t>
            </a:r>
            <a:endParaRPr lang="fr-FR" dirty="0"/>
          </a:p>
          <a:p>
            <a:pPr lvl="2"/>
            <a:r>
              <a:rPr lang="fr-FR" dirty="0"/>
              <a:t>Update the offset pointer</a:t>
            </a:r>
          </a:p>
          <a:p>
            <a:pPr lvl="2"/>
            <a:r>
              <a:rPr lang="fr-FR" dirty="0" err="1"/>
              <a:t>Called</a:t>
            </a:r>
            <a:r>
              <a:rPr lang="fr-FR" dirty="0"/>
              <a:t> by a </a:t>
            </a:r>
            <a:r>
              <a:rPr lang="fr-FR" dirty="0" err="1"/>
              <a:t>llseek</a:t>
            </a:r>
            <a:r>
              <a:rPr lang="fr-FR" dirty="0"/>
              <a:t>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 err="1"/>
              <a:t>read</a:t>
            </a:r>
            <a:r>
              <a:rPr lang="fr-FR" dirty="0"/>
              <a:t> / </a:t>
            </a:r>
            <a:r>
              <a:rPr lang="fr-FR" dirty="0" err="1"/>
              <a:t>write</a:t>
            </a:r>
            <a:endParaRPr lang="fr-FR" dirty="0"/>
          </a:p>
          <a:p>
            <a:pPr lvl="2"/>
            <a:r>
              <a:rPr lang="fr-FR" dirty="0"/>
              <a:t>Read/Write data </a:t>
            </a:r>
            <a:r>
              <a:rPr lang="fr-FR" dirty="0" err="1"/>
              <a:t>into</a:t>
            </a:r>
            <a:r>
              <a:rPr lang="fr-FR" dirty="0"/>
              <a:t>/</a:t>
            </a:r>
            <a:r>
              <a:rPr lang="fr-FR" dirty="0" err="1"/>
              <a:t>from</a:t>
            </a:r>
            <a:r>
              <a:rPr lang="fr-FR" dirty="0"/>
              <a:t> a buffer </a:t>
            </a:r>
            <a:r>
              <a:rPr lang="fr-FR" dirty="0" err="1"/>
              <a:t>into</a:t>
            </a:r>
            <a:r>
              <a:rPr lang="fr-FR" dirty="0"/>
              <a:t> a file </a:t>
            </a:r>
            <a:r>
              <a:rPr lang="fr-FR" dirty="0" err="1"/>
              <a:t>from</a:t>
            </a:r>
            <a:r>
              <a:rPr lang="fr-FR" dirty="0"/>
              <a:t> an offset, and update the </a:t>
            </a:r>
            <a:r>
              <a:rPr lang="fr-FR" dirty="0" err="1"/>
              <a:t>struct</a:t>
            </a:r>
            <a:endParaRPr lang="fr-FR" dirty="0"/>
          </a:p>
          <a:p>
            <a:pPr lvl="2"/>
            <a:r>
              <a:rPr lang="fr-FR" dirty="0" err="1"/>
              <a:t>Called</a:t>
            </a:r>
            <a:r>
              <a:rPr lang="fr-FR" dirty="0"/>
              <a:t> by a </a:t>
            </a:r>
            <a:r>
              <a:rPr lang="fr-FR" dirty="0" err="1"/>
              <a:t>read</a:t>
            </a:r>
            <a:r>
              <a:rPr lang="fr-FR" dirty="0"/>
              <a:t>/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 err="1"/>
              <a:t>aio_read</a:t>
            </a:r>
            <a:r>
              <a:rPr lang="fr-FR" dirty="0"/>
              <a:t> / </a:t>
            </a:r>
            <a:r>
              <a:rPr lang="fr-FR" dirty="0" err="1"/>
              <a:t>aio_write</a:t>
            </a:r>
            <a:endParaRPr lang="fr-FR" dirty="0"/>
          </a:p>
          <a:p>
            <a:pPr lvl="2"/>
            <a:r>
              <a:rPr lang="fr-FR" dirty="0" err="1"/>
              <a:t>Same</a:t>
            </a:r>
            <a:r>
              <a:rPr lang="fr-FR" dirty="0"/>
              <a:t> as </a:t>
            </a:r>
            <a:r>
              <a:rPr lang="fr-FR" dirty="0" err="1"/>
              <a:t>read</a:t>
            </a:r>
            <a:r>
              <a:rPr lang="fr-FR" dirty="0"/>
              <a:t>/</a:t>
            </a:r>
            <a:r>
              <a:rPr lang="fr-FR" dirty="0" err="1"/>
              <a:t>write</a:t>
            </a:r>
            <a:r>
              <a:rPr lang="fr-FR" dirty="0"/>
              <a:t>, but </a:t>
            </a:r>
            <a:r>
              <a:rPr lang="fr-FR" dirty="0" err="1"/>
              <a:t>asynchronously</a:t>
            </a:r>
            <a:r>
              <a:rPr lang="fr-FR" i="1" dirty="0"/>
              <a:t> (</a:t>
            </a:r>
            <a:r>
              <a:rPr lang="fr-FR" i="1" dirty="0" err="1"/>
              <a:t>we’ll</a:t>
            </a:r>
            <a:r>
              <a:rPr lang="fr-FR" i="1" dirty="0"/>
              <a:t> </a:t>
            </a:r>
            <a:r>
              <a:rPr lang="fr-FR" i="1" dirty="0" err="1"/>
              <a:t>see</a:t>
            </a:r>
            <a:r>
              <a:rPr lang="fr-FR" i="1" dirty="0"/>
              <a:t> </a:t>
            </a:r>
            <a:r>
              <a:rPr lang="fr-FR" i="1" dirty="0" err="1"/>
              <a:t>this</a:t>
            </a:r>
            <a:r>
              <a:rPr lang="fr-FR" i="1" dirty="0"/>
              <a:t> </a:t>
            </a:r>
            <a:r>
              <a:rPr lang="fr-FR" i="1" dirty="0" err="1"/>
              <a:t>later</a:t>
            </a:r>
            <a:r>
              <a:rPr lang="fr-FR" i="1" dirty="0"/>
              <a:t>)</a:t>
            </a:r>
          </a:p>
          <a:p>
            <a:pPr lvl="1"/>
            <a:r>
              <a:rPr lang="fr-FR" dirty="0" err="1"/>
              <a:t>readdir</a:t>
            </a:r>
            <a:endParaRPr lang="fr-FR" dirty="0"/>
          </a:p>
          <a:p>
            <a:pPr lvl="2"/>
            <a:r>
              <a:rPr lang="fr-FR" dirty="0"/>
              <a:t>Return the </a:t>
            </a:r>
            <a:r>
              <a:rPr lang="fr-FR" dirty="0" err="1"/>
              <a:t>next</a:t>
            </a:r>
            <a:r>
              <a:rPr lang="fr-FR" dirty="0"/>
              <a:t> directory pointer</a:t>
            </a:r>
          </a:p>
          <a:p>
            <a:pPr lvl="2"/>
            <a:r>
              <a:rPr lang="fr-FR" dirty="0" err="1"/>
              <a:t>Called</a:t>
            </a:r>
            <a:r>
              <a:rPr lang="fr-FR" dirty="0"/>
              <a:t> by </a:t>
            </a:r>
            <a:r>
              <a:rPr lang="fr-FR" dirty="0" err="1"/>
              <a:t>readdir</a:t>
            </a:r>
            <a:r>
              <a:rPr lang="fr-FR" dirty="0"/>
              <a:t>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 err="1"/>
              <a:t>sendfile</a:t>
            </a:r>
            <a:r>
              <a:rPr lang="fr-FR" dirty="0"/>
              <a:t> / </a:t>
            </a:r>
            <a:r>
              <a:rPr lang="fr-FR" dirty="0" err="1"/>
              <a:t>sendpage</a:t>
            </a:r>
            <a:endParaRPr lang="fr-FR" dirty="0"/>
          </a:p>
          <a:p>
            <a:pPr lvl="2"/>
            <a:r>
              <a:rPr lang="fr-FR" dirty="0" err="1"/>
              <a:t>Send</a:t>
            </a:r>
            <a:r>
              <a:rPr lang="fr-FR" dirty="0"/>
              <a:t> one VFS « file » to </a:t>
            </a:r>
            <a:r>
              <a:rPr lang="fr-FR" dirty="0" err="1"/>
              <a:t>another</a:t>
            </a:r>
            <a:r>
              <a:rPr lang="fr-FR" dirty="0"/>
              <a:t> one (</a:t>
            </a:r>
            <a:r>
              <a:rPr lang="fr-FR" dirty="0" err="1"/>
              <a:t>usually</a:t>
            </a:r>
            <a:r>
              <a:rPr lang="fr-FR" dirty="0"/>
              <a:t>: </a:t>
            </a:r>
            <a:r>
              <a:rPr lang="fr-FR" dirty="0" err="1"/>
              <a:t>sending</a:t>
            </a:r>
            <a:r>
              <a:rPr lang="fr-FR" dirty="0"/>
              <a:t> a </a:t>
            </a:r>
            <a:r>
              <a:rPr lang="fr-FR" dirty="0" err="1"/>
              <a:t>physical</a:t>
            </a:r>
            <a:r>
              <a:rPr lang="fr-FR" dirty="0"/>
              <a:t> file to a socket)</a:t>
            </a:r>
          </a:p>
          <a:p>
            <a:pPr lvl="2"/>
            <a:r>
              <a:rPr lang="fr-FR" dirty="0" err="1"/>
              <a:t>Stay</a:t>
            </a:r>
            <a:r>
              <a:rPr lang="fr-FR" dirty="0"/>
              <a:t> in </a:t>
            </a:r>
            <a:r>
              <a:rPr lang="fr-FR" dirty="0" err="1"/>
              <a:t>kerneland</a:t>
            </a:r>
            <a:r>
              <a:rPr lang="fr-FR" dirty="0"/>
              <a:t>, do not copy data to </a:t>
            </a:r>
            <a:r>
              <a:rPr lang="fr-FR" dirty="0" err="1"/>
              <a:t>userland</a:t>
            </a:r>
            <a:r>
              <a:rPr lang="fr-FR" dirty="0"/>
              <a:t>! (the kernel buffer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transferred</a:t>
            </a:r>
            <a:r>
              <a:rPr lang="fr-FR" dirty="0"/>
              <a:t>)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2314859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file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operations</a:t>
            </a:r>
            <a:r>
              <a:rPr lang="fr-FR" dirty="0"/>
              <a:t>:</a:t>
            </a:r>
          </a:p>
          <a:p>
            <a:pPr lvl="1"/>
            <a:r>
              <a:rPr lang="fr-FR" dirty="0" err="1"/>
              <a:t>fsync</a:t>
            </a:r>
            <a:r>
              <a:rPr lang="fr-FR" dirty="0"/>
              <a:t> / </a:t>
            </a:r>
            <a:r>
              <a:rPr lang="fr-FR" dirty="0" err="1"/>
              <a:t>aio_fsync</a:t>
            </a:r>
            <a:endParaRPr lang="fr-FR" dirty="0"/>
          </a:p>
          <a:p>
            <a:pPr lvl="2"/>
            <a:r>
              <a:rPr lang="fr-FR" dirty="0" err="1"/>
              <a:t>Writes</a:t>
            </a:r>
            <a:r>
              <a:rPr lang="fr-FR" dirty="0"/>
              <a:t> all cache data </a:t>
            </a:r>
            <a:r>
              <a:rPr lang="fr-FR" dirty="0" err="1"/>
              <a:t>into</a:t>
            </a:r>
            <a:r>
              <a:rPr lang="fr-FR" dirty="0"/>
              <a:t> the file </a:t>
            </a:r>
            <a:r>
              <a:rPr lang="fr-FR" i="1" dirty="0"/>
              <a:t>(</a:t>
            </a:r>
            <a:r>
              <a:rPr lang="fr-FR" i="1" dirty="0" err="1"/>
              <a:t>synchronous</a:t>
            </a:r>
            <a:r>
              <a:rPr lang="fr-FR" i="1" dirty="0"/>
              <a:t> and </a:t>
            </a:r>
            <a:r>
              <a:rPr lang="fr-FR" i="1" dirty="0" err="1"/>
              <a:t>asynchronous</a:t>
            </a:r>
            <a:r>
              <a:rPr lang="fr-FR" i="1" dirty="0"/>
              <a:t> versions)</a:t>
            </a:r>
          </a:p>
          <a:p>
            <a:pPr lvl="2"/>
            <a:r>
              <a:rPr lang="fr-FR" dirty="0" err="1"/>
              <a:t>Called</a:t>
            </a:r>
            <a:r>
              <a:rPr lang="fr-FR" dirty="0"/>
              <a:t> by the </a:t>
            </a:r>
            <a:r>
              <a:rPr lang="fr-FR" dirty="0" err="1"/>
              <a:t>fsync</a:t>
            </a:r>
            <a:r>
              <a:rPr lang="fr-FR" dirty="0"/>
              <a:t>/</a:t>
            </a:r>
            <a:r>
              <a:rPr lang="fr-FR" dirty="0" err="1"/>
              <a:t>aio_fsync</a:t>
            </a:r>
            <a:r>
              <a:rPr lang="fr-FR" dirty="0"/>
              <a:t>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 err="1"/>
              <a:t>poll</a:t>
            </a:r>
            <a:endParaRPr lang="fr-FR" dirty="0"/>
          </a:p>
          <a:p>
            <a:pPr lvl="2"/>
            <a:r>
              <a:rPr lang="fr-FR" dirty="0" err="1"/>
              <a:t>Waits</a:t>
            </a:r>
            <a:r>
              <a:rPr lang="fr-FR" dirty="0"/>
              <a:t> for an </a:t>
            </a:r>
            <a:r>
              <a:rPr lang="fr-FR" dirty="0" err="1"/>
              <a:t>event</a:t>
            </a:r>
            <a:r>
              <a:rPr lang="fr-FR" dirty="0"/>
              <a:t> on the file (as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event</a:t>
            </a:r>
            <a:r>
              <a:rPr lang="fr-FR" dirty="0"/>
              <a:t> on a file must </a:t>
            </a:r>
            <a:r>
              <a:rPr lang="fr-FR" dirty="0" err="1"/>
              <a:t>pass</a:t>
            </a:r>
            <a:r>
              <a:rPr lang="fr-FR" dirty="0"/>
              <a:t> </a:t>
            </a:r>
            <a:r>
              <a:rPr lang="fr-FR" dirty="0" err="1"/>
              <a:t>through</a:t>
            </a:r>
            <a:r>
              <a:rPr lang="fr-FR" dirty="0"/>
              <a:t> the VFS)</a:t>
            </a:r>
          </a:p>
          <a:p>
            <a:pPr lvl="2"/>
            <a:r>
              <a:rPr lang="fr-FR" dirty="0" err="1"/>
              <a:t>Called</a:t>
            </a:r>
            <a:r>
              <a:rPr lang="fr-FR" dirty="0"/>
              <a:t> by a </a:t>
            </a:r>
            <a:r>
              <a:rPr lang="fr-FR" dirty="0" err="1"/>
              <a:t>poll</a:t>
            </a:r>
            <a:r>
              <a:rPr lang="fr-FR" dirty="0"/>
              <a:t>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 err="1"/>
              <a:t>ioctl</a:t>
            </a:r>
            <a:endParaRPr lang="fr-FR" dirty="0"/>
          </a:p>
          <a:p>
            <a:pPr lvl="2"/>
            <a:r>
              <a:rPr lang="fr-FR" dirty="0" err="1"/>
              <a:t>Sends</a:t>
            </a:r>
            <a:r>
              <a:rPr lang="fr-FR" dirty="0"/>
              <a:t> a command and an argument to a </a:t>
            </a:r>
            <a:r>
              <a:rPr lang="fr-FR" dirty="0" err="1"/>
              <a:t>device</a:t>
            </a:r>
            <a:endParaRPr lang="fr-FR" dirty="0"/>
          </a:p>
          <a:p>
            <a:pPr lvl="2"/>
            <a:r>
              <a:rPr lang="fr-FR" dirty="0" err="1"/>
              <a:t>Called</a:t>
            </a:r>
            <a:r>
              <a:rPr lang="fr-FR" dirty="0"/>
              <a:t> by an </a:t>
            </a:r>
            <a:r>
              <a:rPr lang="fr-FR" dirty="0" err="1"/>
              <a:t>ioctl</a:t>
            </a:r>
            <a:r>
              <a:rPr lang="fr-FR" dirty="0"/>
              <a:t> </a:t>
            </a:r>
            <a:r>
              <a:rPr lang="fr-FR" dirty="0" err="1"/>
              <a:t>syscall</a:t>
            </a:r>
            <a:endParaRPr lang="fr-FR" dirty="0"/>
          </a:p>
          <a:p>
            <a:pPr lvl="1"/>
            <a:r>
              <a:rPr lang="fr-FR" dirty="0"/>
              <a:t>lock</a:t>
            </a:r>
          </a:p>
          <a:p>
            <a:pPr lvl="2"/>
            <a:r>
              <a:rPr lang="fr-FR" dirty="0" err="1"/>
              <a:t>Manipulates</a:t>
            </a:r>
            <a:r>
              <a:rPr lang="fr-FR" dirty="0"/>
              <a:t> the lock on a file</a:t>
            </a:r>
          </a:p>
          <a:p>
            <a:pPr lvl="1"/>
            <a:r>
              <a:rPr lang="fr-FR" dirty="0"/>
              <a:t>…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0596568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" name="Connecteur droit avec flèche 73">
            <a:extLst>
              <a:ext uri="{FF2B5EF4-FFF2-40B4-BE49-F238E27FC236}">
                <a16:creationId xmlns:a16="http://schemas.microsoft.com/office/drawing/2014/main" id="{D5149434-FE55-4329-99C3-EC907FEDA831}"/>
              </a:ext>
            </a:extLst>
          </p:cNvPr>
          <p:cNvCxnSpPr>
            <a:cxnSpLocks/>
            <a:stCxn id="71" idx="0"/>
          </p:cNvCxnSpPr>
          <p:nvPr/>
        </p:nvCxnSpPr>
        <p:spPr>
          <a:xfrm flipV="1">
            <a:off x="1278510" y="2247230"/>
            <a:ext cx="849582" cy="239682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avec flèche 68">
            <a:extLst>
              <a:ext uri="{FF2B5EF4-FFF2-40B4-BE49-F238E27FC236}">
                <a16:creationId xmlns:a16="http://schemas.microsoft.com/office/drawing/2014/main" id="{0B46381B-ED7D-4156-A236-59658DA21C74}"/>
              </a:ext>
            </a:extLst>
          </p:cNvPr>
          <p:cNvCxnSpPr>
            <a:cxnSpLocks/>
          </p:cNvCxnSpPr>
          <p:nvPr/>
        </p:nvCxnSpPr>
        <p:spPr>
          <a:xfrm flipV="1">
            <a:off x="5602065" y="2221961"/>
            <a:ext cx="417467" cy="170195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Connecteur droit avec flèche 66">
            <a:extLst>
              <a:ext uri="{FF2B5EF4-FFF2-40B4-BE49-F238E27FC236}">
                <a16:creationId xmlns:a16="http://schemas.microsoft.com/office/drawing/2014/main" id="{581CC5D6-D397-4A30-BB06-F36F46DB4316}"/>
              </a:ext>
            </a:extLst>
          </p:cNvPr>
          <p:cNvCxnSpPr>
            <a:cxnSpLocks/>
          </p:cNvCxnSpPr>
          <p:nvPr/>
        </p:nvCxnSpPr>
        <p:spPr>
          <a:xfrm flipH="1" flipV="1">
            <a:off x="6905130" y="2223166"/>
            <a:ext cx="417467" cy="1701958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04E43BDF-3F16-495E-A97C-C4ACDA15FE6B}"/>
              </a:ext>
            </a:extLst>
          </p:cNvPr>
          <p:cNvCxnSpPr>
            <a:cxnSpLocks/>
          </p:cNvCxnSpPr>
          <p:nvPr/>
        </p:nvCxnSpPr>
        <p:spPr>
          <a:xfrm flipV="1">
            <a:off x="6604047" y="2208007"/>
            <a:ext cx="0" cy="1797433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 droit avec flèche 45">
            <a:extLst>
              <a:ext uri="{FF2B5EF4-FFF2-40B4-BE49-F238E27FC236}">
                <a16:creationId xmlns:a16="http://schemas.microsoft.com/office/drawing/2014/main" id="{F5C20AF6-7BC2-41BE-A6F4-D720674CAE8A}"/>
              </a:ext>
            </a:extLst>
          </p:cNvPr>
          <p:cNvCxnSpPr>
            <a:cxnSpLocks/>
            <a:stCxn id="33" idx="0"/>
            <a:endCxn id="19" idx="2"/>
          </p:cNvCxnSpPr>
          <p:nvPr/>
        </p:nvCxnSpPr>
        <p:spPr>
          <a:xfrm flipV="1">
            <a:off x="1731993" y="2249983"/>
            <a:ext cx="579863" cy="160097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necteur droit avec flèche 44">
            <a:extLst>
              <a:ext uri="{FF2B5EF4-FFF2-40B4-BE49-F238E27FC236}">
                <a16:creationId xmlns:a16="http://schemas.microsoft.com/office/drawing/2014/main" id="{DCC4EE43-F75A-4830-93DB-3BAE790EA764}"/>
              </a:ext>
            </a:extLst>
          </p:cNvPr>
          <p:cNvCxnSpPr>
            <a:stCxn id="36" idx="0"/>
            <a:endCxn id="19" idx="2"/>
          </p:cNvCxnSpPr>
          <p:nvPr/>
        </p:nvCxnSpPr>
        <p:spPr>
          <a:xfrm flipH="1" flipV="1">
            <a:off x="2311856" y="2249983"/>
            <a:ext cx="586213" cy="1600977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VFS: dentry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136</a:t>
            </a:fld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8AF70D-27B6-4BA4-A69B-8634E9A4592C}"/>
              </a:ext>
            </a:extLst>
          </p:cNvPr>
          <p:cNvSpPr/>
          <p:nvPr/>
        </p:nvSpPr>
        <p:spPr>
          <a:xfrm>
            <a:off x="5882935" y="1583538"/>
            <a:ext cx="1137425" cy="624469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Superblock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36D62E3-1BD7-49D7-995D-C96189DBBC57}"/>
              </a:ext>
            </a:extLst>
          </p:cNvPr>
          <p:cNvSpPr/>
          <p:nvPr/>
        </p:nvSpPr>
        <p:spPr>
          <a:xfrm>
            <a:off x="4838438" y="2808432"/>
            <a:ext cx="906966" cy="498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6DC2231-6DF4-4D36-846D-22B0755BB35D}"/>
              </a:ext>
            </a:extLst>
          </p:cNvPr>
          <p:cNvSpPr/>
          <p:nvPr/>
        </p:nvSpPr>
        <p:spPr>
          <a:xfrm>
            <a:off x="5998164" y="2808432"/>
            <a:ext cx="906966" cy="498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1348746-8084-4F47-9234-430445787EEA}"/>
              </a:ext>
            </a:extLst>
          </p:cNvPr>
          <p:cNvSpPr/>
          <p:nvPr/>
        </p:nvSpPr>
        <p:spPr>
          <a:xfrm>
            <a:off x="7157890" y="2808432"/>
            <a:ext cx="906966" cy="498858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endParaRPr lang="fr-FR" dirty="0">
              <a:solidFill>
                <a:schemeClr val="tx1"/>
              </a:solidFill>
            </a:endParaRPr>
          </a:p>
        </p:txBody>
      </p:sp>
      <p:cxnSp>
        <p:nvCxnSpPr>
          <p:cNvPr id="11" name="Connecteur droit avec flèche 10">
            <a:extLst>
              <a:ext uri="{FF2B5EF4-FFF2-40B4-BE49-F238E27FC236}">
                <a16:creationId xmlns:a16="http://schemas.microsoft.com/office/drawing/2014/main" id="{6691343D-22C0-4E8F-B6A0-B88ED4F1B0F4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5291921" y="2208007"/>
            <a:ext cx="591014" cy="600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avec flèche 11">
            <a:extLst>
              <a:ext uri="{FF2B5EF4-FFF2-40B4-BE49-F238E27FC236}">
                <a16:creationId xmlns:a16="http://schemas.microsoft.com/office/drawing/2014/main" id="{93378AA4-18E5-4524-B37B-3AC2E9DBBDD9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7020360" y="2208007"/>
            <a:ext cx="591013" cy="600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F940D480-AF51-432E-8C81-16729C1322BC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flipV="1">
            <a:off x="6451647" y="2208007"/>
            <a:ext cx="1" cy="600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23D3C2A3-57A8-4BD5-A98F-C30CD20610EB}"/>
              </a:ext>
            </a:extLst>
          </p:cNvPr>
          <p:cNvCxnSpPr>
            <a:stCxn id="6" idx="3"/>
            <a:endCxn id="7" idx="1"/>
          </p:cNvCxnSpPr>
          <p:nvPr/>
        </p:nvCxnSpPr>
        <p:spPr>
          <a:xfrm>
            <a:off x="5745404" y="3057861"/>
            <a:ext cx="2527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05EEF92A-E395-4804-A468-06FF735BBBFE}"/>
              </a:ext>
            </a:extLst>
          </p:cNvPr>
          <p:cNvCxnSpPr>
            <a:stCxn id="7" idx="3"/>
            <a:endCxn id="8" idx="1"/>
          </p:cNvCxnSpPr>
          <p:nvPr/>
        </p:nvCxnSpPr>
        <p:spPr>
          <a:xfrm>
            <a:off x="6905130" y="3057861"/>
            <a:ext cx="25276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 : en angle 16">
            <a:extLst>
              <a:ext uri="{FF2B5EF4-FFF2-40B4-BE49-F238E27FC236}">
                <a16:creationId xmlns:a16="http://schemas.microsoft.com/office/drawing/2014/main" id="{DAAFEE62-0EFE-4BBC-AB33-D8CF6A29AFAB}"/>
              </a:ext>
            </a:extLst>
          </p:cNvPr>
          <p:cNvCxnSpPr>
            <a:cxnSpLocks/>
            <a:stCxn id="8" idx="2"/>
            <a:endCxn id="6" idx="2"/>
          </p:cNvCxnSpPr>
          <p:nvPr/>
        </p:nvCxnSpPr>
        <p:spPr>
          <a:xfrm rot="5400000">
            <a:off x="6451647" y="2147564"/>
            <a:ext cx="12700" cy="2319452"/>
          </a:xfrm>
          <a:prstGeom prst="bentConnector3">
            <a:avLst>
              <a:gd name="adj1" fmla="val 1907465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e 30">
            <a:extLst>
              <a:ext uri="{FF2B5EF4-FFF2-40B4-BE49-F238E27FC236}">
                <a16:creationId xmlns:a16="http://schemas.microsoft.com/office/drawing/2014/main" id="{3DEBC82A-E66E-43B6-A976-CA6C2AC6FEE2}"/>
              </a:ext>
            </a:extLst>
          </p:cNvPr>
          <p:cNvGrpSpPr/>
          <p:nvPr/>
        </p:nvGrpSpPr>
        <p:grpSpPr>
          <a:xfrm>
            <a:off x="1278510" y="1625514"/>
            <a:ext cx="2066692" cy="1681776"/>
            <a:chOff x="1278510" y="1625514"/>
            <a:chExt cx="2066692" cy="168177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FD8FF41D-A369-472A-82ED-45D3C7E4CA92}"/>
                </a:ext>
              </a:extLst>
            </p:cNvPr>
            <p:cNvSpPr/>
            <p:nvPr/>
          </p:nvSpPr>
          <p:spPr>
            <a:xfrm>
              <a:off x="1743143" y="1625514"/>
              <a:ext cx="1137425" cy="62446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Superblock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C1106BC-F2B5-4B3A-B701-7FE69278DE1E}"/>
                </a:ext>
              </a:extLst>
            </p:cNvPr>
            <p:cNvSpPr/>
            <p:nvPr/>
          </p:nvSpPr>
          <p:spPr>
            <a:xfrm>
              <a:off x="1278510" y="2802082"/>
              <a:ext cx="906966" cy="49885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i-</a:t>
              </a:r>
              <a:r>
                <a:rPr lang="fr-FR" dirty="0" err="1">
                  <a:solidFill>
                    <a:schemeClr val="tx1"/>
                  </a:solidFill>
                </a:rPr>
                <a:t>node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5C5C533-5119-4E58-8EF1-A4030C230216}"/>
                </a:ext>
              </a:extLst>
            </p:cNvPr>
            <p:cNvSpPr/>
            <p:nvPr/>
          </p:nvSpPr>
          <p:spPr>
            <a:xfrm>
              <a:off x="2438236" y="2802082"/>
              <a:ext cx="906966" cy="498858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solidFill>
                    <a:schemeClr val="tx1"/>
                  </a:solidFill>
                </a:rPr>
                <a:t>i-</a:t>
              </a:r>
              <a:r>
                <a:rPr lang="fr-FR" dirty="0" err="1">
                  <a:solidFill>
                    <a:schemeClr val="tx1"/>
                  </a:solidFill>
                </a:rPr>
                <a:t>node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cxnSp>
          <p:nvCxnSpPr>
            <p:cNvPr id="23" name="Connecteur droit avec flèche 22">
              <a:extLst>
                <a:ext uri="{FF2B5EF4-FFF2-40B4-BE49-F238E27FC236}">
                  <a16:creationId xmlns:a16="http://schemas.microsoft.com/office/drawing/2014/main" id="{8303A8D7-9F85-4DAC-BCC1-DA108A0F4524}"/>
                </a:ext>
              </a:extLst>
            </p:cNvPr>
            <p:cNvCxnSpPr>
              <a:cxnSpLocks/>
              <a:stCxn id="25" idx="0"/>
            </p:cNvCxnSpPr>
            <p:nvPr/>
          </p:nvCxnSpPr>
          <p:spPr>
            <a:xfrm flipH="1" flipV="1">
              <a:off x="2637335" y="2249983"/>
              <a:ext cx="254384" cy="55209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Connecteur droit avec flèche 28">
              <a:extLst>
                <a:ext uri="{FF2B5EF4-FFF2-40B4-BE49-F238E27FC236}">
                  <a16:creationId xmlns:a16="http://schemas.microsoft.com/office/drawing/2014/main" id="{83263BAF-0B76-46EA-A429-BFF81F4091D7}"/>
                </a:ext>
              </a:extLst>
            </p:cNvPr>
            <p:cNvCxnSpPr>
              <a:cxnSpLocks/>
              <a:stCxn id="24" idx="0"/>
            </p:cNvCxnSpPr>
            <p:nvPr/>
          </p:nvCxnSpPr>
          <p:spPr>
            <a:xfrm flipV="1">
              <a:off x="1731993" y="2247230"/>
              <a:ext cx="295304" cy="55485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Connecteur droit avec flèche 21">
              <a:extLst>
                <a:ext uri="{FF2B5EF4-FFF2-40B4-BE49-F238E27FC236}">
                  <a16:creationId xmlns:a16="http://schemas.microsoft.com/office/drawing/2014/main" id="{4EA9897D-4E34-449F-BD78-58A905F8A365}"/>
                </a:ext>
              </a:extLst>
            </p:cNvPr>
            <p:cNvCxnSpPr>
              <a:stCxn id="24" idx="3"/>
              <a:endCxn id="25" idx="1"/>
            </p:cNvCxnSpPr>
            <p:nvPr/>
          </p:nvCxnSpPr>
          <p:spPr>
            <a:xfrm>
              <a:off x="2185476" y="3051511"/>
              <a:ext cx="252760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cteur : en angle 29">
              <a:extLst>
                <a:ext uri="{FF2B5EF4-FFF2-40B4-BE49-F238E27FC236}">
                  <a16:creationId xmlns:a16="http://schemas.microsoft.com/office/drawing/2014/main" id="{493CDE24-99BC-4334-A29A-62D7AA0625FD}"/>
                </a:ext>
              </a:extLst>
            </p:cNvPr>
            <p:cNvCxnSpPr>
              <a:cxnSpLocks/>
              <a:stCxn id="25" idx="2"/>
              <a:endCxn id="24" idx="2"/>
            </p:cNvCxnSpPr>
            <p:nvPr/>
          </p:nvCxnSpPr>
          <p:spPr>
            <a:xfrm rot="5400000">
              <a:off x="2311856" y="2721077"/>
              <a:ext cx="12700" cy="1159726"/>
            </a:xfrm>
            <a:prstGeom prst="bentConnector3">
              <a:avLst>
                <a:gd name="adj1" fmla="val 1800000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0CD9D068-2179-42CC-96FE-7125AC36677E}"/>
              </a:ext>
            </a:extLst>
          </p:cNvPr>
          <p:cNvSpPr/>
          <p:nvPr/>
        </p:nvSpPr>
        <p:spPr>
          <a:xfrm>
            <a:off x="932862" y="807403"/>
            <a:ext cx="7278275" cy="5116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VFS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C387BC87-B6B0-4B4F-992B-7C5B1B45B62C}"/>
              </a:ext>
            </a:extLst>
          </p:cNvPr>
          <p:cNvCxnSpPr>
            <a:stCxn id="19" idx="0"/>
          </p:cNvCxnSpPr>
          <p:nvPr/>
        </p:nvCxnSpPr>
        <p:spPr>
          <a:xfrm flipV="1">
            <a:off x="2311856" y="1319010"/>
            <a:ext cx="6349" cy="30650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79EC1DDD-0FF7-400E-81B6-C28A4FDA0B5B}"/>
              </a:ext>
            </a:extLst>
          </p:cNvPr>
          <p:cNvCxnSpPr>
            <a:stCxn id="5" idx="0"/>
          </p:cNvCxnSpPr>
          <p:nvPr/>
        </p:nvCxnSpPr>
        <p:spPr>
          <a:xfrm flipV="1">
            <a:off x="6451648" y="1319010"/>
            <a:ext cx="6349" cy="26452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8773A24E-1DE1-4C27-AF52-63E490182C19}"/>
              </a:ext>
            </a:extLst>
          </p:cNvPr>
          <p:cNvSpPr/>
          <p:nvPr/>
        </p:nvSpPr>
        <p:spPr>
          <a:xfrm>
            <a:off x="1278510" y="3850960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B5AF62A-93FC-4162-A0B9-70A980569AB9}"/>
              </a:ext>
            </a:extLst>
          </p:cNvPr>
          <p:cNvSpPr/>
          <p:nvPr/>
        </p:nvSpPr>
        <p:spPr>
          <a:xfrm>
            <a:off x="2444586" y="3850960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2C24B925-AB33-4196-B474-1B2726FE9D6B}"/>
              </a:ext>
            </a:extLst>
          </p:cNvPr>
          <p:cNvCxnSpPr>
            <a:stCxn id="33" idx="0"/>
          </p:cNvCxnSpPr>
          <p:nvPr/>
        </p:nvCxnSpPr>
        <p:spPr>
          <a:xfrm flipH="1" flipV="1">
            <a:off x="1557755" y="3292511"/>
            <a:ext cx="174238" cy="558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295E0C5C-6378-4AAA-A27B-BB7925ECA73C}"/>
              </a:ext>
            </a:extLst>
          </p:cNvPr>
          <p:cNvCxnSpPr>
            <a:stCxn id="36" idx="0"/>
          </p:cNvCxnSpPr>
          <p:nvPr/>
        </p:nvCxnSpPr>
        <p:spPr>
          <a:xfrm flipV="1">
            <a:off x="2898069" y="3292511"/>
            <a:ext cx="157952" cy="558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86C8B392-7720-4EBC-90A7-983161EF4623}"/>
              </a:ext>
            </a:extLst>
          </p:cNvPr>
          <p:cNvSpPr/>
          <p:nvPr/>
        </p:nvSpPr>
        <p:spPr>
          <a:xfrm>
            <a:off x="4838438" y="3854651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E6FF7CF-BDFB-4D8E-9053-E2EC0293B26C}"/>
              </a:ext>
            </a:extLst>
          </p:cNvPr>
          <p:cNvSpPr/>
          <p:nvPr/>
        </p:nvSpPr>
        <p:spPr>
          <a:xfrm>
            <a:off x="5998164" y="3853039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AFAAE72-EF1E-4DBE-9E31-79CAD34895B9}"/>
              </a:ext>
            </a:extLst>
          </p:cNvPr>
          <p:cNvSpPr/>
          <p:nvPr/>
        </p:nvSpPr>
        <p:spPr>
          <a:xfrm>
            <a:off x="7157890" y="3853039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cxnSp>
        <p:nvCxnSpPr>
          <p:cNvPr id="56" name="Connecteur droit avec flèche 55">
            <a:extLst>
              <a:ext uri="{FF2B5EF4-FFF2-40B4-BE49-F238E27FC236}">
                <a16:creationId xmlns:a16="http://schemas.microsoft.com/office/drawing/2014/main" id="{C8632EC7-A7E6-427E-9B9E-639B3AA1192F}"/>
              </a:ext>
            </a:extLst>
          </p:cNvPr>
          <p:cNvCxnSpPr>
            <a:cxnSpLocks/>
            <a:stCxn id="49" idx="0"/>
          </p:cNvCxnSpPr>
          <p:nvPr/>
        </p:nvCxnSpPr>
        <p:spPr>
          <a:xfrm flipH="1" flipV="1">
            <a:off x="5140319" y="3313640"/>
            <a:ext cx="151602" cy="541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Connecteur droit avec flèche 58">
            <a:extLst>
              <a:ext uri="{FF2B5EF4-FFF2-40B4-BE49-F238E27FC236}">
                <a16:creationId xmlns:a16="http://schemas.microsoft.com/office/drawing/2014/main" id="{EFF8BAB8-4621-4C9A-82C7-69D0B5C1A31E}"/>
              </a:ext>
            </a:extLst>
          </p:cNvPr>
          <p:cNvCxnSpPr>
            <a:cxnSpLocks/>
            <a:stCxn id="51" idx="0"/>
          </p:cNvCxnSpPr>
          <p:nvPr/>
        </p:nvCxnSpPr>
        <p:spPr>
          <a:xfrm flipV="1">
            <a:off x="7611373" y="3292511"/>
            <a:ext cx="124932" cy="56052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Connecteur droit avec flèche 61">
            <a:extLst>
              <a:ext uri="{FF2B5EF4-FFF2-40B4-BE49-F238E27FC236}">
                <a16:creationId xmlns:a16="http://schemas.microsoft.com/office/drawing/2014/main" id="{F48FB97A-05C5-43BB-BBEA-222A6496C39A}"/>
              </a:ext>
            </a:extLst>
          </p:cNvPr>
          <p:cNvCxnSpPr>
            <a:cxnSpLocks/>
            <a:stCxn id="50" idx="0"/>
            <a:endCxn id="7" idx="2"/>
          </p:cNvCxnSpPr>
          <p:nvPr/>
        </p:nvCxnSpPr>
        <p:spPr>
          <a:xfrm flipV="1">
            <a:off x="6451647" y="3307290"/>
            <a:ext cx="0" cy="5457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1" name="Rectangle 70">
            <a:extLst>
              <a:ext uri="{FF2B5EF4-FFF2-40B4-BE49-F238E27FC236}">
                <a16:creationId xmlns:a16="http://schemas.microsoft.com/office/drawing/2014/main" id="{47918865-555C-4C5A-B859-1C0F7816EEDB}"/>
              </a:ext>
            </a:extLst>
          </p:cNvPr>
          <p:cNvSpPr/>
          <p:nvPr/>
        </p:nvSpPr>
        <p:spPr>
          <a:xfrm>
            <a:off x="825027" y="4644058"/>
            <a:ext cx="906966" cy="498858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dentry</a:t>
            </a:r>
          </a:p>
        </p:txBody>
      </p:sp>
      <p:cxnSp>
        <p:nvCxnSpPr>
          <p:cNvPr id="73" name="Connecteur droit avec flèche 72">
            <a:extLst>
              <a:ext uri="{FF2B5EF4-FFF2-40B4-BE49-F238E27FC236}">
                <a16:creationId xmlns:a16="http://schemas.microsoft.com/office/drawing/2014/main" id="{B3FD9270-4D74-4EC4-9A37-56C82135A117}"/>
              </a:ext>
            </a:extLst>
          </p:cNvPr>
          <p:cNvCxnSpPr>
            <a:stCxn id="71" idx="0"/>
            <a:endCxn id="33" idx="2"/>
          </p:cNvCxnSpPr>
          <p:nvPr/>
        </p:nvCxnSpPr>
        <p:spPr>
          <a:xfrm flipV="1">
            <a:off x="1278510" y="4349818"/>
            <a:ext cx="453483" cy="294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3FB62B97-E73E-43ED-9C6D-8197379D655D}"/>
              </a:ext>
            </a:extLst>
          </p:cNvPr>
          <p:cNvSpPr/>
          <p:nvPr/>
        </p:nvSpPr>
        <p:spPr>
          <a:xfrm>
            <a:off x="2438236" y="4644058"/>
            <a:ext cx="906966" cy="4988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D0100DBC-2BCC-46D1-A095-D2D01FAF0025}"/>
              </a:ext>
            </a:extLst>
          </p:cNvPr>
          <p:cNvSpPr/>
          <p:nvPr/>
        </p:nvSpPr>
        <p:spPr>
          <a:xfrm>
            <a:off x="4838438" y="4651441"/>
            <a:ext cx="906966" cy="4988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ACD927E-6469-4480-8983-B28EAF243C13}"/>
              </a:ext>
            </a:extLst>
          </p:cNvPr>
          <p:cNvSpPr/>
          <p:nvPr/>
        </p:nvSpPr>
        <p:spPr>
          <a:xfrm>
            <a:off x="5998164" y="4644642"/>
            <a:ext cx="906966" cy="4988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file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EC7943A-74C1-4396-8953-F8D14E7912DE}"/>
              </a:ext>
            </a:extLst>
          </p:cNvPr>
          <p:cNvSpPr/>
          <p:nvPr/>
        </p:nvSpPr>
        <p:spPr>
          <a:xfrm>
            <a:off x="7157890" y="4641867"/>
            <a:ext cx="906966" cy="49885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file</a:t>
            </a:r>
          </a:p>
        </p:txBody>
      </p:sp>
      <p:cxnSp>
        <p:nvCxnSpPr>
          <p:cNvPr id="53" name="Connecteur droit avec flèche 52">
            <a:extLst>
              <a:ext uri="{FF2B5EF4-FFF2-40B4-BE49-F238E27FC236}">
                <a16:creationId xmlns:a16="http://schemas.microsoft.com/office/drawing/2014/main" id="{10215EC5-013F-400F-882D-7D4D178C01EE}"/>
              </a:ext>
            </a:extLst>
          </p:cNvPr>
          <p:cNvCxnSpPr>
            <a:cxnSpLocks/>
            <a:stCxn id="44" idx="0"/>
            <a:endCxn id="36" idx="2"/>
          </p:cNvCxnSpPr>
          <p:nvPr/>
        </p:nvCxnSpPr>
        <p:spPr>
          <a:xfrm flipV="1">
            <a:off x="2891719" y="4349818"/>
            <a:ext cx="6350" cy="2942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Connecteur droit avec flèche 53">
            <a:extLst>
              <a:ext uri="{FF2B5EF4-FFF2-40B4-BE49-F238E27FC236}">
                <a16:creationId xmlns:a16="http://schemas.microsoft.com/office/drawing/2014/main" id="{B363CD68-6F30-4EC6-9CA1-EAF534C2B33B}"/>
              </a:ext>
            </a:extLst>
          </p:cNvPr>
          <p:cNvCxnSpPr>
            <a:cxnSpLocks/>
            <a:stCxn id="47" idx="0"/>
            <a:endCxn id="49" idx="2"/>
          </p:cNvCxnSpPr>
          <p:nvPr/>
        </p:nvCxnSpPr>
        <p:spPr>
          <a:xfrm flipV="1">
            <a:off x="5291921" y="4353509"/>
            <a:ext cx="0" cy="297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Connecteur droit avec flèche 54">
            <a:extLst>
              <a:ext uri="{FF2B5EF4-FFF2-40B4-BE49-F238E27FC236}">
                <a16:creationId xmlns:a16="http://schemas.microsoft.com/office/drawing/2014/main" id="{A130F5A4-0C91-450B-B982-52EA644873B5}"/>
              </a:ext>
            </a:extLst>
          </p:cNvPr>
          <p:cNvCxnSpPr>
            <a:cxnSpLocks/>
            <a:stCxn id="48" idx="0"/>
            <a:endCxn id="50" idx="2"/>
          </p:cNvCxnSpPr>
          <p:nvPr/>
        </p:nvCxnSpPr>
        <p:spPr>
          <a:xfrm flipV="1">
            <a:off x="6451647" y="4351897"/>
            <a:ext cx="0" cy="2927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Connecteur droit avec flèche 56">
            <a:extLst>
              <a:ext uri="{FF2B5EF4-FFF2-40B4-BE49-F238E27FC236}">
                <a16:creationId xmlns:a16="http://schemas.microsoft.com/office/drawing/2014/main" id="{71D962C2-05C8-4203-A3E5-EE1F73E5B4BC}"/>
              </a:ext>
            </a:extLst>
          </p:cNvPr>
          <p:cNvCxnSpPr>
            <a:cxnSpLocks/>
            <a:stCxn id="52" idx="0"/>
            <a:endCxn id="51" idx="2"/>
          </p:cNvCxnSpPr>
          <p:nvPr/>
        </p:nvCxnSpPr>
        <p:spPr>
          <a:xfrm flipV="1">
            <a:off x="7611373" y="4351897"/>
            <a:ext cx="0" cy="2899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930450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VFS </a:t>
            </a:r>
            <a:r>
              <a:rPr lang="fr-FR" dirty="0" err="1"/>
              <a:t>dentries</a:t>
            </a:r>
            <a:r>
              <a:rPr lang="fr-FR" dirty="0"/>
              <a:t> and VFS files are </a:t>
            </a:r>
            <a:r>
              <a:rPr lang="fr-FR" dirty="0" err="1"/>
              <a:t>just</a:t>
            </a:r>
            <a:r>
              <a:rPr lang="fr-FR" dirty="0"/>
              <a:t> structures </a:t>
            </a:r>
            <a:r>
              <a:rPr lang="fr-FR" dirty="0" err="1"/>
              <a:t>manipulated</a:t>
            </a:r>
            <a:r>
              <a:rPr lang="fr-FR" dirty="0"/>
              <a:t> in memory</a:t>
            </a:r>
          </a:p>
          <a:p>
            <a:pPr lvl="1"/>
            <a:endParaRPr lang="fr-FR" dirty="0"/>
          </a:p>
          <a:p>
            <a:r>
              <a:rPr lang="fr-FR" dirty="0"/>
              <a:t>VFS Superblocks and i-</a:t>
            </a:r>
            <a:r>
              <a:rPr lang="fr-FR" dirty="0" err="1"/>
              <a:t>nodes</a:t>
            </a:r>
            <a:r>
              <a:rPr lang="fr-FR" dirty="0"/>
              <a:t> are structures in memory, but </a:t>
            </a:r>
            <a:r>
              <a:rPr lang="fr-FR" dirty="0" err="1"/>
              <a:t>they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have an existence on the </a:t>
            </a:r>
            <a:r>
              <a:rPr lang="fr-FR" dirty="0" err="1"/>
              <a:t>concrete</a:t>
            </a:r>
            <a:r>
              <a:rPr lang="fr-FR" dirty="0"/>
              <a:t> FS</a:t>
            </a:r>
          </a:p>
          <a:p>
            <a:pPr lvl="1"/>
            <a:r>
              <a:rPr lang="fr-FR" dirty="0" err="1"/>
              <a:t>When</a:t>
            </a:r>
            <a:r>
              <a:rPr lang="fr-FR" dirty="0"/>
              <a:t> a modification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done</a:t>
            </a:r>
            <a:r>
              <a:rPr lang="fr-FR" dirty="0"/>
              <a:t> in the memory structure, </a:t>
            </a:r>
            <a:r>
              <a:rPr lang="fr-FR" dirty="0" err="1"/>
              <a:t>they</a:t>
            </a:r>
            <a:r>
              <a:rPr lang="fr-FR" dirty="0"/>
              <a:t> are </a:t>
            </a:r>
            <a:r>
              <a:rPr lang="fr-FR" dirty="0" err="1"/>
              <a:t>marked</a:t>
            </a:r>
            <a:r>
              <a:rPr lang="fr-FR" dirty="0"/>
              <a:t> as « </a:t>
            </a:r>
            <a:r>
              <a:rPr lang="fr-FR" dirty="0" err="1"/>
              <a:t>dirty</a:t>
            </a:r>
            <a:r>
              <a:rPr lang="fr-FR" dirty="0"/>
              <a:t> »,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they</a:t>
            </a:r>
            <a:r>
              <a:rPr lang="fr-FR" dirty="0"/>
              <a:t> must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written</a:t>
            </a:r>
            <a:r>
              <a:rPr lang="fr-FR" dirty="0"/>
              <a:t> on the </a:t>
            </a:r>
            <a:r>
              <a:rPr lang="fr-FR" dirty="0" err="1"/>
              <a:t>physical</a:t>
            </a:r>
            <a:r>
              <a:rPr lang="fr-FR" dirty="0"/>
              <a:t> support </a:t>
            </a:r>
            <a:r>
              <a:rPr lang="fr-FR" dirty="0" err="1"/>
              <a:t>before</a:t>
            </a:r>
            <a:r>
              <a:rPr lang="fr-FR" dirty="0"/>
              <a:t> </a:t>
            </a:r>
            <a:r>
              <a:rPr lang="fr-FR" dirty="0" err="1"/>
              <a:t>being</a:t>
            </a:r>
            <a:r>
              <a:rPr lang="fr-FR" dirty="0"/>
              <a:t> </a:t>
            </a:r>
            <a:r>
              <a:rPr lang="fr-FR" dirty="0" err="1"/>
              <a:t>really</a:t>
            </a:r>
            <a:r>
              <a:rPr lang="fr-FR" dirty="0"/>
              <a:t> </a:t>
            </a:r>
            <a:r>
              <a:rPr lang="fr-FR" dirty="0" err="1"/>
              <a:t>stored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A modification in a VFS file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repercuted</a:t>
            </a:r>
            <a:r>
              <a:rPr lang="fr-FR" dirty="0"/>
              <a:t> in the i-</a:t>
            </a:r>
            <a:r>
              <a:rPr lang="fr-FR" dirty="0" err="1"/>
              <a:t>node</a:t>
            </a:r>
            <a:endParaRPr lang="fr-FR" dirty="0"/>
          </a:p>
          <a:p>
            <a:pPr lvl="1"/>
            <a:r>
              <a:rPr lang="fr-FR" dirty="0"/>
              <a:t>And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becomes</a:t>
            </a:r>
            <a:r>
              <a:rPr lang="fr-FR" dirty="0"/>
              <a:t> « </a:t>
            </a:r>
            <a:r>
              <a:rPr lang="fr-FR" dirty="0" err="1"/>
              <a:t>dirty</a:t>
            </a:r>
            <a:r>
              <a:rPr lang="fr-FR" dirty="0"/>
              <a:t> », </a:t>
            </a:r>
            <a:r>
              <a:rPr lang="fr-FR" dirty="0" err="1"/>
              <a:t>awaiting</a:t>
            </a:r>
            <a:r>
              <a:rPr lang="fr-FR" dirty="0"/>
              <a:t> to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written</a:t>
            </a:r>
            <a:r>
              <a:rPr lang="fr-FR" dirty="0"/>
              <a:t> on </a:t>
            </a:r>
            <a:r>
              <a:rPr lang="fr-FR" dirty="0" err="1"/>
              <a:t>disk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7655452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How are all of </a:t>
            </a:r>
            <a:r>
              <a:rPr lang="fr-FR" dirty="0" err="1"/>
              <a:t>those</a:t>
            </a:r>
            <a:r>
              <a:rPr lang="fr-FR" dirty="0"/>
              <a:t> concepts </a:t>
            </a:r>
            <a:r>
              <a:rPr lang="fr-FR" dirty="0" err="1"/>
              <a:t>working</a:t>
            </a:r>
            <a:r>
              <a:rPr lang="fr-FR" dirty="0"/>
              <a:t> </a:t>
            </a:r>
            <a:r>
              <a:rPr lang="fr-FR" dirty="0" err="1"/>
              <a:t>together</a:t>
            </a:r>
            <a:r>
              <a:rPr lang="fr-FR" dirty="0"/>
              <a:t> in UNIX?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27392190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r>
              <a:rPr lang="fr-FR" dirty="0"/>
              <a:t>: open(2)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What’s</a:t>
            </a:r>
            <a:r>
              <a:rPr lang="fr-FR" dirty="0"/>
              <a:t> happening </a:t>
            </a:r>
            <a:r>
              <a:rPr lang="fr-FR" dirty="0" err="1"/>
              <a:t>when</a:t>
            </a:r>
            <a:r>
              <a:rPr lang="fr-FR" dirty="0"/>
              <a:t> an open(2) </a:t>
            </a:r>
            <a:r>
              <a:rPr lang="fr-FR" dirty="0" err="1"/>
              <a:t>is</a:t>
            </a:r>
            <a:r>
              <a:rPr lang="fr-FR" dirty="0"/>
              <a:t> made?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The process calls the open(2) routine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parameters</a:t>
            </a:r>
            <a:r>
              <a:rPr lang="fr-FR" dirty="0"/>
              <a:t> (</a:t>
            </a:r>
            <a:r>
              <a:rPr lang="fr-FR" dirty="0" err="1"/>
              <a:t>filename</a:t>
            </a:r>
            <a:r>
              <a:rPr lang="fr-FR" dirty="0"/>
              <a:t> and </a:t>
            </a:r>
            <a:r>
              <a:rPr lang="fr-FR" dirty="0" err="1"/>
              <a:t>opening</a:t>
            </a:r>
            <a:r>
              <a:rPr lang="fr-FR" dirty="0"/>
              <a:t> mode)</a:t>
            </a:r>
          </a:p>
          <a:p>
            <a:pPr marL="533400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It passes in </a:t>
            </a:r>
            <a:r>
              <a:rPr lang="fr-FR" dirty="0" err="1"/>
              <a:t>syscall</a:t>
            </a:r>
            <a:r>
              <a:rPr lang="fr-FR" dirty="0"/>
              <a:t> mode (</a:t>
            </a:r>
            <a:r>
              <a:rPr lang="fr-FR" dirty="0" err="1"/>
              <a:t>higher</a:t>
            </a:r>
            <a:r>
              <a:rPr lang="fr-FR" dirty="0"/>
              <a:t> ring, </a:t>
            </a:r>
            <a:r>
              <a:rPr lang="fr-FR" dirty="0" err="1"/>
              <a:t>supervisor</a:t>
            </a:r>
            <a:r>
              <a:rPr lang="fr-FR" dirty="0"/>
              <a:t>, …) and calls a kernel </a:t>
            </a:r>
            <a:r>
              <a:rPr lang="fr-FR" dirty="0" err="1"/>
              <a:t>function</a:t>
            </a:r>
            <a:r>
              <a:rPr lang="fr-FR" dirty="0"/>
              <a:t> « </a:t>
            </a:r>
            <a:r>
              <a:rPr lang="fr-FR" dirty="0" err="1"/>
              <a:t>sys_open</a:t>
            </a:r>
            <a:r>
              <a:rPr lang="fr-FR" dirty="0"/>
              <a:t>() »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filename</a:t>
            </a:r>
            <a:r>
              <a:rPr lang="fr-FR" dirty="0"/>
              <a:t> and the </a:t>
            </a:r>
            <a:r>
              <a:rPr lang="fr-FR" dirty="0" err="1"/>
              <a:t>opening</a:t>
            </a:r>
            <a:r>
              <a:rPr lang="fr-FR" dirty="0"/>
              <a:t> mode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139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8780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Sequential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C6B6B95-D297-4DE4-8863-9F88DB814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Magnetic tapes</a:t>
            </a:r>
          </a:p>
          <a:p>
            <a:endParaRPr lang="fr-FR" dirty="0"/>
          </a:p>
          <a:p>
            <a:r>
              <a:rPr lang="fr-FR" dirty="0"/>
              <a:t>You must </a:t>
            </a:r>
            <a:r>
              <a:rPr lang="fr-FR" dirty="0" err="1"/>
              <a:t>unroll</a:t>
            </a:r>
            <a:r>
              <a:rPr lang="fr-FR" dirty="0"/>
              <a:t>/</a:t>
            </a:r>
            <a:r>
              <a:rPr lang="fr-FR" dirty="0" err="1"/>
              <a:t>rewind</a:t>
            </a:r>
            <a:r>
              <a:rPr lang="fr-FR" dirty="0"/>
              <a:t> the media </a:t>
            </a:r>
            <a:r>
              <a:rPr lang="fr-FR" dirty="0" err="1"/>
              <a:t>until</a:t>
            </a:r>
            <a:r>
              <a:rPr lang="fr-FR" dirty="0"/>
              <a:t> the </a:t>
            </a:r>
            <a:r>
              <a:rPr lang="fr-FR" dirty="0" err="1"/>
              <a:t>beginning</a:t>
            </a:r>
            <a:r>
              <a:rPr lang="fr-FR" dirty="0"/>
              <a:t> of </a:t>
            </a:r>
            <a:r>
              <a:rPr lang="fr-FR" dirty="0" err="1"/>
              <a:t>your</a:t>
            </a:r>
            <a:r>
              <a:rPr lang="fr-FR" dirty="0"/>
              <a:t> data</a:t>
            </a:r>
          </a:p>
          <a:p>
            <a:endParaRPr lang="fr-FR" dirty="0"/>
          </a:p>
          <a:p>
            <a:r>
              <a:rPr lang="fr-FR" dirty="0"/>
              <a:t>Very </a:t>
            </a:r>
            <a:r>
              <a:rPr lang="fr-FR" dirty="0" err="1"/>
              <a:t>VERY</a:t>
            </a:r>
            <a:r>
              <a:rPr lang="fr-FR" dirty="0"/>
              <a:t> cheap</a:t>
            </a:r>
          </a:p>
          <a:p>
            <a:pPr lvl="1"/>
            <a:r>
              <a:rPr lang="fr-FR" dirty="0"/>
              <a:t>LTO: version 8, 12TB </a:t>
            </a:r>
            <a:r>
              <a:rPr lang="fr-FR" dirty="0" err="1"/>
              <a:t>raw</a:t>
            </a:r>
            <a:r>
              <a:rPr lang="fr-FR" dirty="0"/>
              <a:t>/30TB </a:t>
            </a:r>
            <a:r>
              <a:rPr lang="fr-FR" dirty="0" err="1"/>
              <a:t>compressed</a:t>
            </a:r>
            <a:r>
              <a:rPr lang="fr-FR" dirty="0"/>
              <a:t>, for 75~140€</a:t>
            </a:r>
          </a:p>
          <a:p>
            <a:r>
              <a:rPr lang="fr-FR" dirty="0"/>
              <a:t>Very </a:t>
            </a:r>
            <a:r>
              <a:rPr lang="fr-FR" dirty="0" err="1"/>
              <a:t>VERY</a:t>
            </a:r>
            <a:r>
              <a:rPr lang="fr-FR" dirty="0"/>
              <a:t> dense</a:t>
            </a:r>
          </a:p>
          <a:p>
            <a:pPr lvl="1"/>
            <a:r>
              <a:rPr lang="fr-FR" dirty="0"/>
              <a:t>LTO: version 8, 12~30TB on 10x10x2cm for 200g (</a:t>
            </a:r>
            <a:r>
              <a:rPr lang="fr-FR" dirty="0" err="1"/>
              <a:t>strip</a:t>
            </a:r>
            <a:r>
              <a:rPr lang="fr-FR" dirty="0"/>
              <a:t> size: 960m)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7950082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r>
              <a:rPr lang="fr-FR" dirty="0"/>
              <a:t>: open(2)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What’s</a:t>
            </a:r>
            <a:r>
              <a:rPr lang="fr-FR" dirty="0"/>
              <a:t> happening </a:t>
            </a:r>
            <a:r>
              <a:rPr lang="fr-FR" dirty="0" err="1"/>
              <a:t>when</a:t>
            </a:r>
            <a:r>
              <a:rPr lang="fr-FR" dirty="0"/>
              <a:t> an open(2) </a:t>
            </a:r>
            <a:r>
              <a:rPr lang="fr-FR" dirty="0" err="1"/>
              <a:t>is</a:t>
            </a:r>
            <a:r>
              <a:rPr lang="fr-FR" dirty="0"/>
              <a:t> made?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 startAt="3"/>
            </a:pPr>
            <a:r>
              <a:rPr lang="fr-FR" dirty="0"/>
              <a:t>A new file </a:t>
            </a:r>
            <a:r>
              <a:rPr lang="fr-FR" dirty="0" err="1"/>
              <a:t>descriptor</a:t>
            </a:r>
            <a:r>
              <a:rPr lang="fr-FR" dirty="0"/>
              <a:t> entry </a:t>
            </a:r>
            <a:r>
              <a:rPr lang="fr-FR" dirty="0" err="1"/>
              <a:t>is</a:t>
            </a:r>
            <a:r>
              <a:rPr lang="fr-FR" dirty="0"/>
              <a:t> made</a:t>
            </a:r>
            <a:br>
              <a:rPr lang="fr-FR" dirty="0"/>
            </a:br>
            <a:r>
              <a:rPr lang="fr-FR" dirty="0"/>
              <a:t>-&gt; a VFS « file »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created</a:t>
            </a:r>
            <a:endParaRPr lang="fr-FR" dirty="0"/>
          </a:p>
          <a:p>
            <a:pPr marL="533400" indent="-457200">
              <a:buFont typeface="+mj-lt"/>
              <a:buAutoNum type="arabicPeriod" startAt="3"/>
            </a:pPr>
            <a:endParaRPr lang="fr-FR" dirty="0"/>
          </a:p>
          <a:p>
            <a:pPr marL="533400" indent="-457200">
              <a:buFont typeface="+mj-lt"/>
              <a:buAutoNum type="arabicPeriod" startAt="3"/>
            </a:pPr>
            <a:r>
              <a:rPr lang="fr-FR" dirty="0"/>
              <a:t>The </a:t>
            </a:r>
            <a:r>
              <a:rPr lang="fr-FR" dirty="0" err="1"/>
              <a:t>filename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converted</a:t>
            </a:r>
            <a:r>
              <a:rPr lang="fr-FR" dirty="0"/>
              <a:t> </a:t>
            </a:r>
            <a:r>
              <a:rPr lang="fr-FR" dirty="0" err="1"/>
              <a:t>into</a:t>
            </a:r>
            <a:r>
              <a:rPr lang="fr-FR" dirty="0"/>
              <a:t> a </a:t>
            </a:r>
            <a:r>
              <a:rPr lang="fr-FR" dirty="0" err="1"/>
              <a:t>device</a:t>
            </a:r>
            <a:r>
              <a:rPr lang="fr-FR" dirty="0"/>
              <a:t> ID + a VFS « i-</a:t>
            </a:r>
            <a:r>
              <a:rPr lang="fr-FR" dirty="0" err="1"/>
              <a:t>node</a:t>
            </a:r>
            <a:r>
              <a:rPr lang="fr-FR" dirty="0"/>
              <a:t> » </a:t>
            </a:r>
            <a:r>
              <a:rPr lang="fr-FR" dirty="0" err="1"/>
              <a:t>number</a:t>
            </a:r>
            <a:br>
              <a:rPr lang="fr-FR" dirty="0"/>
            </a:br>
            <a:r>
              <a:rPr lang="fr-FR" dirty="0"/>
              <a:t>-&gt; a VFS « dentry »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created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9054216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r>
              <a:rPr lang="fr-FR" dirty="0"/>
              <a:t>: open(2)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What’s</a:t>
            </a:r>
            <a:r>
              <a:rPr lang="fr-FR" dirty="0"/>
              <a:t> happening </a:t>
            </a:r>
            <a:r>
              <a:rPr lang="fr-FR" dirty="0" err="1"/>
              <a:t>when</a:t>
            </a:r>
            <a:r>
              <a:rPr lang="fr-FR" dirty="0"/>
              <a:t> an open(2) </a:t>
            </a:r>
            <a:r>
              <a:rPr lang="fr-FR" dirty="0" err="1"/>
              <a:t>is</a:t>
            </a:r>
            <a:r>
              <a:rPr lang="fr-FR" dirty="0"/>
              <a:t> made?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 startAt="5"/>
            </a:pPr>
            <a:r>
              <a:rPr lang="fr-FR" dirty="0"/>
              <a:t>The VFS « i-</a:t>
            </a:r>
            <a:r>
              <a:rPr lang="fr-FR" dirty="0" err="1"/>
              <a:t>node</a:t>
            </a:r>
            <a:r>
              <a:rPr lang="fr-FR" dirty="0"/>
              <a:t> » of the file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obtained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« </a:t>
            </a:r>
            <a:r>
              <a:rPr lang="fr-FR" dirty="0" err="1"/>
              <a:t>lookup</a:t>
            </a:r>
            <a:r>
              <a:rPr lang="fr-FR" dirty="0"/>
              <a:t>() » </a:t>
            </a:r>
            <a:r>
              <a:rPr lang="fr-FR" dirty="0" err="1"/>
              <a:t>method</a:t>
            </a:r>
            <a:br>
              <a:rPr lang="fr-FR" dirty="0"/>
            </a:br>
            <a:r>
              <a:rPr lang="fr-FR" dirty="0"/>
              <a:t>-&gt; a VFS « i-</a:t>
            </a:r>
            <a:r>
              <a:rPr lang="fr-FR" dirty="0" err="1"/>
              <a:t>node</a:t>
            </a:r>
            <a:r>
              <a:rPr lang="fr-FR" dirty="0"/>
              <a:t> »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created</a:t>
            </a:r>
            <a:endParaRPr lang="fr-FR" dirty="0"/>
          </a:p>
          <a:p>
            <a:pPr marL="533400" indent="-457200">
              <a:buFont typeface="+mj-lt"/>
              <a:buAutoNum type="arabicPeriod" startAt="5"/>
            </a:pPr>
            <a:endParaRPr lang="fr-FR" dirty="0"/>
          </a:p>
          <a:p>
            <a:pPr marL="533400" indent="-457200">
              <a:buFont typeface="+mj-lt"/>
              <a:buAutoNum type="arabicPeriod" startAt="5"/>
            </a:pPr>
            <a:r>
              <a:rPr lang="fr-FR" dirty="0"/>
              <a:t>The VFS « i-</a:t>
            </a:r>
            <a:r>
              <a:rPr lang="fr-FR" dirty="0" err="1"/>
              <a:t>node</a:t>
            </a:r>
            <a:r>
              <a:rPr lang="fr-FR" dirty="0"/>
              <a:t> » of the file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 to </a:t>
            </a:r>
            <a:r>
              <a:rPr lang="fr-FR" dirty="0" err="1"/>
              <a:t>fill</a:t>
            </a:r>
            <a:r>
              <a:rPr lang="fr-FR" dirty="0"/>
              <a:t> </a:t>
            </a:r>
            <a:r>
              <a:rPr lang="fr-FR" dirty="0" err="1"/>
              <a:t>various</a:t>
            </a:r>
            <a:r>
              <a:rPr lang="fr-FR" dirty="0"/>
              <a:t> structures (</a:t>
            </a:r>
            <a:r>
              <a:rPr lang="fr-FR" dirty="0" err="1"/>
              <a:t>particularly</a:t>
            </a:r>
            <a:r>
              <a:rPr lang="fr-FR" dirty="0"/>
              <a:t> the VFS « file » </a:t>
            </a:r>
            <a:r>
              <a:rPr lang="fr-FR" dirty="0" err="1"/>
              <a:t>created</a:t>
            </a:r>
            <a:r>
              <a:rPr lang="fr-FR" dirty="0"/>
              <a:t> at the </a:t>
            </a:r>
            <a:r>
              <a:rPr lang="fr-FR" dirty="0" err="1"/>
              <a:t>step</a:t>
            </a:r>
            <a:r>
              <a:rPr lang="fr-FR" dirty="0"/>
              <a:t> 3)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7586267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r>
              <a:rPr lang="fr-FR" dirty="0"/>
              <a:t>: open(2)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 err="1"/>
              <a:t>What’s</a:t>
            </a:r>
            <a:r>
              <a:rPr lang="fr-FR" dirty="0"/>
              <a:t> happening </a:t>
            </a:r>
            <a:r>
              <a:rPr lang="fr-FR" dirty="0" err="1"/>
              <a:t>when</a:t>
            </a:r>
            <a:r>
              <a:rPr lang="fr-FR" dirty="0"/>
              <a:t> an open(2) </a:t>
            </a:r>
            <a:r>
              <a:rPr lang="fr-FR" dirty="0" err="1"/>
              <a:t>is</a:t>
            </a:r>
            <a:r>
              <a:rPr lang="fr-FR" dirty="0"/>
              <a:t> made?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 startAt="7"/>
            </a:pPr>
            <a:r>
              <a:rPr lang="fr-FR" dirty="0"/>
              <a:t>The « open() » </a:t>
            </a:r>
            <a:r>
              <a:rPr lang="fr-FR" dirty="0" err="1"/>
              <a:t>method</a:t>
            </a:r>
            <a:r>
              <a:rPr lang="fr-FR" dirty="0"/>
              <a:t> of the VFS « file »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called</a:t>
            </a:r>
            <a:r>
              <a:rPr lang="fr-FR" dirty="0"/>
              <a:t> in </a:t>
            </a:r>
            <a:r>
              <a:rPr lang="fr-FR" dirty="0" err="1"/>
              <a:t>order</a:t>
            </a:r>
            <a:r>
              <a:rPr lang="fr-FR" dirty="0"/>
              <a:t> to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physically</a:t>
            </a:r>
            <a:r>
              <a:rPr lang="fr-FR" dirty="0"/>
              <a:t> to the </a:t>
            </a:r>
            <a:r>
              <a:rPr lang="fr-FR" dirty="0" err="1"/>
              <a:t>concrete</a:t>
            </a:r>
            <a:r>
              <a:rPr lang="fr-FR" dirty="0"/>
              <a:t> file</a:t>
            </a:r>
            <a:br>
              <a:rPr lang="fr-FR" dirty="0"/>
            </a:br>
            <a:r>
              <a:rPr lang="fr-FR" dirty="0"/>
              <a:t>-&gt; an « open » on the </a:t>
            </a:r>
            <a:r>
              <a:rPr lang="fr-FR" dirty="0" err="1"/>
              <a:t>concrete</a:t>
            </a:r>
            <a:r>
              <a:rPr lang="fr-FR" dirty="0"/>
              <a:t> file system </a:t>
            </a:r>
            <a:r>
              <a:rPr lang="fr-FR" dirty="0" err="1"/>
              <a:t>is</a:t>
            </a:r>
            <a:r>
              <a:rPr lang="fr-FR" dirty="0"/>
              <a:t> made</a:t>
            </a:r>
          </a:p>
          <a:p>
            <a:pPr marL="533400" indent="-457200">
              <a:buFont typeface="+mj-lt"/>
              <a:buAutoNum type="arabicPeriod" startAt="7"/>
            </a:pPr>
            <a:endParaRPr lang="fr-FR" dirty="0"/>
          </a:p>
          <a:p>
            <a:pPr marL="533400" indent="-457200">
              <a:buFont typeface="+mj-lt"/>
              <a:buAutoNum type="arabicPeriod" startAt="7"/>
            </a:pPr>
            <a:r>
              <a:rPr lang="fr-FR" dirty="0"/>
              <a:t>The file </a:t>
            </a:r>
            <a:r>
              <a:rPr lang="fr-FR" dirty="0" err="1"/>
              <a:t>descriptor</a:t>
            </a:r>
            <a:r>
              <a:rPr lang="fr-FR" dirty="0"/>
              <a:t> table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updated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reference</a:t>
            </a:r>
            <a:r>
              <a:rPr lang="fr-FR" dirty="0"/>
              <a:t> to the VFS « file »</a:t>
            </a:r>
            <a:br>
              <a:rPr lang="fr-FR" dirty="0"/>
            </a:br>
            <a:r>
              <a:rPr lang="fr-FR" dirty="0"/>
              <a:t>-&gt; the file </a:t>
            </a:r>
            <a:r>
              <a:rPr lang="fr-FR" dirty="0" err="1"/>
              <a:t>descriptor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returned</a:t>
            </a:r>
            <a:r>
              <a:rPr lang="fr-FR" dirty="0"/>
              <a:t> to the user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0478422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e 56">
            <a:extLst>
              <a:ext uri="{FF2B5EF4-FFF2-40B4-BE49-F238E27FC236}">
                <a16:creationId xmlns:a16="http://schemas.microsoft.com/office/drawing/2014/main" id="{CB524107-C482-480D-9C34-64C797272F96}"/>
              </a:ext>
            </a:extLst>
          </p:cNvPr>
          <p:cNvGrpSpPr/>
          <p:nvPr/>
        </p:nvGrpSpPr>
        <p:grpSpPr>
          <a:xfrm>
            <a:off x="5027816" y="894485"/>
            <a:ext cx="1625254" cy="1840770"/>
            <a:chOff x="5027816" y="543596"/>
            <a:chExt cx="1625254" cy="184077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FF25525-4B92-4601-BB28-1CDDEF909CF6}"/>
                </a:ext>
              </a:extLst>
            </p:cNvPr>
            <p:cNvSpPr/>
            <p:nvPr/>
          </p:nvSpPr>
          <p:spPr>
            <a:xfrm>
              <a:off x="5027816" y="891976"/>
              <a:ext cx="613611" cy="8445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8766006-C2BE-4A60-94F2-A91694DFE97D}"/>
                </a:ext>
              </a:extLst>
            </p:cNvPr>
            <p:cNvSpPr/>
            <p:nvPr/>
          </p:nvSpPr>
          <p:spPr>
            <a:xfrm>
              <a:off x="5180216" y="1044376"/>
              <a:ext cx="613611" cy="8445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A1EA6FE-28BB-4AFE-9852-E509518E5D45}"/>
                </a:ext>
              </a:extLst>
            </p:cNvPr>
            <p:cNvSpPr/>
            <p:nvPr/>
          </p:nvSpPr>
          <p:spPr>
            <a:xfrm>
              <a:off x="5332616" y="1196776"/>
              <a:ext cx="613611" cy="8445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A38656BA-6ECD-4AAC-8631-448EAB2AF2FD}"/>
                </a:ext>
              </a:extLst>
            </p:cNvPr>
            <p:cNvSpPr txBox="1"/>
            <p:nvPr/>
          </p:nvSpPr>
          <p:spPr>
            <a:xfrm>
              <a:off x="5035837" y="543596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VFS files</a:t>
              </a:r>
            </a:p>
          </p:txBody>
        </p: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625AF70A-2C59-4908-B847-6129A3A6C873}"/>
                </a:ext>
              </a:extLst>
            </p:cNvPr>
            <p:cNvGrpSpPr/>
            <p:nvPr/>
          </p:nvGrpSpPr>
          <p:grpSpPr>
            <a:xfrm>
              <a:off x="5507316" y="1370814"/>
              <a:ext cx="1145754" cy="1013552"/>
              <a:chOff x="5415244" y="2363231"/>
              <a:chExt cx="1145754" cy="1013552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CA62A7E-5228-48C9-BB8A-712D37DEA113}"/>
                  </a:ext>
                </a:extLst>
              </p:cNvPr>
              <p:cNvSpPr/>
              <p:nvPr/>
            </p:nvSpPr>
            <p:spPr>
              <a:xfrm>
                <a:off x="5415244" y="2363231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AB9796D-E533-4B15-9770-71FB5FA8B328}"/>
                  </a:ext>
                </a:extLst>
              </p:cNvPr>
              <p:cNvSpPr/>
              <p:nvPr/>
            </p:nvSpPr>
            <p:spPr>
              <a:xfrm>
                <a:off x="5415244" y="2616619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f_count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8F2FD4CD-238E-489A-9F31-0E0CCFCDB8D7}"/>
                  </a:ext>
                </a:extLst>
              </p:cNvPr>
              <p:cNvSpPr/>
              <p:nvPr/>
            </p:nvSpPr>
            <p:spPr>
              <a:xfrm>
                <a:off x="5415244" y="2870007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f_pos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0A6203A-66C1-4F39-BCC5-192315D5CBCA}"/>
                  </a:ext>
                </a:extLst>
              </p:cNvPr>
              <p:cNvSpPr/>
              <p:nvPr/>
            </p:nvSpPr>
            <p:spPr>
              <a:xfrm>
                <a:off x="5415244" y="3123395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143</a:t>
            </a:fld>
            <a:endParaRPr lang="fr-FR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87E65FAC-0DE0-442D-BC50-FC22E42B387D}"/>
              </a:ext>
            </a:extLst>
          </p:cNvPr>
          <p:cNvGrpSpPr/>
          <p:nvPr/>
        </p:nvGrpSpPr>
        <p:grpSpPr>
          <a:xfrm>
            <a:off x="209320" y="1174913"/>
            <a:ext cx="2082188" cy="3262563"/>
            <a:chOff x="-11017" y="1353504"/>
            <a:chExt cx="2082188" cy="3262563"/>
          </a:xfrm>
        </p:grpSpPr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00D60FE1-C5ED-466F-A615-B3848B492757}"/>
                </a:ext>
              </a:extLst>
            </p:cNvPr>
            <p:cNvGrpSpPr/>
            <p:nvPr/>
          </p:nvGrpSpPr>
          <p:grpSpPr>
            <a:xfrm>
              <a:off x="457200" y="1718631"/>
              <a:ext cx="1145754" cy="2897436"/>
              <a:chOff x="341523" y="969484"/>
              <a:chExt cx="1145754" cy="2897436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F219374-7683-4719-9570-403BEF8C8557}"/>
                  </a:ext>
                </a:extLst>
              </p:cNvPr>
              <p:cNvSpPr/>
              <p:nvPr/>
            </p:nvSpPr>
            <p:spPr>
              <a:xfrm>
                <a:off x="341523" y="969484"/>
                <a:ext cx="1145754" cy="289743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80BEE4B6-4D4B-4464-867B-45402D74AE33}"/>
                  </a:ext>
                </a:extLst>
              </p:cNvPr>
              <p:cNvSpPr/>
              <p:nvPr/>
            </p:nvSpPr>
            <p:spPr>
              <a:xfrm>
                <a:off x="341523" y="1707614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tx1"/>
                    </a:solidFill>
                  </a:rPr>
                  <a:t>files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F0FACE2-F5DA-4AC7-8AE6-226BD59E21F9}"/>
                  </a:ext>
                </a:extLst>
              </p:cNvPr>
              <p:cNvSpPr/>
              <p:nvPr/>
            </p:nvSpPr>
            <p:spPr>
              <a:xfrm>
                <a:off x="341523" y="2510275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fs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D64003AD-9E8B-4065-85FB-65C3ED6A8C13}"/>
                </a:ext>
              </a:extLst>
            </p:cNvPr>
            <p:cNvSpPr txBox="1"/>
            <p:nvPr/>
          </p:nvSpPr>
          <p:spPr>
            <a:xfrm>
              <a:off x="-11017" y="1353504"/>
              <a:ext cx="20821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Process Control Block</a:t>
              </a:r>
            </a:p>
          </p:txBody>
        </p:sp>
      </p:grp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6F9F5F55-489D-45F1-9C35-72853C6B54F5}"/>
              </a:ext>
            </a:extLst>
          </p:cNvPr>
          <p:cNvGrpSpPr/>
          <p:nvPr/>
        </p:nvGrpSpPr>
        <p:grpSpPr>
          <a:xfrm>
            <a:off x="2815287" y="810045"/>
            <a:ext cx="1940390" cy="2066053"/>
            <a:chOff x="2815287" y="693082"/>
            <a:chExt cx="1940390" cy="2066053"/>
          </a:xfrm>
        </p:grpSpPr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ED398C42-A219-4264-BBAF-567A05B19DE4}"/>
                </a:ext>
              </a:extLst>
            </p:cNvPr>
            <p:cNvGrpSpPr/>
            <p:nvPr/>
          </p:nvGrpSpPr>
          <p:grpSpPr>
            <a:xfrm>
              <a:off x="3064747" y="1216926"/>
              <a:ext cx="1154287" cy="1542209"/>
              <a:chOff x="3064747" y="1216926"/>
              <a:chExt cx="1154287" cy="1542209"/>
            </a:xfrm>
          </p:grpSpPr>
          <p:grpSp>
            <p:nvGrpSpPr>
              <p:cNvPr id="22" name="Groupe 21">
                <a:extLst>
                  <a:ext uri="{FF2B5EF4-FFF2-40B4-BE49-F238E27FC236}">
                    <a16:creationId xmlns:a16="http://schemas.microsoft.com/office/drawing/2014/main" id="{C9EBFD57-3647-4B31-8A9D-E91B61489D91}"/>
                  </a:ext>
                </a:extLst>
              </p:cNvPr>
              <p:cNvGrpSpPr/>
              <p:nvPr/>
            </p:nvGrpSpPr>
            <p:grpSpPr>
              <a:xfrm>
                <a:off x="3351930" y="1244120"/>
                <a:ext cx="867104" cy="1515015"/>
                <a:chOff x="3351930" y="1244120"/>
                <a:chExt cx="867104" cy="1515015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EE72E10D-69E1-4ED8-A658-5D1D10AC958F}"/>
                    </a:ext>
                  </a:extLst>
                </p:cNvPr>
                <p:cNvSpPr/>
                <p:nvPr/>
              </p:nvSpPr>
              <p:spPr>
                <a:xfrm>
                  <a:off x="3351930" y="1244120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stdin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14C7A21D-3F0E-4782-8078-E299DD0C1C0E}"/>
                    </a:ext>
                  </a:extLst>
                </p:cNvPr>
                <p:cNvSpPr/>
                <p:nvPr/>
              </p:nvSpPr>
              <p:spPr>
                <a:xfrm>
                  <a:off x="3351930" y="1497508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stdout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B1F54C9E-5D4E-4782-B206-E18506C8497F}"/>
                    </a:ext>
                  </a:extLst>
                </p:cNvPr>
                <p:cNvSpPr/>
                <p:nvPr/>
              </p:nvSpPr>
              <p:spPr>
                <a:xfrm>
                  <a:off x="3351930" y="1750896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stderr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82664F6A-8429-43FB-ACAE-82DFEB275E70}"/>
                    </a:ext>
                  </a:extLst>
                </p:cNvPr>
                <p:cNvSpPr/>
                <p:nvPr/>
              </p:nvSpPr>
              <p:spPr>
                <a:xfrm>
                  <a:off x="3351930" y="2004284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316D823F-E6FD-4C37-816D-C0B4A304B630}"/>
                    </a:ext>
                  </a:extLst>
                </p:cNvPr>
                <p:cNvSpPr/>
                <p:nvPr/>
              </p:nvSpPr>
              <p:spPr>
                <a:xfrm>
                  <a:off x="3351930" y="2257672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1A3A6FE3-19C6-419C-96CC-7FF00D77342D}"/>
                    </a:ext>
                  </a:extLst>
                </p:cNvPr>
                <p:cNvSpPr/>
                <p:nvPr/>
              </p:nvSpPr>
              <p:spPr>
                <a:xfrm>
                  <a:off x="3351930" y="2505747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8" name="ZoneTexte 17">
                <a:extLst>
                  <a:ext uri="{FF2B5EF4-FFF2-40B4-BE49-F238E27FC236}">
                    <a16:creationId xmlns:a16="http://schemas.microsoft.com/office/drawing/2014/main" id="{DB5E21E3-9FC5-4C1C-82DF-6DCAF8C10514}"/>
                  </a:ext>
                </a:extLst>
              </p:cNvPr>
              <p:cNvSpPr txBox="1"/>
              <p:nvPr/>
            </p:nvSpPr>
            <p:spPr>
              <a:xfrm>
                <a:off x="3064747" y="1216926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0</a:t>
                </a:r>
              </a:p>
            </p:txBody>
          </p:sp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029D50F3-DD7E-46E3-9FCA-507A76C581B9}"/>
                  </a:ext>
                </a:extLst>
              </p:cNvPr>
              <p:cNvSpPr txBox="1"/>
              <p:nvPr/>
            </p:nvSpPr>
            <p:spPr>
              <a:xfrm>
                <a:off x="3064747" y="1465001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1</a:t>
                </a:r>
              </a:p>
            </p:txBody>
          </p:sp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3B4532A0-D492-46C8-8AB2-378507D61BA8}"/>
                  </a:ext>
                </a:extLst>
              </p:cNvPr>
              <p:cNvSpPr txBox="1"/>
              <p:nvPr/>
            </p:nvSpPr>
            <p:spPr>
              <a:xfrm>
                <a:off x="3064747" y="1718389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2</a:t>
                </a:r>
              </a:p>
            </p:txBody>
          </p:sp>
        </p:grp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3AA8D31F-AAFC-49C3-96CB-64ED4B88A40D}"/>
                </a:ext>
              </a:extLst>
            </p:cNvPr>
            <p:cNvSpPr txBox="1"/>
            <p:nvPr/>
          </p:nvSpPr>
          <p:spPr>
            <a:xfrm>
              <a:off x="2815287" y="693082"/>
              <a:ext cx="19403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Opened</a:t>
              </a:r>
              <a:r>
                <a:rPr lang="fr-FR" dirty="0"/>
                <a:t> Files Table</a:t>
              </a:r>
            </a:p>
            <a:p>
              <a:pPr algn="ctr"/>
              <a:r>
                <a:rPr lang="fr-FR" dirty="0"/>
                <a:t>(File </a:t>
              </a:r>
              <a:r>
                <a:rPr lang="fr-FR" dirty="0" err="1"/>
                <a:t>Descriptors</a:t>
              </a:r>
              <a:r>
                <a:rPr lang="fr-FR" dirty="0"/>
                <a:t>)</a:t>
              </a:r>
            </a:p>
          </p:txBody>
        </p:sp>
      </p:grp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9378BEF-24C4-48E3-B213-7EB6B769517F}"/>
              </a:ext>
            </a:extLst>
          </p:cNvPr>
          <p:cNvCxnSpPr>
            <a:cxnSpLocks/>
            <a:stCxn id="12" idx="3"/>
          </p:cNvCxnSpPr>
          <p:nvPr/>
        </p:nvCxnSpPr>
        <p:spPr>
          <a:xfrm flipV="1">
            <a:off x="4219034" y="1383933"/>
            <a:ext cx="823826" cy="1038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832F4CA6-8AF1-48E5-978B-53A09028237E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4219034" y="1536333"/>
            <a:ext cx="976226" cy="2048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E725C90E-C344-4B3A-AE3A-FDD04755B457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4219034" y="1688733"/>
            <a:ext cx="1128626" cy="3058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CAB8E697-F85E-4267-8775-225D9AF1F7E4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4219034" y="1841133"/>
            <a:ext cx="1281026" cy="406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383048FF-82E9-48B4-8552-FC63954074B4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 flipV="1">
            <a:off x="1823291" y="1487778"/>
            <a:ext cx="1241456" cy="9170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55611F1A-C3C4-47B9-AFA2-668A1DA04DF7}"/>
              </a:ext>
            </a:extLst>
          </p:cNvPr>
          <p:cNvSpPr/>
          <p:nvPr/>
        </p:nvSpPr>
        <p:spPr>
          <a:xfrm>
            <a:off x="7059809" y="1686377"/>
            <a:ext cx="329609" cy="108420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BF74C9A2-9E34-45EA-87BD-7F7BB259D8DB}"/>
              </a:ext>
            </a:extLst>
          </p:cNvPr>
          <p:cNvSpPr txBox="1"/>
          <p:nvPr/>
        </p:nvSpPr>
        <p:spPr>
          <a:xfrm>
            <a:off x="6466623" y="1269432"/>
            <a:ext cx="15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VFS dentry</a:t>
            </a:r>
          </a:p>
        </p:txBody>
      </p:sp>
      <p:cxnSp>
        <p:nvCxnSpPr>
          <p:cNvPr id="59" name="Connecteur droit avec flèche 58">
            <a:extLst>
              <a:ext uri="{FF2B5EF4-FFF2-40B4-BE49-F238E27FC236}">
                <a16:creationId xmlns:a16="http://schemas.microsoft.com/office/drawing/2014/main" id="{DEB831D4-F689-447D-B6DB-F0BE50CB1093}"/>
              </a:ext>
            </a:extLst>
          </p:cNvPr>
          <p:cNvCxnSpPr>
            <a:stCxn id="37" idx="3"/>
          </p:cNvCxnSpPr>
          <p:nvPr/>
        </p:nvCxnSpPr>
        <p:spPr>
          <a:xfrm flipV="1">
            <a:off x="6653070" y="1815890"/>
            <a:ext cx="406739" cy="325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AA0B11D8-7405-44AD-995E-F31469A83E70}"/>
              </a:ext>
            </a:extLst>
          </p:cNvPr>
          <p:cNvCxnSpPr>
            <a:endCxn id="60" idx="1"/>
          </p:cNvCxnSpPr>
          <p:nvPr/>
        </p:nvCxnSpPr>
        <p:spPr>
          <a:xfrm flipV="1">
            <a:off x="7389418" y="1810043"/>
            <a:ext cx="519907" cy="22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BF67387C-4AF1-4862-82DB-958FE80CAB9F}"/>
              </a:ext>
            </a:extLst>
          </p:cNvPr>
          <p:cNvGrpSpPr/>
          <p:nvPr/>
        </p:nvGrpSpPr>
        <p:grpSpPr>
          <a:xfrm>
            <a:off x="7724212" y="1298172"/>
            <a:ext cx="1515979" cy="1145341"/>
            <a:chOff x="7724212" y="947283"/>
            <a:chExt cx="1515979" cy="1145341"/>
          </a:xfrm>
        </p:grpSpPr>
        <p:grpSp>
          <p:nvGrpSpPr>
            <p:cNvPr id="66" name="Groupe 65">
              <a:extLst>
                <a:ext uri="{FF2B5EF4-FFF2-40B4-BE49-F238E27FC236}">
                  <a16:creationId xmlns:a16="http://schemas.microsoft.com/office/drawing/2014/main" id="{8E75BA45-1B4B-46AB-A723-43A008AF9B0A}"/>
                </a:ext>
              </a:extLst>
            </p:cNvPr>
            <p:cNvGrpSpPr/>
            <p:nvPr/>
          </p:nvGrpSpPr>
          <p:grpSpPr>
            <a:xfrm>
              <a:off x="7909325" y="1332460"/>
              <a:ext cx="1145754" cy="760164"/>
              <a:chOff x="7909325" y="1332460"/>
              <a:chExt cx="1145754" cy="760164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254A0D2-D8A9-4781-AB66-CBF8DB2849F4}"/>
                  </a:ext>
                </a:extLst>
              </p:cNvPr>
              <p:cNvSpPr/>
              <p:nvPr/>
            </p:nvSpPr>
            <p:spPr>
              <a:xfrm>
                <a:off x="7909325" y="1332460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AA033E4D-B4A1-49CD-BAC5-5F1906B05891}"/>
                  </a:ext>
                </a:extLst>
              </p:cNvPr>
              <p:cNvSpPr/>
              <p:nvPr/>
            </p:nvSpPr>
            <p:spPr>
              <a:xfrm>
                <a:off x="7909325" y="1585848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i_count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9A8196ED-29E7-461D-B9A6-141F2AFAA7F7}"/>
                  </a:ext>
                </a:extLst>
              </p:cNvPr>
              <p:cNvSpPr/>
              <p:nvPr/>
            </p:nvSpPr>
            <p:spPr>
              <a:xfrm>
                <a:off x="7909325" y="1839236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B6424B1F-0660-4E5B-B9F2-AA5C5B0BC586}"/>
                </a:ext>
              </a:extLst>
            </p:cNvPr>
            <p:cNvSpPr txBox="1"/>
            <p:nvPr/>
          </p:nvSpPr>
          <p:spPr>
            <a:xfrm>
              <a:off x="7724212" y="947283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VFS i-</a:t>
              </a:r>
              <a:r>
                <a:rPr lang="fr-FR" dirty="0" err="1"/>
                <a:t>node</a:t>
              </a:r>
              <a:endParaRPr lang="fr-FR" dirty="0"/>
            </a:p>
          </p:txBody>
        </p:sp>
      </p:grpSp>
      <p:sp>
        <p:nvSpPr>
          <p:cNvPr id="103" name="Rectangle 102">
            <a:extLst>
              <a:ext uri="{FF2B5EF4-FFF2-40B4-BE49-F238E27FC236}">
                <a16:creationId xmlns:a16="http://schemas.microsoft.com/office/drawing/2014/main" id="{5650352A-A4EC-48FC-8D6E-BB195B5500CD}"/>
              </a:ext>
            </a:extLst>
          </p:cNvPr>
          <p:cNvSpPr/>
          <p:nvPr/>
        </p:nvSpPr>
        <p:spPr>
          <a:xfrm>
            <a:off x="4219034" y="3387593"/>
            <a:ext cx="329609" cy="108420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ZoneTexte 103">
            <a:extLst>
              <a:ext uri="{FF2B5EF4-FFF2-40B4-BE49-F238E27FC236}">
                <a16:creationId xmlns:a16="http://schemas.microsoft.com/office/drawing/2014/main" id="{EA417A06-EEB9-4F10-A073-3F639CE424CA}"/>
              </a:ext>
            </a:extLst>
          </p:cNvPr>
          <p:cNvSpPr txBox="1"/>
          <p:nvPr/>
        </p:nvSpPr>
        <p:spPr>
          <a:xfrm>
            <a:off x="3625848" y="2970648"/>
            <a:ext cx="15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VFS dentry</a:t>
            </a:r>
          </a:p>
        </p:txBody>
      </p:sp>
      <p:cxnSp>
        <p:nvCxnSpPr>
          <p:cNvPr id="106" name="Connecteur droit avec flèche 105">
            <a:extLst>
              <a:ext uri="{FF2B5EF4-FFF2-40B4-BE49-F238E27FC236}">
                <a16:creationId xmlns:a16="http://schemas.microsoft.com/office/drawing/2014/main" id="{DBBC88E4-8486-45F1-A9F7-42A4FC3BA628}"/>
              </a:ext>
            </a:extLst>
          </p:cNvPr>
          <p:cNvCxnSpPr>
            <a:endCxn id="110" idx="1"/>
          </p:cNvCxnSpPr>
          <p:nvPr/>
        </p:nvCxnSpPr>
        <p:spPr>
          <a:xfrm flipV="1">
            <a:off x="4548643" y="3511259"/>
            <a:ext cx="519907" cy="22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7" name="Groupe 106">
            <a:extLst>
              <a:ext uri="{FF2B5EF4-FFF2-40B4-BE49-F238E27FC236}">
                <a16:creationId xmlns:a16="http://schemas.microsoft.com/office/drawing/2014/main" id="{535E7EE8-0D3E-4DA5-B5A3-49D4134F628D}"/>
              </a:ext>
            </a:extLst>
          </p:cNvPr>
          <p:cNvGrpSpPr/>
          <p:nvPr/>
        </p:nvGrpSpPr>
        <p:grpSpPr>
          <a:xfrm>
            <a:off x="4883437" y="2999388"/>
            <a:ext cx="1515979" cy="1145341"/>
            <a:chOff x="7724212" y="947283"/>
            <a:chExt cx="1515979" cy="1145341"/>
          </a:xfrm>
        </p:grpSpPr>
        <p:grpSp>
          <p:nvGrpSpPr>
            <p:cNvPr id="108" name="Groupe 107">
              <a:extLst>
                <a:ext uri="{FF2B5EF4-FFF2-40B4-BE49-F238E27FC236}">
                  <a16:creationId xmlns:a16="http://schemas.microsoft.com/office/drawing/2014/main" id="{2AACF229-3BCD-4394-B912-5B0A27DC7581}"/>
                </a:ext>
              </a:extLst>
            </p:cNvPr>
            <p:cNvGrpSpPr/>
            <p:nvPr/>
          </p:nvGrpSpPr>
          <p:grpSpPr>
            <a:xfrm>
              <a:off x="7909325" y="1332460"/>
              <a:ext cx="1145754" cy="760164"/>
              <a:chOff x="7909325" y="1332460"/>
              <a:chExt cx="1145754" cy="760164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F8CF2173-C7A4-49DB-BF24-AAE2C7994A1D}"/>
                  </a:ext>
                </a:extLst>
              </p:cNvPr>
              <p:cNvSpPr/>
              <p:nvPr/>
            </p:nvSpPr>
            <p:spPr>
              <a:xfrm>
                <a:off x="7909325" y="1332460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F6A2C573-3543-42DB-95C3-74B67FE1AF60}"/>
                  </a:ext>
                </a:extLst>
              </p:cNvPr>
              <p:cNvSpPr/>
              <p:nvPr/>
            </p:nvSpPr>
            <p:spPr>
              <a:xfrm>
                <a:off x="7909325" y="1585848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i_count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FEF04810-9DBC-4E2C-B295-4544A00B1AAC}"/>
                  </a:ext>
                </a:extLst>
              </p:cNvPr>
              <p:cNvSpPr/>
              <p:nvPr/>
            </p:nvSpPr>
            <p:spPr>
              <a:xfrm>
                <a:off x="7909325" y="1839236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9" name="ZoneTexte 108">
              <a:extLst>
                <a:ext uri="{FF2B5EF4-FFF2-40B4-BE49-F238E27FC236}">
                  <a16:creationId xmlns:a16="http://schemas.microsoft.com/office/drawing/2014/main" id="{651A0D11-AC12-45F1-A9C3-CD8B27F48913}"/>
                </a:ext>
              </a:extLst>
            </p:cNvPr>
            <p:cNvSpPr txBox="1"/>
            <p:nvPr/>
          </p:nvSpPr>
          <p:spPr>
            <a:xfrm>
              <a:off x="7724212" y="947283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VFS i-</a:t>
              </a:r>
              <a:r>
                <a:rPr lang="fr-FR" dirty="0" err="1"/>
                <a:t>node</a:t>
              </a:r>
              <a:endParaRPr lang="fr-FR" dirty="0"/>
            </a:p>
          </p:txBody>
        </p:sp>
      </p:grpSp>
      <p:cxnSp>
        <p:nvCxnSpPr>
          <p:cNvPr id="115" name="Connecteur droit avec flèche 114">
            <a:extLst>
              <a:ext uri="{FF2B5EF4-FFF2-40B4-BE49-F238E27FC236}">
                <a16:creationId xmlns:a16="http://schemas.microsoft.com/office/drawing/2014/main" id="{2C61D3B3-58F1-423D-91CE-C599188B81A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1823291" y="3207525"/>
            <a:ext cx="1528639" cy="3037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18" name="Groupe 117">
            <a:extLst>
              <a:ext uri="{FF2B5EF4-FFF2-40B4-BE49-F238E27FC236}">
                <a16:creationId xmlns:a16="http://schemas.microsoft.com/office/drawing/2014/main" id="{CE25B9F3-3D64-4077-81BD-A38775C70645}"/>
              </a:ext>
            </a:extLst>
          </p:cNvPr>
          <p:cNvGrpSpPr/>
          <p:nvPr/>
        </p:nvGrpSpPr>
        <p:grpSpPr>
          <a:xfrm>
            <a:off x="2436346" y="3387593"/>
            <a:ext cx="2303204" cy="1632211"/>
            <a:chOff x="2436346" y="3451391"/>
            <a:chExt cx="2303204" cy="1632211"/>
          </a:xfrm>
        </p:grpSpPr>
        <p:cxnSp>
          <p:nvCxnSpPr>
            <p:cNvPr id="105" name="Connecteur droit avec flèche 104">
              <a:extLst>
                <a:ext uri="{FF2B5EF4-FFF2-40B4-BE49-F238E27FC236}">
                  <a16:creationId xmlns:a16="http://schemas.microsoft.com/office/drawing/2014/main" id="{B1C71746-8998-4C00-AD83-0EC5EC079609}"/>
                </a:ext>
              </a:extLst>
            </p:cNvPr>
            <p:cNvCxnSpPr/>
            <p:nvPr/>
          </p:nvCxnSpPr>
          <p:spPr>
            <a:xfrm flipV="1">
              <a:off x="3812295" y="3580904"/>
              <a:ext cx="406739" cy="325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96A01F67-E4F6-4A72-9B3F-47D53FEBBD2F}"/>
                </a:ext>
              </a:extLst>
            </p:cNvPr>
            <p:cNvSpPr/>
            <p:nvPr/>
          </p:nvSpPr>
          <p:spPr>
            <a:xfrm>
              <a:off x="3354808" y="3451391"/>
              <a:ext cx="466281" cy="10842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7" name="ZoneTexte 116">
              <a:extLst>
                <a:ext uri="{FF2B5EF4-FFF2-40B4-BE49-F238E27FC236}">
                  <a16:creationId xmlns:a16="http://schemas.microsoft.com/office/drawing/2014/main" id="{606D8BD4-970D-4B01-BAFE-BE59882A6266}"/>
                </a:ext>
              </a:extLst>
            </p:cNvPr>
            <p:cNvSpPr txBox="1"/>
            <p:nvPr/>
          </p:nvSpPr>
          <p:spPr>
            <a:xfrm>
              <a:off x="2436346" y="4560382"/>
              <a:ext cx="2303204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 err="1"/>
                <a:t>fs_struct</a:t>
              </a:r>
              <a:endParaRPr lang="fr-FR" dirty="0"/>
            </a:p>
            <a:p>
              <a:pPr algn="ctr"/>
              <a:r>
                <a:rPr lang="fr-FR" dirty="0"/>
                <a:t>(</a:t>
              </a:r>
              <a:r>
                <a:rPr lang="fr-FR" dirty="0" err="1"/>
                <a:t>Current</a:t>
              </a:r>
              <a:r>
                <a:rPr lang="fr-FR" dirty="0"/>
                <a:t> </a:t>
              </a:r>
              <a:r>
                <a:rPr lang="fr-FR" dirty="0" err="1"/>
                <a:t>working</a:t>
              </a:r>
              <a:r>
                <a:rPr lang="fr-FR" dirty="0"/>
                <a:t> directory)</a:t>
              </a:r>
            </a:p>
          </p:txBody>
        </p:sp>
      </p:grpSp>
      <p:sp>
        <p:nvSpPr>
          <p:cNvPr id="126" name="ZoneTexte 125">
            <a:extLst>
              <a:ext uri="{FF2B5EF4-FFF2-40B4-BE49-F238E27FC236}">
                <a16:creationId xmlns:a16="http://schemas.microsoft.com/office/drawing/2014/main" id="{57AFDD75-7A54-4CAF-979F-FB45BCF0D9FA}"/>
              </a:ext>
            </a:extLst>
          </p:cNvPr>
          <p:cNvSpPr txBox="1"/>
          <p:nvPr/>
        </p:nvSpPr>
        <p:spPr>
          <a:xfrm>
            <a:off x="6747790" y="3352732"/>
            <a:ext cx="216744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File </a:t>
            </a:r>
            <a:r>
              <a:rPr lang="fr-FR" sz="1600" dirty="0" err="1"/>
              <a:t>descriptors</a:t>
            </a:r>
            <a:r>
              <a:rPr lang="fr-FR" sz="1600" dirty="0"/>
              <a:t> are the bridge </a:t>
            </a:r>
            <a:r>
              <a:rPr lang="fr-FR" sz="1600" dirty="0" err="1"/>
              <a:t>between</a:t>
            </a:r>
            <a:r>
              <a:rPr lang="fr-FR" sz="1600" dirty="0"/>
              <a:t> the VFS and the </a:t>
            </a:r>
            <a:r>
              <a:rPr lang="fr-FR" sz="1600" dirty="0" err="1"/>
              <a:t>processes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456786423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 err="1"/>
              <a:t>What’s</a:t>
            </a:r>
            <a:r>
              <a:rPr lang="fr-FR" dirty="0"/>
              <a:t> happening if </a:t>
            </a:r>
            <a:r>
              <a:rPr lang="fr-FR" dirty="0" err="1"/>
              <a:t>there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 fork(2)?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1006828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e 89">
            <a:extLst>
              <a:ext uri="{FF2B5EF4-FFF2-40B4-BE49-F238E27FC236}">
                <a16:creationId xmlns:a16="http://schemas.microsoft.com/office/drawing/2014/main" id="{4F691B67-F04E-46BE-8907-2A42605B90B7}"/>
              </a:ext>
            </a:extLst>
          </p:cNvPr>
          <p:cNvGrpSpPr/>
          <p:nvPr/>
        </p:nvGrpSpPr>
        <p:grpSpPr>
          <a:xfrm>
            <a:off x="4277914" y="1891313"/>
            <a:ext cx="1710318" cy="2010982"/>
            <a:chOff x="4277914" y="1891313"/>
            <a:chExt cx="1710318" cy="2010982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FF25525-4B92-4601-BB28-1CDDEF909CF6}"/>
                </a:ext>
              </a:extLst>
            </p:cNvPr>
            <p:cNvSpPr/>
            <p:nvPr/>
          </p:nvSpPr>
          <p:spPr>
            <a:xfrm>
              <a:off x="4277914" y="2239777"/>
              <a:ext cx="613611" cy="8445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98766006-C2BE-4A60-94F2-A91694DFE97D}"/>
                </a:ext>
              </a:extLst>
            </p:cNvPr>
            <p:cNvSpPr/>
            <p:nvPr/>
          </p:nvSpPr>
          <p:spPr>
            <a:xfrm>
              <a:off x="4430314" y="2392177"/>
              <a:ext cx="613611" cy="8445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A1EA6FE-28BB-4AFE-9852-E509518E5D45}"/>
                </a:ext>
              </a:extLst>
            </p:cNvPr>
            <p:cNvSpPr/>
            <p:nvPr/>
          </p:nvSpPr>
          <p:spPr>
            <a:xfrm>
              <a:off x="4582714" y="2544577"/>
              <a:ext cx="613611" cy="8445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A38656BA-6ECD-4AAC-8631-448EAB2AF2FD}"/>
                </a:ext>
              </a:extLst>
            </p:cNvPr>
            <p:cNvSpPr txBox="1"/>
            <p:nvPr/>
          </p:nvSpPr>
          <p:spPr>
            <a:xfrm>
              <a:off x="4387028" y="1891313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VFS files</a:t>
              </a:r>
            </a:p>
          </p:txBody>
        </p: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625AF70A-2C59-4908-B847-6129A3A6C873}"/>
                </a:ext>
              </a:extLst>
            </p:cNvPr>
            <p:cNvGrpSpPr/>
            <p:nvPr/>
          </p:nvGrpSpPr>
          <p:grpSpPr>
            <a:xfrm>
              <a:off x="4842478" y="2888743"/>
              <a:ext cx="1145754" cy="1013552"/>
              <a:chOff x="5415244" y="2363231"/>
              <a:chExt cx="1145754" cy="1013552"/>
            </a:xfrm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CA62A7E-5228-48C9-BB8A-712D37DEA113}"/>
                  </a:ext>
                </a:extLst>
              </p:cNvPr>
              <p:cNvSpPr/>
              <p:nvPr/>
            </p:nvSpPr>
            <p:spPr>
              <a:xfrm>
                <a:off x="5415244" y="2363231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FAB9796D-E533-4B15-9770-71FB5FA8B328}"/>
                  </a:ext>
                </a:extLst>
              </p:cNvPr>
              <p:cNvSpPr/>
              <p:nvPr/>
            </p:nvSpPr>
            <p:spPr>
              <a:xfrm>
                <a:off x="5415244" y="2616619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f_count</a:t>
                </a:r>
                <a:r>
                  <a:rPr lang="fr-FR" dirty="0">
                    <a:solidFill>
                      <a:schemeClr val="tx1"/>
                    </a:solidFill>
                  </a:rPr>
                  <a:t>  2</a:t>
                </a:r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8F2FD4CD-238E-489A-9F31-0E0CCFCDB8D7}"/>
                  </a:ext>
                </a:extLst>
              </p:cNvPr>
              <p:cNvSpPr/>
              <p:nvPr/>
            </p:nvSpPr>
            <p:spPr>
              <a:xfrm>
                <a:off x="5415244" y="2870007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f_pos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60A6203A-66C1-4F39-BCC5-192315D5CBCA}"/>
                  </a:ext>
                </a:extLst>
              </p:cNvPr>
              <p:cNvSpPr/>
              <p:nvPr/>
            </p:nvSpPr>
            <p:spPr>
              <a:xfrm>
                <a:off x="5415244" y="3123395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145</a:t>
            </a:fld>
            <a:endParaRPr lang="fr-FR"/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6F9F5F55-489D-45F1-9C35-72853C6B54F5}"/>
              </a:ext>
            </a:extLst>
          </p:cNvPr>
          <p:cNvGrpSpPr/>
          <p:nvPr/>
        </p:nvGrpSpPr>
        <p:grpSpPr>
          <a:xfrm>
            <a:off x="1837087" y="820676"/>
            <a:ext cx="1940390" cy="1874661"/>
            <a:chOff x="2815287" y="884474"/>
            <a:chExt cx="1940390" cy="1874661"/>
          </a:xfrm>
        </p:grpSpPr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ED398C42-A219-4264-BBAF-567A05B19DE4}"/>
                </a:ext>
              </a:extLst>
            </p:cNvPr>
            <p:cNvGrpSpPr/>
            <p:nvPr/>
          </p:nvGrpSpPr>
          <p:grpSpPr>
            <a:xfrm>
              <a:off x="3064747" y="1216926"/>
              <a:ext cx="1154287" cy="1542209"/>
              <a:chOff x="3064747" y="1216926"/>
              <a:chExt cx="1154287" cy="1542209"/>
            </a:xfrm>
          </p:grpSpPr>
          <p:grpSp>
            <p:nvGrpSpPr>
              <p:cNvPr id="22" name="Groupe 21">
                <a:extLst>
                  <a:ext uri="{FF2B5EF4-FFF2-40B4-BE49-F238E27FC236}">
                    <a16:creationId xmlns:a16="http://schemas.microsoft.com/office/drawing/2014/main" id="{C9EBFD57-3647-4B31-8A9D-E91B61489D91}"/>
                  </a:ext>
                </a:extLst>
              </p:cNvPr>
              <p:cNvGrpSpPr/>
              <p:nvPr/>
            </p:nvGrpSpPr>
            <p:grpSpPr>
              <a:xfrm>
                <a:off x="3351930" y="1244120"/>
                <a:ext cx="867104" cy="1515015"/>
                <a:chOff x="3351930" y="1244120"/>
                <a:chExt cx="867104" cy="1515015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EE72E10D-69E1-4ED8-A658-5D1D10AC958F}"/>
                    </a:ext>
                  </a:extLst>
                </p:cNvPr>
                <p:cNvSpPr/>
                <p:nvPr/>
              </p:nvSpPr>
              <p:spPr>
                <a:xfrm>
                  <a:off x="3351930" y="1244120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stdin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14C7A21D-3F0E-4782-8078-E299DD0C1C0E}"/>
                    </a:ext>
                  </a:extLst>
                </p:cNvPr>
                <p:cNvSpPr/>
                <p:nvPr/>
              </p:nvSpPr>
              <p:spPr>
                <a:xfrm>
                  <a:off x="3351930" y="1497508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stdout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B1F54C9E-5D4E-4782-B206-E18506C8497F}"/>
                    </a:ext>
                  </a:extLst>
                </p:cNvPr>
                <p:cNvSpPr/>
                <p:nvPr/>
              </p:nvSpPr>
              <p:spPr>
                <a:xfrm>
                  <a:off x="3351930" y="1750896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stderr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82664F6A-8429-43FB-ACAE-82DFEB275E70}"/>
                    </a:ext>
                  </a:extLst>
                </p:cNvPr>
                <p:cNvSpPr/>
                <p:nvPr/>
              </p:nvSpPr>
              <p:spPr>
                <a:xfrm>
                  <a:off x="3351930" y="2004284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316D823F-E6FD-4C37-816D-C0B4A304B630}"/>
                    </a:ext>
                  </a:extLst>
                </p:cNvPr>
                <p:cNvSpPr/>
                <p:nvPr/>
              </p:nvSpPr>
              <p:spPr>
                <a:xfrm>
                  <a:off x="3351930" y="2257672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1A3A6FE3-19C6-419C-96CC-7FF00D77342D}"/>
                    </a:ext>
                  </a:extLst>
                </p:cNvPr>
                <p:cNvSpPr/>
                <p:nvPr/>
              </p:nvSpPr>
              <p:spPr>
                <a:xfrm>
                  <a:off x="3351930" y="2505747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8" name="ZoneTexte 17">
                <a:extLst>
                  <a:ext uri="{FF2B5EF4-FFF2-40B4-BE49-F238E27FC236}">
                    <a16:creationId xmlns:a16="http://schemas.microsoft.com/office/drawing/2014/main" id="{DB5E21E3-9FC5-4C1C-82DF-6DCAF8C10514}"/>
                  </a:ext>
                </a:extLst>
              </p:cNvPr>
              <p:cNvSpPr txBox="1"/>
              <p:nvPr/>
            </p:nvSpPr>
            <p:spPr>
              <a:xfrm>
                <a:off x="3064747" y="1216926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0</a:t>
                </a:r>
              </a:p>
            </p:txBody>
          </p:sp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029D50F3-DD7E-46E3-9FCA-507A76C581B9}"/>
                  </a:ext>
                </a:extLst>
              </p:cNvPr>
              <p:cNvSpPr txBox="1"/>
              <p:nvPr/>
            </p:nvSpPr>
            <p:spPr>
              <a:xfrm>
                <a:off x="3064747" y="1465001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1</a:t>
                </a:r>
              </a:p>
            </p:txBody>
          </p:sp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3B4532A0-D492-46C8-8AB2-378507D61BA8}"/>
                  </a:ext>
                </a:extLst>
              </p:cNvPr>
              <p:cNvSpPr txBox="1"/>
              <p:nvPr/>
            </p:nvSpPr>
            <p:spPr>
              <a:xfrm>
                <a:off x="3064747" y="1718389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2</a:t>
                </a:r>
              </a:p>
            </p:txBody>
          </p:sp>
        </p:grp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3AA8D31F-AAFC-49C3-96CB-64ED4B88A40D}"/>
                </a:ext>
              </a:extLst>
            </p:cNvPr>
            <p:cNvSpPr txBox="1"/>
            <p:nvPr/>
          </p:nvSpPr>
          <p:spPr>
            <a:xfrm>
              <a:off x="2815287" y="884474"/>
              <a:ext cx="19403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File </a:t>
              </a:r>
              <a:r>
                <a:rPr lang="fr-FR" dirty="0" err="1"/>
                <a:t>Descriptors</a:t>
              </a:r>
              <a:endParaRPr lang="fr-FR" dirty="0"/>
            </a:p>
          </p:txBody>
        </p:sp>
      </p:grp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9378BEF-24C4-48E3-B213-7EB6B769517F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240834" y="1307016"/>
            <a:ext cx="1037080" cy="932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832F4CA6-8AF1-48E5-978B-53A09028237E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3240834" y="1560404"/>
            <a:ext cx="1189480" cy="831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E725C90E-C344-4B3A-AE3A-FDD04755B457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240834" y="1813792"/>
            <a:ext cx="1341880" cy="7307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CAB8E697-F85E-4267-8775-225D9AF1F7E4}"/>
              </a:ext>
            </a:extLst>
          </p:cNvPr>
          <p:cNvCxnSpPr>
            <a:cxnSpLocks/>
            <a:stCxn id="15" idx="3"/>
            <a:endCxn id="37" idx="1"/>
          </p:cNvCxnSpPr>
          <p:nvPr/>
        </p:nvCxnSpPr>
        <p:spPr>
          <a:xfrm>
            <a:off x="3240834" y="2067180"/>
            <a:ext cx="1601644" cy="948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383048FF-82E9-48B4-8552-FC63954074B4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 flipV="1">
            <a:off x="1427772" y="1307017"/>
            <a:ext cx="658775" cy="222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55611F1A-C3C4-47B9-AFA2-668A1DA04DF7}"/>
              </a:ext>
            </a:extLst>
          </p:cNvPr>
          <p:cNvSpPr/>
          <p:nvPr/>
        </p:nvSpPr>
        <p:spPr>
          <a:xfrm>
            <a:off x="6639526" y="2794799"/>
            <a:ext cx="329609" cy="108420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BF74C9A2-9E34-45EA-87BD-7F7BB259D8DB}"/>
              </a:ext>
            </a:extLst>
          </p:cNvPr>
          <p:cNvSpPr txBox="1"/>
          <p:nvPr/>
        </p:nvSpPr>
        <p:spPr>
          <a:xfrm>
            <a:off x="6046340" y="2377854"/>
            <a:ext cx="15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VFS dentry</a:t>
            </a:r>
          </a:p>
        </p:txBody>
      </p:sp>
      <p:cxnSp>
        <p:nvCxnSpPr>
          <p:cNvPr id="59" name="Connecteur droit avec flèche 58">
            <a:extLst>
              <a:ext uri="{FF2B5EF4-FFF2-40B4-BE49-F238E27FC236}">
                <a16:creationId xmlns:a16="http://schemas.microsoft.com/office/drawing/2014/main" id="{DEB831D4-F689-447D-B6DB-F0BE50CB1093}"/>
              </a:ext>
            </a:extLst>
          </p:cNvPr>
          <p:cNvCxnSpPr>
            <a:cxnSpLocks/>
            <a:stCxn id="37" idx="3"/>
          </p:cNvCxnSpPr>
          <p:nvPr/>
        </p:nvCxnSpPr>
        <p:spPr>
          <a:xfrm flipV="1">
            <a:off x="5988232" y="2972299"/>
            <a:ext cx="651294" cy="43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AA0B11D8-7405-44AD-995E-F31469A83E70}"/>
              </a:ext>
            </a:extLst>
          </p:cNvPr>
          <p:cNvCxnSpPr>
            <a:cxnSpLocks/>
            <a:endCxn id="60" idx="1"/>
          </p:cNvCxnSpPr>
          <p:nvPr/>
        </p:nvCxnSpPr>
        <p:spPr>
          <a:xfrm flipV="1">
            <a:off x="6969135" y="2918465"/>
            <a:ext cx="594338" cy="4820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BF67387C-4AF1-4862-82DB-958FE80CAB9F}"/>
              </a:ext>
            </a:extLst>
          </p:cNvPr>
          <p:cNvGrpSpPr/>
          <p:nvPr/>
        </p:nvGrpSpPr>
        <p:grpSpPr>
          <a:xfrm>
            <a:off x="7378360" y="2406594"/>
            <a:ext cx="1515979" cy="1145341"/>
            <a:chOff x="7724212" y="947283"/>
            <a:chExt cx="1515979" cy="1145341"/>
          </a:xfrm>
        </p:grpSpPr>
        <p:grpSp>
          <p:nvGrpSpPr>
            <p:cNvPr id="66" name="Groupe 65">
              <a:extLst>
                <a:ext uri="{FF2B5EF4-FFF2-40B4-BE49-F238E27FC236}">
                  <a16:creationId xmlns:a16="http://schemas.microsoft.com/office/drawing/2014/main" id="{8E75BA45-1B4B-46AB-A723-43A008AF9B0A}"/>
                </a:ext>
              </a:extLst>
            </p:cNvPr>
            <p:cNvGrpSpPr/>
            <p:nvPr/>
          </p:nvGrpSpPr>
          <p:grpSpPr>
            <a:xfrm>
              <a:off x="7909325" y="1332460"/>
              <a:ext cx="1145754" cy="760164"/>
              <a:chOff x="7909325" y="1332460"/>
              <a:chExt cx="1145754" cy="760164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254A0D2-D8A9-4781-AB66-CBF8DB2849F4}"/>
                  </a:ext>
                </a:extLst>
              </p:cNvPr>
              <p:cNvSpPr/>
              <p:nvPr/>
            </p:nvSpPr>
            <p:spPr>
              <a:xfrm>
                <a:off x="7909325" y="1332460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AA033E4D-B4A1-49CD-BAC5-5F1906B05891}"/>
                  </a:ext>
                </a:extLst>
              </p:cNvPr>
              <p:cNvSpPr/>
              <p:nvPr/>
            </p:nvSpPr>
            <p:spPr>
              <a:xfrm>
                <a:off x="7909325" y="1585848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i_count</a:t>
                </a:r>
                <a:r>
                  <a:rPr lang="fr-FR" dirty="0">
                    <a:solidFill>
                      <a:schemeClr val="tx1"/>
                    </a:solidFill>
                  </a:rPr>
                  <a:t>  1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9A8196ED-29E7-461D-B9A6-141F2AFAA7F7}"/>
                  </a:ext>
                </a:extLst>
              </p:cNvPr>
              <p:cNvSpPr/>
              <p:nvPr/>
            </p:nvSpPr>
            <p:spPr>
              <a:xfrm>
                <a:off x="7909325" y="1839236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B6424B1F-0660-4E5B-B9F2-AA5C5B0BC586}"/>
                </a:ext>
              </a:extLst>
            </p:cNvPr>
            <p:cNvSpPr txBox="1"/>
            <p:nvPr/>
          </p:nvSpPr>
          <p:spPr>
            <a:xfrm>
              <a:off x="7724212" y="947283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VFS i-</a:t>
              </a:r>
              <a:r>
                <a:rPr lang="fr-FR" dirty="0" err="1"/>
                <a:t>node</a:t>
              </a:r>
              <a:endParaRPr lang="fr-FR" dirty="0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653B0C3C-56B2-4E2C-937F-2E06F492C32A}"/>
              </a:ext>
            </a:extLst>
          </p:cNvPr>
          <p:cNvGrpSpPr/>
          <p:nvPr/>
        </p:nvGrpSpPr>
        <p:grpSpPr>
          <a:xfrm>
            <a:off x="237294" y="772327"/>
            <a:ext cx="1515979" cy="2086963"/>
            <a:chOff x="237294" y="921186"/>
            <a:chExt cx="1515979" cy="2086963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CC7F356F-F4BD-443F-8BE3-758645B5E2B1}"/>
                </a:ext>
              </a:extLst>
            </p:cNvPr>
            <p:cNvGrpSpPr/>
            <p:nvPr/>
          </p:nvGrpSpPr>
          <p:grpSpPr>
            <a:xfrm>
              <a:off x="562796" y="1269809"/>
              <a:ext cx="864976" cy="1738340"/>
              <a:chOff x="562796" y="1376137"/>
              <a:chExt cx="864976" cy="173834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F219374-7683-4719-9570-403BEF8C8557}"/>
                  </a:ext>
                </a:extLst>
              </p:cNvPr>
              <p:cNvSpPr/>
              <p:nvPr/>
            </p:nvSpPr>
            <p:spPr>
              <a:xfrm>
                <a:off x="562796" y="1376137"/>
                <a:ext cx="864976" cy="17383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80BEE4B6-4D4B-4464-867B-45402D74AE33}"/>
                  </a:ext>
                </a:extLst>
              </p:cNvPr>
              <p:cNvSpPr/>
              <p:nvPr/>
            </p:nvSpPr>
            <p:spPr>
              <a:xfrm>
                <a:off x="562796" y="1688826"/>
                <a:ext cx="864976" cy="19129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tx1"/>
                    </a:solidFill>
                  </a:rPr>
                  <a:t>files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F0FACE2-F5DA-4AC7-8AE6-226BD59E21F9}"/>
                  </a:ext>
                </a:extLst>
              </p:cNvPr>
              <p:cNvSpPr/>
              <p:nvPr/>
            </p:nvSpPr>
            <p:spPr>
              <a:xfrm>
                <a:off x="562796" y="2294786"/>
                <a:ext cx="864976" cy="19129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fs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3" name="ZoneTexte 62">
              <a:extLst>
                <a:ext uri="{FF2B5EF4-FFF2-40B4-BE49-F238E27FC236}">
                  <a16:creationId xmlns:a16="http://schemas.microsoft.com/office/drawing/2014/main" id="{2E63216D-CE20-4B40-A709-EB1748F6A30C}"/>
                </a:ext>
              </a:extLst>
            </p:cNvPr>
            <p:cNvSpPr txBox="1"/>
            <p:nvPr/>
          </p:nvSpPr>
          <p:spPr>
            <a:xfrm>
              <a:off x="237294" y="921186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Parent process</a:t>
              </a:r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B6CF50FF-3623-4E2E-8104-E67ECFD69EE9}"/>
              </a:ext>
            </a:extLst>
          </p:cNvPr>
          <p:cNvGrpSpPr/>
          <p:nvPr/>
        </p:nvGrpSpPr>
        <p:grpSpPr>
          <a:xfrm>
            <a:off x="237294" y="3002011"/>
            <a:ext cx="1515979" cy="2041078"/>
            <a:chOff x="1707743" y="2600154"/>
            <a:chExt cx="1515979" cy="2041078"/>
          </a:xfrm>
        </p:grpSpPr>
        <p:grpSp>
          <p:nvGrpSpPr>
            <p:cNvPr id="69" name="Groupe 68">
              <a:extLst>
                <a:ext uri="{FF2B5EF4-FFF2-40B4-BE49-F238E27FC236}">
                  <a16:creationId xmlns:a16="http://schemas.microsoft.com/office/drawing/2014/main" id="{E60D7360-9C77-4A95-93A2-10CE7014BE5B}"/>
                </a:ext>
              </a:extLst>
            </p:cNvPr>
            <p:cNvGrpSpPr/>
            <p:nvPr/>
          </p:nvGrpSpPr>
          <p:grpSpPr>
            <a:xfrm>
              <a:off x="2021496" y="2600154"/>
              <a:ext cx="864976" cy="1738340"/>
              <a:chOff x="562796" y="1376137"/>
              <a:chExt cx="864976" cy="1738340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D73EBA7-A960-4537-ABE7-ABB0BA9B6299}"/>
                  </a:ext>
                </a:extLst>
              </p:cNvPr>
              <p:cNvSpPr/>
              <p:nvPr/>
            </p:nvSpPr>
            <p:spPr>
              <a:xfrm>
                <a:off x="562796" y="1376137"/>
                <a:ext cx="864976" cy="17383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0A02E6FD-44E1-4DDB-A20C-1E7D84F52E1B}"/>
                  </a:ext>
                </a:extLst>
              </p:cNvPr>
              <p:cNvSpPr/>
              <p:nvPr/>
            </p:nvSpPr>
            <p:spPr>
              <a:xfrm>
                <a:off x="562796" y="1688826"/>
                <a:ext cx="864976" cy="19129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tx1"/>
                    </a:solidFill>
                  </a:rPr>
                  <a:t>files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DAC8E0FF-3A94-4820-B0B3-3404A1D18524}"/>
                  </a:ext>
                </a:extLst>
              </p:cNvPr>
              <p:cNvSpPr/>
              <p:nvPr/>
            </p:nvSpPr>
            <p:spPr>
              <a:xfrm>
                <a:off x="562796" y="2294786"/>
                <a:ext cx="864976" cy="19129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fs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8E8D311F-8BFC-461A-BEA7-ED8905EACAB0}"/>
                </a:ext>
              </a:extLst>
            </p:cNvPr>
            <p:cNvSpPr txBox="1"/>
            <p:nvPr/>
          </p:nvSpPr>
          <p:spPr>
            <a:xfrm>
              <a:off x="1707743" y="4333455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Child process</a:t>
              </a:r>
            </a:p>
          </p:txBody>
        </p:sp>
      </p:grpSp>
      <p:grpSp>
        <p:nvGrpSpPr>
          <p:cNvPr id="75" name="Groupe 74">
            <a:extLst>
              <a:ext uri="{FF2B5EF4-FFF2-40B4-BE49-F238E27FC236}">
                <a16:creationId xmlns:a16="http://schemas.microsoft.com/office/drawing/2014/main" id="{DF9B9A19-D9DE-4E53-A199-B3108A3AB0D9}"/>
              </a:ext>
            </a:extLst>
          </p:cNvPr>
          <p:cNvGrpSpPr/>
          <p:nvPr/>
        </p:nvGrpSpPr>
        <p:grpSpPr>
          <a:xfrm>
            <a:off x="2086547" y="3053858"/>
            <a:ext cx="1154287" cy="1542209"/>
            <a:chOff x="3064747" y="1216926"/>
            <a:chExt cx="1154287" cy="1542209"/>
          </a:xfrm>
        </p:grpSpPr>
        <p:grpSp>
          <p:nvGrpSpPr>
            <p:cNvPr id="77" name="Groupe 76">
              <a:extLst>
                <a:ext uri="{FF2B5EF4-FFF2-40B4-BE49-F238E27FC236}">
                  <a16:creationId xmlns:a16="http://schemas.microsoft.com/office/drawing/2014/main" id="{5D547A1C-9EA5-47A6-BE52-7D5AD4815E2F}"/>
                </a:ext>
              </a:extLst>
            </p:cNvPr>
            <p:cNvGrpSpPr/>
            <p:nvPr/>
          </p:nvGrpSpPr>
          <p:grpSpPr>
            <a:xfrm>
              <a:off x="3351930" y="1244120"/>
              <a:ext cx="867104" cy="1515015"/>
              <a:chOff x="3351930" y="1244120"/>
              <a:chExt cx="867104" cy="1515015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04330650-7699-44FF-B708-5457D25EB3FD}"/>
                  </a:ext>
                </a:extLst>
              </p:cNvPr>
              <p:cNvSpPr/>
              <p:nvPr/>
            </p:nvSpPr>
            <p:spPr>
              <a:xfrm>
                <a:off x="3351930" y="1244120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stdin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926E8C47-0DE3-4785-90FB-B62DBAC2B1DF}"/>
                  </a:ext>
                </a:extLst>
              </p:cNvPr>
              <p:cNvSpPr/>
              <p:nvPr/>
            </p:nvSpPr>
            <p:spPr>
              <a:xfrm>
                <a:off x="3351930" y="1497508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stdout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4F2A0581-9397-40BC-8340-08A40AA2BF45}"/>
                  </a:ext>
                </a:extLst>
              </p:cNvPr>
              <p:cNvSpPr/>
              <p:nvPr/>
            </p:nvSpPr>
            <p:spPr>
              <a:xfrm>
                <a:off x="3351930" y="1750896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stderr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F3ABE29-414B-43DB-8345-B3031DAFE224}"/>
                  </a:ext>
                </a:extLst>
              </p:cNvPr>
              <p:cNvSpPr/>
              <p:nvPr/>
            </p:nvSpPr>
            <p:spPr>
              <a:xfrm>
                <a:off x="3351930" y="2004284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9FE20210-8998-424B-AF78-B96189FF27CB}"/>
                  </a:ext>
                </a:extLst>
              </p:cNvPr>
              <p:cNvSpPr/>
              <p:nvPr/>
            </p:nvSpPr>
            <p:spPr>
              <a:xfrm>
                <a:off x="3351930" y="2257672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C7B22166-F0B8-4E23-AC36-D44A8A4C8AAD}"/>
                  </a:ext>
                </a:extLst>
              </p:cNvPr>
              <p:cNvSpPr/>
              <p:nvPr/>
            </p:nvSpPr>
            <p:spPr>
              <a:xfrm>
                <a:off x="3351930" y="2505747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8" name="ZoneTexte 77">
              <a:extLst>
                <a:ext uri="{FF2B5EF4-FFF2-40B4-BE49-F238E27FC236}">
                  <a16:creationId xmlns:a16="http://schemas.microsoft.com/office/drawing/2014/main" id="{359BFBC5-8616-4707-A622-D80C5D0C17FD}"/>
                </a:ext>
              </a:extLst>
            </p:cNvPr>
            <p:cNvSpPr txBox="1"/>
            <p:nvPr/>
          </p:nvSpPr>
          <p:spPr>
            <a:xfrm>
              <a:off x="3064747" y="1216926"/>
              <a:ext cx="2871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0</a:t>
              </a:r>
            </a:p>
          </p:txBody>
        </p:sp>
        <p:sp>
          <p:nvSpPr>
            <p:cNvPr id="79" name="ZoneTexte 78">
              <a:extLst>
                <a:ext uri="{FF2B5EF4-FFF2-40B4-BE49-F238E27FC236}">
                  <a16:creationId xmlns:a16="http://schemas.microsoft.com/office/drawing/2014/main" id="{E52953E4-C384-42AE-9177-00CD8A72A424}"/>
                </a:ext>
              </a:extLst>
            </p:cNvPr>
            <p:cNvSpPr txBox="1"/>
            <p:nvPr/>
          </p:nvSpPr>
          <p:spPr>
            <a:xfrm>
              <a:off x="3064747" y="1465001"/>
              <a:ext cx="2871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1</a:t>
              </a:r>
            </a:p>
          </p:txBody>
        </p:sp>
        <p:sp>
          <p:nvSpPr>
            <p:cNvPr id="80" name="ZoneTexte 79">
              <a:extLst>
                <a:ext uri="{FF2B5EF4-FFF2-40B4-BE49-F238E27FC236}">
                  <a16:creationId xmlns:a16="http://schemas.microsoft.com/office/drawing/2014/main" id="{3660871A-54BB-47A6-A47D-D5D7F303A66A}"/>
                </a:ext>
              </a:extLst>
            </p:cNvPr>
            <p:cNvSpPr txBox="1"/>
            <p:nvPr/>
          </p:nvSpPr>
          <p:spPr>
            <a:xfrm>
              <a:off x="3064747" y="1718389"/>
              <a:ext cx="2871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2</a:t>
              </a:r>
            </a:p>
          </p:txBody>
        </p:sp>
      </p:grp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94C769F0-8A94-47E9-84ED-B9EFF5120C42}"/>
              </a:ext>
            </a:extLst>
          </p:cNvPr>
          <p:cNvCxnSpPr>
            <a:cxnSpLocks/>
            <a:stCxn id="72" idx="3"/>
            <a:endCxn id="78" idx="1"/>
          </p:cNvCxnSpPr>
          <p:nvPr/>
        </p:nvCxnSpPr>
        <p:spPr>
          <a:xfrm flipV="1">
            <a:off x="1416023" y="3207747"/>
            <a:ext cx="670524" cy="202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Connecteur droit avec flèche 88">
            <a:extLst>
              <a:ext uri="{FF2B5EF4-FFF2-40B4-BE49-F238E27FC236}">
                <a16:creationId xmlns:a16="http://schemas.microsoft.com/office/drawing/2014/main" id="{CB55FE0F-9F40-4298-A00B-EA5A4F36C771}"/>
              </a:ext>
            </a:extLst>
          </p:cNvPr>
          <p:cNvCxnSpPr>
            <a:cxnSpLocks/>
            <a:stCxn id="84" idx="3"/>
            <a:endCxn id="37" idx="1"/>
          </p:cNvCxnSpPr>
          <p:nvPr/>
        </p:nvCxnSpPr>
        <p:spPr>
          <a:xfrm flipV="1">
            <a:off x="3240834" y="3015437"/>
            <a:ext cx="1601644" cy="9524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necteur droit avec flèche 96">
            <a:extLst>
              <a:ext uri="{FF2B5EF4-FFF2-40B4-BE49-F238E27FC236}">
                <a16:creationId xmlns:a16="http://schemas.microsoft.com/office/drawing/2014/main" id="{8A3846C0-A4B8-4C35-A84D-BE7D8D1227C8}"/>
              </a:ext>
            </a:extLst>
          </p:cNvPr>
          <p:cNvCxnSpPr>
            <a:cxnSpLocks/>
            <a:stCxn id="81" idx="3"/>
          </p:cNvCxnSpPr>
          <p:nvPr/>
        </p:nvCxnSpPr>
        <p:spPr>
          <a:xfrm flipV="1">
            <a:off x="3240834" y="2751324"/>
            <a:ext cx="1037080" cy="456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84975CDD-E252-4C2B-AA5B-187C7C4F6BC2}"/>
              </a:ext>
            </a:extLst>
          </p:cNvPr>
          <p:cNvCxnSpPr>
            <a:cxnSpLocks/>
            <a:stCxn id="82" idx="3"/>
          </p:cNvCxnSpPr>
          <p:nvPr/>
        </p:nvCxnSpPr>
        <p:spPr>
          <a:xfrm flipV="1">
            <a:off x="3240834" y="2903724"/>
            <a:ext cx="1189480" cy="557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Connecteur droit avec flèche 101">
            <a:extLst>
              <a:ext uri="{FF2B5EF4-FFF2-40B4-BE49-F238E27FC236}">
                <a16:creationId xmlns:a16="http://schemas.microsoft.com/office/drawing/2014/main" id="{EB695D72-8FB5-4C6C-BEA8-EAD2F2B51713}"/>
              </a:ext>
            </a:extLst>
          </p:cNvPr>
          <p:cNvCxnSpPr>
            <a:cxnSpLocks/>
            <a:stCxn id="83" idx="3"/>
          </p:cNvCxnSpPr>
          <p:nvPr/>
        </p:nvCxnSpPr>
        <p:spPr>
          <a:xfrm flipV="1">
            <a:off x="3240834" y="3056124"/>
            <a:ext cx="1341880" cy="658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ZoneTexte 73">
            <a:extLst>
              <a:ext uri="{FF2B5EF4-FFF2-40B4-BE49-F238E27FC236}">
                <a16:creationId xmlns:a16="http://schemas.microsoft.com/office/drawing/2014/main" id="{A629292A-E37B-41EB-923D-D91BFF0DC12C}"/>
              </a:ext>
            </a:extLst>
          </p:cNvPr>
          <p:cNvSpPr txBox="1"/>
          <p:nvPr/>
        </p:nvSpPr>
        <p:spPr>
          <a:xfrm>
            <a:off x="5145017" y="76226"/>
            <a:ext cx="382549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err="1"/>
              <a:t>When</a:t>
            </a:r>
            <a:r>
              <a:rPr lang="fr-FR" sz="1600" dirty="0"/>
              <a:t> </a:t>
            </a:r>
            <a:r>
              <a:rPr lang="fr-FR" sz="1600" dirty="0" err="1"/>
              <a:t>opening</a:t>
            </a:r>
            <a:r>
              <a:rPr lang="fr-FR" sz="1600" dirty="0"/>
              <a:t> </a:t>
            </a:r>
            <a:r>
              <a:rPr lang="fr-FR" sz="1600" b="1" dirty="0" err="1"/>
              <a:t>before</a:t>
            </a:r>
            <a:r>
              <a:rPr lang="fr-FR" sz="1600" dirty="0"/>
              <a:t> a fork, the PCB and file </a:t>
            </a:r>
            <a:r>
              <a:rPr lang="fr-FR" sz="1600" dirty="0" err="1"/>
              <a:t>descriptors</a:t>
            </a:r>
            <a:r>
              <a:rPr lang="fr-FR" sz="1600" dirty="0"/>
              <a:t> are </a:t>
            </a:r>
            <a:r>
              <a:rPr lang="fr-FR" sz="1600" dirty="0" err="1"/>
              <a:t>duplicated</a:t>
            </a:r>
            <a:r>
              <a:rPr lang="fr-FR" sz="1600" dirty="0"/>
              <a:t>… but the VFS structures are </a:t>
            </a:r>
            <a:r>
              <a:rPr lang="fr-FR" sz="1600" dirty="0" err="1"/>
              <a:t>still</a:t>
            </a:r>
            <a:r>
              <a:rPr lang="fr-FR" sz="1600" dirty="0"/>
              <a:t> the </a:t>
            </a:r>
            <a:r>
              <a:rPr lang="fr-FR" sz="1600" dirty="0" err="1"/>
              <a:t>same</a:t>
            </a:r>
            <a:br>
              <a:rPr lang="fr-FR" sz="1600" dirty="0"/>
            </a:br>
            <a:r>
              <a:rPr lang="fr-FR" i="1" dirty="0"/>
              <a:t>(The </a:t>
            </a:r>
            <a:r>
              <a:rPr lang="fr-FR" i="1" dirty="0" err="1"/>
              <a:t>counter</a:t>
            </a:r>
            <a:r>
              <a:rPr lang="fr-FR" i="1" dirty="0"/>
              <a:t> on the file </a:t>
            </a:r>
            <a:r>
              <a:rPr lang="fr-FR" i="1" dirty="0" err="1"/>
              <a:t>increased</a:t>
            </a:r>
            <a:r>
              <a:rPr lang="fr-FR" i="1" dirty="0"/>
              <a:t>, but not on the i-</a:t>
            </a:r>
            <a:r>
              <a:rPr lang="fr-FR" i="1" dirty="0" err="1"/>
              <a:t>node</a:t>
            </a:r>
            <a:r>
              <a:rPr lang="fr-FR" i="1" dirty="0"/>
              <a:t>: </a:t>
            </a:r>
            <a:r>
              <a:rPr lang="fr-FR" i="1" dirty="0" err="1"/>
              <a:t>there</a:t>
            </a:r>
            <a:r>
              <a:rPr lang="fr-FR" i="1" dirty="0"/>
              <a:t> </a:t>
            </a:r>
            <a:r>
              <a:rPr lang="fr-FR" i="1" dirty="0" err="1"/>
              <a:t>is</a:t>
            </a:r>
            <a:r>
              <a:rPr lang="fr-FR" i="1" dirty="0"/>
              <a:t> </a:t>
            </a:r>
            <a:r>
              <a:rPr lang="fr-FR" i="1" dirty="0" err="1"/>
              <a:t>still</a:t>
            </a:r>
            <a:r>
              <a:rPr lang="fr-FR" i="1" dirty="0"/>
              <a:t> </a:t>
            </a:r>
            <a:r>
              <a:rPr lang="fr-FR" i="1" dirty="0" err="1"/>
              <a:t>only</a:t>
            </a:r>
            <a:r>
              <a:rPr lang="fr-FR" i="1" dirty="0"/>
              <a:t> 1 VFS dentry </a:t>
            </a:r>
            <a:r>
              <a:rPr lang="fr-FR" i="1" dirty="0" err="1"/>
              <a:t>pointing</a:t>
            </a:r>
            <a:r>
              <a:rPr lang="fr-FR" i="1" dirty="0"/>
              <a:t> to </a:t>
            </a:r>
            <a:r>
              <a:rPr lang="fr-FR" i="1" dirty="0" err="1"/>
              <a:t>it</a:t>
            </a:r>
            <a:r>
              <a:rPr lang="fr-FR" i="1" dirty="0"/>
              <a:t>)</a:t>
            </a:r>
            <a:endParaRPr lang="fr-FR" sz="1600" i="1" dirty="0"/>
          </a:p>
        </p:txBody>
      </p:sp>
    </p:spTree>
    <p:extLst>
      <p:ext uri="{BB962C8B-B14F-4D97-AF65-F5344CB8AC3E}">
        <p14:creationId xmlns:p14="http://schemas.microsoft.com/office/powerpoint/2010/main" val="273053697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1FF25525-4B92-4601-BB28-1CDDEF909CF6}"/>
              </a:ext>
            </a:extLst>
          </p:cNvPr>
          <p:cNvSpPr/>
          <p:nvPr/>
        </p:nvSpPr>
        <p:spPr>
          <a:xfrm>
            <a:off x="4277914" y="2239777"/>
            <a:ext cx="613611" cy="84454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8766006-C2BE-4A60-94F2-A91694DFE97D}"/>
              </a:ext>
            </a:extLst>
          </p:cNvPr>
          <p:cNvSpPr/>
          <p:nvPr/>
        </p:nvSpPr>
        <p:spPr>
          <a:xfrm>
            <a:off x="4430314" y="2392177"/>
            <a:ext cx="613611" cy="84454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A1EA6FE-28BB-4AFE-9852-E509518E5D45}"/>
              </a:ext>
            </a:extLst>
          </p:cNvPr>
          <p:cNvSpPr/>
          <p:nvPr/>
        </p:nvSpPr>
        <p:spPr>
          <a:xfrm>
            <a:off x="4582714" y="2544577"/>
            <a:ext cx="613611" cy="84454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A38656BA-6ECD-4AAC-8631-448EAB2AF2FD}"/>
              </a:ext>
            </a:extLst>
          </p:cNvPr>
          <p:cNvSpPr txBox="1"/>
          <p:nvPr/>
        </p:nvSpPr>
        <p:spPr>
          <a:xfrm>
            <a:off x="4285935" y="1449853"/>
            <a:ext cx="15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VFS files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VFS &amp; </a:t>
            </a:r>
            <a:r>
              <a:rPr lang="fr-FR" dirty="0" err="1"/>
              <a:t>Processes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146</a:t>
            </a:fld>
            <a:endParaRPr lang="fr-FR"/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6F9F5F55-489D-45F1-9C35-72853C6B54F5}"/>
              </a:ext>
            </a:extLst>
          </p:cNvPr>
          <p:cNvGrpSpPr/>
          <p:nvPr/>
        </p:nvGrpSpPr>
        <p:grpSpPr>
          <a:xfrm>
            <a:off x="1837087" y="820676"/>
            <a:ext cx="1940390" cy="1874661"/>
            <a:chOff x="2815287" y="884474"/>
            <a:chExt cx="1940390" cy="1874661"/>
          </a:xfrm>
        </p:grpSpPr>
        <p:grpSp>
          <p:nvGrpSpPr>
            <p:cNvPr id="23" name="Groupe 22">
              <a:extLst>
                <a:ext uri="{FF2B5EF4-FFF2-40B4-BE49-F238E27FC236}">
                  <a16:creationId xmlns:a16="http://schemas.microsoft.com/office/drawing/2014/main" id="{ED398C42-A219-4264-BBAF-567A05B19DE4}"/>
                </a:ext>
              </a:extLst>
            </p:cNvPr>
            <p:cNvGrpSpPr/>
            <p:nvPr/>
          </p:nvGrpSpPr>
          <p:grpSpPr>
            <a:xfrm>
              <a:off x="3064747" y="1216926"/>
              <a:ext cx="1154287" cy="1542209"/>
              <a:chOff x="3064747" y="1216926"/>
              <a:chExt cx="1154287" cy="1542209"/>
            </a:xfrm>
          </p:grpSpPr>
          <p:grpSp>
            <p:nvGrpSpPr>
              <p:cNvPr id="22" name="Groupe 21">
                <a:extLst>
                  <a:ext uri="{FF2B5EF4-FFF2-40B4-BE49-F238E27FC236}">
                    <a16:creationId xmlns:a16="http://schemas.microsoft.com/office/drawing/2014/main" id="{C9EBFD57-3647-4B31-8A9D-E91B61489D91}"/>
                  </a:ext>
                </a:extLst>
              </p:cNvPr>
              <p:cNvGrpSpPr/>
              <p:nvPr/>
            </p:nvGrpSpPr>
            <p:grpSpPr>
              <a:xfrm>
                <a:off x="3351930" y="1244120"/>
                <a:ext cx="867104" cy="1515015"/>
                <a:chOff x="3351930" y="1244120"/>
                <a:chExt cx="867104" cy="1515015"/>
              </a:xfrm>
            </p:grpSpPr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EE72E10D-69E1-4ED8-A658-5D1D10AC958F}"/>
                    </a:ext>
                  </a:extLst>
                </p:cNvPr>
                <p:cNvSpPr/>
                <p:nvPr/>
              </p:nvSpPr>
              <p:spPr>
                <a:xfrm>
                  <a:off x="3351930" y="1244120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stdin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14C7A21D-3F0E-4782-8078-E299DD0C1C0E}"/>
                    </a:ext>
                  </a:extLst>
                </p:cNvPr>
                <p:cNvSpPr/>
                <p:nvPr/>
              </p:nvSpPr>
              <p:spPr>
                <a:xfrm>
                  <a:off x="3351930" y="1497508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stdout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B1F54C9E-5D4E-4782-B206-E18506C8497F}"/>
                    </a:ext>
                  </a:extLst>
                </p:cNvPr>
                <p:cNvSpPr/>
                <p:nvPr/>
              </p:nvSpPr>
              <p:spPr>
                <a:xfrm>
                  <a:off x="3351930" y="1750896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 err="1">
                      <a:solidFill>
                        <a:schemeClr val="tx1"/>
                      </a:solidFill>
                    </a:rPr>
                    <a:t>stderr</a:t>
                  </a:r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82664F6A-8429-43FB-ACAE-82DFEB275E70}"/>
                    </a:ext>
                  </a:extLst>
                </p:cNvPr>
                <p:cNvSpPr/>
                <p:nvPr/>
              </p:nvSpPr>
              <p:spPr>
                <a:xfrm>
                  <a:off x="3351930" y="2004284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316D823F-E6FD-4C37-816D-C0B4A304B630}"/>
                    </a:ext>
                  </a:extLst>
                </p:cNvPr>
                <p:cNvSpPr/>
                <p:nvPr/>
              </p:nvSpPr>
              <p:spPr>
                <a:xfrm>
                  <a:off x="3351930" y="2257672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1A3A6FE3-19C6-419C-96CC-7FF00D77342D}"/>
                    </a:ext>
                  </a:extLst>
                </p:cNvPr>
                <p:cNvSpPr/>
                <p:nvPr/>
              </p:nvSpPr>
              <p:spPr>
                <a:xfrm>
                  <a:off x="3351930" y="2505747"/>
                  <a:ext cx="867104" cy="253388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18" name="ZoneTexte 17">
                <a:extLst>
                  <a:ext uri="{FF2B5EF4-FFF2-40B4-BE49-F238E27FC236}">
                    <a16:creationId xmlns:a16="http://schemas.microsoft.com/office/drawing/2014/main" id="{DB5E21E3-9FC5-4C1C-82DF-6DCAF8C10514}"/>
                  </a:ext>
                </a:extLst>
              </p:cNvPr>
              <p:cNvSpPr txBox="1"/>
              <p:nvPr/>
            </p:nvSpPr>
            <p:spPr>
              <a:xfrm>
                <a:off x="3064747" y="1216926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0</a:t>
                </a:r>
              </a:p>
            </p:txBody>
          </p:sp>
          <p:sp>
            <p:nvSpPr>
              <p:cNvPr id="19" name="ZoneTexte 18">
                <a:extLst>
                  <a:ext uri="{FF2B5EF4-FFF2-40B4-BE49-F238E27FC236}">
                    <a16:creationId xmlns:a16="http://schemas.microsoft.com/office/drawing/2014/main" id="{029D50F3-DD7E-46E3-9FCA-507A76C581B9}"/>
                  </a:ext>
                </a:extLst>
              </p:cNvPr>
              <p:cNvSpPr txBox="1"/>
              <p:nvPr/>
            </p:nvSpPr>
            <p:spPr>
              <a:xfrm>
                <a:off x="3064747" y="1465001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1</a:t>
                </a:r>
              </a:p>
            </p:txBody>
          </p:sp>
          <p:sp>
            <p:nvSpPr>
              <p:cNvPr id="20" name="ZoneTexte 19">
                <a:extLst>
                  <a:ext uri="{FF2B5EF4-FFF2-40B4-BE49-F238E27FC236}">
                    <a16:creationId xmlns:a16="http://schemas.microsoft.com/office/drawing/2014/main" id="{3B4532A0-D492-46C8-8AB2-378507D61BA8}"/>
                  </a:ext>
                </a:extLst>
              </p:cNvPr>
              <p:cNvSpPr txBox="1"/>
              <p:nvPr/>
            </p:nvSpPr>
            <p:spPr>
              <a:xfrm>
                <a:off x="3064747" y="1718389"/>
                <a:ext cx="28718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fr-FR" dirty="0"/>
                  <a:t>2</a:t>
                </a:r>
              </a:p>
            </p:txBody>
          </p:sp>
        </p:grpSp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3AA8D31F-AAFC-49C3-96CB-64ED4B88A40D}"/>
                </a:ext>
              </a:extLst>
            </p:cNvPr>
            <p:cNvSpPr txBox="1"/>
            <p:nvPr/>
          </p:nvSpPr>
          <p:spPr>
            <a:xfrm>
              <a:off x="2815287" y="884474"/>
              <a:ext cx="19403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File </a:t>
              </a:r>
              <a:r>
                <a:rPr lang="fr-FR" dirty="0" err="1"/>
                <a:t>Descriptors</a:t>
              </a:r>
              <a:endParaRPr lang="fr-FR" dirty="0"/>
            </a:p>
          </p:txBody>
        </p:sp>
      </p:grpSp>
      <p:cxnSp>
        <p:nvCxnSpPr>
          <p:cNvPr id="32" name="Connecteur droit avec flèche 31">
            <a:extLst>
              <a:ext uri="{FF2B5EF4-FFF2-40B4-BE49-F238E27FC236}">
                <a16:creationId xmlns:a16="http://schemas.microsoft.com/office/drawing/2014/main" id="{C9378BEF-24C4-48E3-B213-7EB6B769517F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3240834" y="1307016"/>
            <a:ext cx="1037080" cy="9327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Connecteur droit avec flèche 43">
            <a:extLst>
              <a:ext uri="{FF2B5EF4-FFF2-40B4-BE49-F238E27FC236}">
                <a16:creationId xmlns:a16="http://schemas.microsoft.com/office/drawing/2014/main" id="{832F4CA6-8AF1-48E5-978B-53A09028237E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3240834" y="1560404"/>
            <a:ext cx="1189480" cy="8317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E725C90E-C344-4B3A-AE3A-FDD04755B457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240834" y="1813792"/>
            <a:ext cx="1341880" cy="7307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CAB8E697-F85E-4267-8775-225D9AF1F7E4}"/>
              </a:ext>
            </a:extLst>
          </p:cNvPr>
          <p:cNvCxnSpPr>
            <a:cxnSpLocks/>
            <a:stCxn id="15" idx="3"/>
            <a:endCxn id="76" idx="1"/>
          </p:cNvCxnSpPr>
          <p:nvPr/>
        </p:nvCxnSpPr>
        <p:spPr>
          <a:xfrm>
            <a:off x="3240834" y="2067180"/>
            <a:ext cx="1609302" cy="11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2" name="Connecteur droit avec flèche 51">
            <a:extLst>
              <a:ext uri="{FF2B5EF4-FFF2-40B4-BE49-F238E27FC236}">
                <a16:creationId xmlns:a16="http://schemas.microsoft.com/office/drawing/2014/main" id="{383048FF-82E9-48B4-8552-FC63954074B4}"/>
              </a:ext>
            </a:extLst>
          </p:cNvPr>
          <p:cNvCxnSpPr>
            <a:cxnSpLocks/>
            <a:stCxn id="5" idx="3"/>
            <a:endCxn id="18" idx="1"/>
          </p:cNvCxnSpPr>
          <p:nvPr/>
        </p:nvCxnSpPr>
        <p:spPr>
          <a:xfrm flipV="1">
            <a:off x="1427772" y="1307017"/>
            <a:ext cx="658775" cy="2222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55611F1A-C3C4-47B9-AFA2-668A1DA04DF7}"/>
              </a:ext>
            </a:extLst>
          </p:cNvPr>
          <p:cNvSpPr/>
          <p:nvPr/>
        </p:nvSpPr>
        <p:spPr>
          <a:xfrm>
            <a:off x="6694611" y="2794799"/>
            <a:ext cx="329609" cy="1084203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BF74C9A2-9E34-45EA-87BD-7F7BB259D8DB}"/>
              </a:ext>
            </a:extLst>
          </p:cNvPr>
          <p:cNvSpPr txBox="1"/>
          <p:nvPr/>
        </p:nvSpPr>
        <p:spPr>
          <a:xfrm>
            <a:off x="6101425" y="2377854"/>
            <a:ext cx="151597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VFS dentry</a:t>
            </a:r>
          </a:p>
        </p:txBody>
      </p: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AA0B11D8-7405-44AD-995E-F31469A83E70}"/>
              </a:ext>
            </a:extLst>
          </p:cNvPr>
          <p:cNvCxnSpPr>
            <a:cxnSpLocks/>
            <a:stCxn id="55" idx="3"/>
            <a:endCxn id="60" idx="1"/>
          </p:cNvCxnSpPr>
          <p:nvPr/>
        </p:nvCxnSpPr>
        <p:spPr>
          <a:xfrm>
            <a:off x="7024220" y="3336901"/>
            <a:ext cx="594338" cy="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7" name="Groupe 66">
            <a:extLst>
              <a:ext uri="{FF2B5EF4-FFF2-40B4-BE49-F238E27FC236}">
                <a16:creationId xmlns:a16="http://schemas.microsoft.com/office/drawing/2014/main" id="{BF67387C-4AF1-4862-82DB-958FE80CAB9F}"/>
              </a:ext>
            </a:extLst>
          </p:cNvPr>
          <p:cNvGrpSpPr/>
          <p:nvPr/>
        </p:nvGrpSpPr>
        <p:grpSpPr>
          <a:xfrm>
            <a:off x="7433445" y="2825238"/>
            <a:ext cx="1515979" cy="1145341"/>
            <a:chOff x="7724212" y="947283"/>
            <a:chExt cx="1515979" cy="1145341"/>
          </a:xfrm>
        </p:grpSpPr>
        <p:grpSp>
          <p:nvGrpSpPr>
            <p:cNvPr id="66" name="Groupe 65">
              <a:extLst>
                <a:ext uri="{FF2B5EF4-FFF2-40B4-BE49-F238E27FC236}">
                  <a16:creationId xmlns:a16="http://schemas.microsoft.com/office/drawing/2014/main" id="{8E75BA45-1B4B-46AB-A723-43A008AF9B0A}"/>
                </a:ext>
              </a:extLst>
            </p:cNvPr>
            <p:cNvGrpSpPr/>
            <p:nvPr/>
          </p:nvGrpSpPr>
          <p:grpSpPr>
            <a:xfrm>
              <a:off x="7909325" y="1332460"/>
              <a:ext cx="1145754" cy="760164"/>
              <a:chOff x="7909325" y="1332460"/>
              <a:chExt cx="1145754" cy="760164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5254A0D2-D8A9-4781-AB66-CBF8DB2849F4}"/>
                  </a:ext>
                </a:extLst>
              </p:cNvPr>
              <p:cNvSpPr/>
              <p:nvPr/>
            </p:nvSpPr>
            <p:spPr>
              <a:xfrm>
                <a:off x="7909325" y="1332460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AA033E4D-B4A1-49CD-BAC5-5F1906B05891}"/>
                  </a:ext>
                </a:extLst>
              </p:cNvPr>
              <p:cNvSpPr/>
              <p:nvPr/>
            </p:nvSpPr>
            <p:spPr>
              <a:xfrm>
                <a:off x="7909325" y="1585848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i_count</a:t>
                </a:r>
                <a:r>
                  <a:rPr lang="fr-FR" dirty="0">
                    <a:solidFill>
                      <a:schemeClr val="tx1"/>
                    </a:solidFill>
                  </a:rPr>
                  <a:t>  2</a:t>
                </a: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9A8196ED-29E7-461D-B9A6-141F2AFAA7F7}"/>
                  </a:ext>
                </a:extLst>
              </p:cNvPr>
              <p:cNvSpPr/>
              <p:nvPr/>
            </p:nvSpPr>
            <p:spPr>
              <a:xfrm>
                <a:off x="7909325" y="1839236"/>
                <a:ext cx="114575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B6424B1F-0660-4E5B-B9F2-AA5C5B0BC586}"/>
                </a:ext>
              </a:extLst>
            </p:cNvPr>
            <p:cNvSpPr txBox="1"/>
            <p:nvPr/>
          </p:nvSpPr>
          <p:spPr>
            <a:xfrm>
              <a:off x="7724212" y="947283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VFS i-</a:t>
              </a:r>
              <a:r>
                <a:rPr lang="fr-FR" dirty="0" err="1"/>
                <a:t>node</a:t>
              </a:r>
              <a:endParaRPr lang="fr-FR" dirty="0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653B0C3C-56B2-4E2C-937F-2E06F492C32A}"/>
              </a:ext>
            </a:extLst>
          </p:cNvPr>
          <p:cNvGrpSpPr/>
          <p:nvPr/>
        </p:nvGrpSpPr>
        <p:grpSpPr>
          <a:xfrm>
            <a:off x="237294" y="772327"/>
            <a:ext cx="1515979" cy="2086963"/>
            <a:chOff x="237294" y="921186"/>
            <a:chExt cx="1515979" cy="2086963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CC7F356F-F4BD-443F-8BE3-758645B5E2B1}"/>
                </a:ext>
              </a:extLst>
            </p:cNvPr>
            <p:cNvGrpSpPr/>
            <p:nvPr/>
          </p:nvGrpSpPr>
          <p:grpSpPr>
            <a:xfrm>
              <a:off x="562796" y="1269809"/>
              <a:ext cx="864976" cy="1738340"/>
              <a:chOff x="562796" y="1376137"/>
              <a:chExt cx="864976" cy="173834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F219374-7683-4719-9570-403BEF8C8557}"/>
                  </a:ext>
                </a:extLst>
              </p:cNvPr>
              <p:cNvSpPr/>
              <p:nvPr/>
            </p:nvSpPr>
            <p:spPr>
              <a:xfrm>
                <a:off x="562796" y="1376137"/>
                <a:ext cx="864976" cy="17383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80BEE4B6-4D4B-4464-867B-45402D74AE33}"/>
                  </a:ext>
                </a:extLst>
              </p:cNvPr>
              <p:cNvSpPr/>
              <p:nvPr/>
            </p:nvSpPr>
            <p:spPr>
              <a:xfrm>
                <a:off x="562796" y="1688826"/>
                <a:ext cx="864976" cy="19129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tx1"/>
                    </a:solidFill>
                  </a:rPr>
                  <a:t>files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F0FACE2-F5DA-4AC7-8AE6-226BD59E21F9}"/>
                  </a:ext>
                </a:extLst>
              </p:cNvPr>
              <p:cNvSpPr/>
              <p:nvPr/>
            </p:nvSpPr>
            <p:spPr>
              <a:xfrm>
                <a:off x="562796" y="2294786"/>
                <a:ext cx="864976" cy="19129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fs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3" name="ZoneTexte 62">
              <a:extLst>
                <a:ext uri="{FF2B5EF4-FFF2-40B4-BE49-F238E27FC236}">
                  <a16:creationId xmlns:a16="http://schemas.microsoft.com/office/drawing/2014/main" id="{2E63216D-CE20-4B40-A709-EB1748F6A30C}"/>
                </a:ext>
              </a:extLst>
            </p:cNvPr>
            <p:cNvSpPr txBox="1"/>
            <p:nvPr/>
          </p:nvSpPr>
          <p:spPr>
            <a:xfrm>
              <a:off x="237294" y="921186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Parent process</a:t>
              </a:r>
            </a:p>
          </p:txBody>
        </p:sp>
      </p:grp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B6CF50FF-3623-4E2E-8104-E67ECFD69EE9}"/>
              </a:ext>
            </a:extLst>
          </p:cNvPr>
          <p:cNvGrpSpPr/>
          <p:nvPr/>
        </p:nvGrpSpPr>
        <p:grpSpPr>
          <a:xfrm>
            <a:off x="237294" y="3002011"/>
            <a:ext cx="1515979" cy="2041078"/>
            <a:chOff x="1707743" y="2600154"/>
            <a:chExt cx="1515979" cy="2041078"/>
          </a:xfrm>
        </p:grpSpPr>
        <p:grpSp>
          <p:nvGrpSpPr>
            <p:cNvPr id="69" name="Groupe 68">
              <a:extLst>
                <a:ext uri="{FF2B5EF4-FFF2-40B4-BE49-F238E27FC236}">
                  <a16:creationId xmlns:a16="http://schemas.microsoft.com/office/drawing/2014/main" id="{E60D7360-9C77-4A95-93A2-10CE7014BE5B}"/>
                </a:ext>
              </a:extLst>
            </p:cNvPr>
            <p:cNvGrpSpPr/>
            <p:nvPr/>
          </p:nvGrpSpPr>
          <p:grpSpPr>
            <a:xfrm>
              <a:off x="2021496" y="2600154"/>
              <a:ext cx="864976" cy="1738340"/>
              <a:chOff x="562796" y="1376137"/>
              <a:chExt cx="864976" cy="1738340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ED73EBA7-A960-4537-ABE7-ABB0BA9B6299}"/>
                  </a:ext>
                </a:extLst>
              </p:cNvPr>
              <p:cNvSpPr/>
              <p:nvPr/>
            </p:nvSpPr>
            <p:spPr>
              <a:xfrm>
                <a:off x="562796" y="1376137"/>
                <a:ext cx="864976" cy="173834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0A02E6FD-44E1-4DDB-A20C-1E7D84F52E1B}"/>
                  </a:ext>
                </a:extLst>
              </p:cNvPr>
              <p:cNvSpPr/>
              <p:nvPr/>
            </p:nvSpPr>
            <p:spPr>
              <a:xfrm>
                <a:off x="562796" y="1688826"/>
                <a:ext cx="864976" cy="19129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tx1"/>
                    </a:solidFill>
                  </a:rPr>
                  <a:t>files</a:t>
                </a:r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DAC8E0FF-3A94-4820-B0B3-3404A1D18524}"/>
                  </a:ext>
                </a:extLst>
              </p:cNvPr>
              <p:cNvSpPr/>
              <p:nvPr/>
            </p:nvSpPr>
            <p:spPr>
              <a:xfrm>
                <a:off x="562796" y="2294786"/>
                <a:ext cx="864976" cy="19129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fs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0" name="ZoneTexte 69">
              <a:extLst>
                <a:ext uri="{FF2B5EF4-FFF2-40B4-BE49-F238E27FC236}">
                  <a16:creationId xmlns:a16="http://schemas.microsoft.com/office/drawing/2014/main" id="{8E8D311F-8BFC-461A-BEA7-ED8905EACAB0}"/>
                </a:ext>
              </a:extLst>
            </p:cNvPr>
            <p:cNvSpPr txBox="1"/>
            <p:nvPr/>
          </p:nvSpPr>
          <p:spPr>
            <a:xfrm>
              <a:off x="1707743" y="4333455"/>
              <a:ext cx="151597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Child process</a:t>
              </a:r>
            </a:p>
          </p:txBody>
        </p:sp>
      </p:grpSp>
      <p:grpSp>
        <p:nvGrpSpPr>
          <p:cNvPr id="75" name="Groupe 74">
            <a:extLst>
              <a:ext uri="{FF2B5EF4-FFF2-40B4-BE49-F238E27FC236}">
                <a16:creationId xmlns:a16="http://schemas.microsoft.com/office/drawing/2014/main" id="{DF9B9A19-D9DE-4E53-A199-B3108A3AB0D9}"/>
              </a:ext>
            </a:extLst>
          </p:cNvPr>
          <p:cNvGrpSpPr/>
          <p:nvPr/>
        </p:nvGrpSpPr>
        <p:grpSpPr>
          <a:xfrm>
            <a:off x="2086547" y="3053858"/>
            <a:ext cx="1154287" cy="1542209"/>
            <a:chOff x="3064747" y="1216926"/>
            <a:chExt cx="1154287" cy="1542209"/>
          </a:xfrm>
        </p:grpSpPr>
        <p:grpSp>
          <p:nvGrpSpPr>
            <p:cNvPr id="77" name="Groupe 76">
              <a:extLst>
                <a:ext uri="{FF2B5EF4-FFF2-40B4-BE49-F238E27FC236}">
                  <a16:creationId xmlns:a16="http://schemas.microsoft.com/office/drawing/2014/main" id="{5D547A1C-9EA5-47A6-BE52-7D5AD4815E2F}"/>
                </a:ext>
              </a:extLst>
            </p:cNvPr>
            <p:cNvGrpSpPr/>
            <p:nvPr/>
          </p:nvGrpSpPr>
          <p:grpSpPr>
            <a:xfrm>
              <a:off x="3351930" y="1244120"/>
              <a:ext cx="867104" cy="1515015"/>
              <a:chOff x="3351930" y="1244120"/>
              <a:chExt cx="867104" cy="1515015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04330650-7699-44FF-B708-5457D25EB3FD}"/>
                  </a:ext>
                </a:extLst>
              </p:cNvPr>
              <p:cNvSpPr/>
              <p:nvPr/>
            </p:nvSpPr>
            <p:spPr>
              <a:xfrm>
                <a:off x="3351930" y="1244120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stdin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926E8C47-0DE3-4785-90FB-B62DBAC2B1DF}"/>
                  </a:ext>
                </a:extLst>
              </p:cNvPr>
              <p:cNvSpPr/>
              <p:nvPr/>
            </p:nvSpPr>
            <p:spPr>
              <a:xfrm>
                <a:off x="3351930" y="1497508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stdout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4F2A0581-9397-40BC-8340-08A40AA2BF45}"/>
                  </a:ext>
                </a:extLst>
              </p:cNvPr>
              <p:cNvSpPr/>
              <p:nvPr/>
            </p:nvSpPr>
            <p:spPr>
              <a:xfrm>
                <a:off x="3351930" y="1750896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 err="1">
                    <a:solidFill>
                      <a:schemeClr val="tx1"/>
                    </a:solidFill>
                  </a:rPr>
                  <a:t>stderr</a:t>
                </a:r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0F3ABE29-414B-43DB-8345-B3031DAFE224}"/>
                  </a:ext>
                </a:extLst>
              </p:cNvPr>
              <p:cNvSpPr/>
              <p:nvPr/>
            </p:nvSpPr>
            <p:spPr>
              <a:xfrm>
                <a:off x="3351930" y="2004284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9FE20210-8998-424B-AF78-B96189FF27CB}"/>
                  </a:ext>
                </a:extLst>
              </p:cNvPr>
              <p:cNvSpPr/>
              <p:nvPr/>
            </p:nvSpPr>
            <p:spPr>
              <a:xfrm>
                <a:off x="3351930" y="2257672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C7B22166-F0B8-4E23-AC36-D44A8A4C8AAD}"/>
                  </a:ext>
                </a:extLst>
              </p:cNvPr>
              <p:cNvSpPr/>
              <p:nvPr/>
            </p:nvSpPr>
            <p:spPr>
              <a:xfrm>
                <a:off x="3351930" y="2505747"/>
                <a:ext cx="867104" cy="25338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8" name="ZoneTexte 77">
              <a:extLst>
                <a:ext uri="{FF2B5EF4-FFF2-40B4-BE49-F238E27FC236}">
                  <a16:creationId xmlns:a16="http://schemas.microsoft.com/office/drawing/2014/main" id="{359BFBC5-8616-4707-A622-D80C5D0C17FD}"/>
                </a:ext>
              </a:extLst>
            </p:cNvPr>
            <p:cNvSpPr txBox="1"/>
            <p:nvPr/>
          </p:nvSpPr>
          <p:spPr>
            <a:xfrm>
              <a:off x="3064747" y="1216926"/>
              <a:ext cx="2871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0</a:t>
              </a:r>
            </a:p>
          </p:txBody>
        </p:sp>
        <p:sp>
          <p:nvSpPr>
            <p:cNvPr id="79" name="ZoneTexte 78">
              <a:extLst>
                <a:ext uri="{FF2B5EF4-FFF2-40B4-BE49-F238E27FC236}">
                  <a16:creationId xmlns:a16="http://schemas.microsoft.com/office/drawing/2014/main" id="{E52953E4-C384-42AE-9177-00CD8A72A424}"/>
                </a:ext>
              </a:extLst>
            </p:cNvPr>
            <p:cNvSpPr txBox="1"/>
            <p:nvPr/>
          </p:nvSpPr>
          <p:spPr>
            <a:xfrm>
              <a:off x="3064747" y="1465001"/>
              <a:ext cx="2871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1</a:t>
              </a:r>
            </a:p>
          </p:txBody>
        </p:sp>
        <p:sp>
          <p:nvSpPr>
            <p:cNvPr id="80" name="ZoneTexte 79">
              <a:extLst>
                <a:ext uri="{FF2B5EF4-FFF2-40B4-BE49-F238E27FC236}">
                  <a16:creationId xmlns:a16="http://schemas.microsoft.com/office/drawing/2014/main" id="{3660871A-54BB-47A6-A47D-D5D7F303A66A}"/>
                </a:ext>
              </a:extLst>
            </p:cNvPr>
            <p:cNvSpPr txBox="1"/>
            <p:nvPr/>
          </p:nvSpPr>
          <p:spPr>
            <a:xfrm>
              <a:off x="3064747" y="1718389"/>
              <a:ext cx="2871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/>
                <a:t>2</a:t>
              </a:r>
            </a:p>
          </p:txBody>
        </p:sp>
      </p:grp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94C769F0-8A94-47E9-84ED-B9EFF5120C42}"/>
              </a:ext>
            </a:extLst>
          </p:cNvPr>
          <p:cNvCxnSpPr>
            <a:cxnSpLocks/>
            <a:stCxn id="72" idx="3"/>
            <a:endCxn id="78" idx="1"/>
          </p:cNvCxnSpPr>
          <p:nvPr/>
        </p:nvCxnSpPr>
        <p:spPr>
          <a:xfrm flipV="1">
            <a:off x="1416023" y="3207747"/>
            <a:ext cx="670524" cy="202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Connecteur droit avec flèche 88">
            <a:extLst>
              <a:ext uri="{FF2B5EF4-FFF2-40B4-BE49-F238E27FC236}">
                <a16:creationId xmlns:a16="http://schemas.microsoft.com/office/drawing/2014/main" id="{CB55FE0F-9F40-4298-A00B-EA5A4F36C771}"/>
              </a:ext>
            </a:extLst>
          </p:cNvPr>
          <p:cNvCxnSpPr>
            <a:cxnSpLocks/>
            <a:stCxn id="84" idx="3"/>
            <a:endCxn id="94" idx="1"/>
          </p:cNvCxnSpPr>
          <p:nvPr/>
        </p:nvCxnSpPr>
        <p:spPr>
          <a:xfrm flipV="1">
            <a:off x="3240834" y="3967765"/>
            <a:ext cx="1609302" cy="1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7" name="Connecteur droit avec flèche 96">
            <a:extLst>
              <a:ext uri="{FF2B5EF4-FFF2-40B4-BE49-F238E27FC236}">
                <a16:creationId xmlns:a16="http://schemas.microsoft.com/office/drawing/2014/main" id="{8A3846C0-A4B8-4C35-A84D-BE7D8D1227C8}"/>
              </a:ext>
            </a:extLst>
          </p:cNvPr>
          <p:cNvCxnSpPr>
            <a:cxnSpLocks/>
            <a:stCxn id="81" idx="3"/>
          </p:cNvCxnSpPr>
          <p:nvPr/>
        </p:nvCxnSpPr>
        <p:spPr>
          <a:xfrm flipV="1">
            <a:off x="3240834" y="2751324"/>
            <a:ext cx="1037080" cy="4564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84975CDD-E252-4C2B-AA5B-187C7C4F6BC2}"/>
              </a:ext>
            </a:extLst>
          </p:cNvPr>
          <p:cNvCxnSpPr>
            <a:cxnSpLocks/>
            <a:stCxn id="82" idx="3"/>
          </p:cNvCxnSpPr>
          <p:nvPr/>
        </p:nvCxnSpPr>
        <p:spPr>
          <a:xfrm flipV="1">
            <a:off x="3240834" y="2903724"/>
            <a:ext cx="1189480" cy="557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2" name="Connecteur droit avec flèche 101">
            <a:extLst>
              <a:ext uri="{FF2B5EF4-FFF2-40B4-BE49-F238E27FC236}">
                <a16:creationId xmlns:a16="http://schemas.microsoft.com/office/drawing/2014/main" id="{EB695D72-8FB5-4C6C-BEA8-EAD2F2B51713}"/>
              </a:ext>
            </a:extLst>
          </p:cNvPr>
          <p:cNvCxnSpPr>
            <a:cxnSpLocks/>
            <a:stCxn id="83" idx="3"/>
          </p:cNvCxnSpPr>
          <p:nvPr/>
        </p:nvCxnSpPr>
        <p:spPr>
          <a:xfrm flipV="1">
            <a:off x="3240834" y="3056124"/>
            <a:ext cx="1341880" cy="6583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4" name="ZoneTexte 113">
            <a:extLst>
              <a:ext uri="{FF2B5EF4-FFF2-40B4-BE49-F238E27FC236}">
                <a16:creationId xmlns:a16="http://schemas.microsoft.com/office/drawing/2014/main" id="{2230C6AE-98FC-48A9-801A-686793B7AF13}"/>
              </a:ext>
            </a:extLst>
          </p:cNvPr>
          <p:cNvSpPr txBox="1"/>
          <p:nvPr/>
        </p:nvSpPr>
        <p:spPr>
          <a:xfrm>
            <a:off x="5145017" y="76226"/>
            <a:ext cx="3825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 err="1"/>
              <a:t>When</a:t>
            </a:r>
            <a:r>
              <a:rPr lang="fr-FR" sz="1600" dirty="0"/>
              <a:t> </a:t>
            </a:r>
            <a:r>
              <a:rPr lang="fr-FR" sz="1600" dirty="0" err="1"/>
              <a:t>opening</a:t>
            </a:r>
            <a:r>
              <a:rPr lang="fr-FR" sz="1600" dirty="0"/>
              <a:t> </a:t>
            </a:r>
            <a:r>
              <a:rPr lang="fr-FR" sz="1600" b="1" dirty="0" err="1"/>
              <a:t>after</a:t>
            </a:r>
            <a:r>
              <a:rPr lang="fr-FR" sz="1600" dirty="0"/>
              <a:t> a fork, the VFS file structure </a:t>
            </a:r>
            <a:r>
              <a:rPr lang="fr-FR" sz="1600" dirty="0" err="1"/>
              <a:t>is</a:t>
            </a:r>
            <a:r>
              <a:rPr lang="fr-FR" sz="1600" dirty="0"/>
              <a:t> </a:t>
            </a:r>
            <a:r>
              <a:rPr lang="fr-FR" sz="1600" dirty="0" err="1"/>
              <a:t>created</a:t>
            </a:r>
            <a:r>
              <a:rPr lang="fr-FR" sz="1600" dirty="0"/>
              <a:t> </a:t>
            </a:r>
            <a:r>
              <a:rPr lang="fr-FR" sz="1600" dirty="0" err="1"/>
              <a:t>two</a:t>
            </a:r>
            <a:r>
              <a:rPr lang="fr-FR" sz="1600" dirty="0"/>
              <a:t> times, and the i-</a:t>
            </a:r>
            <a:r>
              <a:rPr lang="fr-FR" sz="1600" dirty="0" err="1"/>
              <a:t>node</a:t>
            </a:r>
            <a:r>
              <a:rPr lang="fr-FR" sz="1600" dirty="0"/>
              <a:t> count </a:t>
            </a:r>
            <a:r>
              <a:rPr lang="fr-FR" sz="1600" dirty="0" err="1"/>
              <a:t>is</a:t>
            </a:r>
            <a:r>
              <a:rPr lang="fr-FR" sz="1600" dirty="0"/>
              <a:t> </a:t>
            </a:r>
            <a:r>
              <a:rPr lang="fr-FR" sz="1600" dirty="0" err="1"/>
              <a:t>increased</a:t>
            </a:r>
            <a:endParaRPr lang="fr-FR" sz="1600" dirty="0"/>
          </a:p>
        </p:txBody>
      </p:sp>
      <p:grpSp>
        <p:nvGrpSpPr>
          <p:cNvPr id="74" name="Groupe 73">
            <a:extLst>
              <a:ext uri="{FF2B5EF4-FFF2-40B4-BE49-F238E27FC236}">
                <a16:creationId xmlns:a16="http://schemas.microsoft.com/office/drawing/2014/main" id="{FCA9D2BC-A656-4A03-921A-368F1C605B8F}"/>
              </a:ext>
            </a:extLst>
          </p:cNvPr>
          <p:cNvGrpSpPr/>
          <p:nvPr/>
        </p:nvGrpSpPr>
        <p:grpSpPr>
          <a:xfrm>
            <a:off x="4850136" y="1941596"/>
            <a:ext cx="1145754" cy="1013552"/>
            <a:chOff x="5415244" y="2363231"/>
            <a:chExt cx="1145754" cy="1013552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C0A2147B-08BC-4D99-87CB-84C492C5C28B}"/>
                </a:ext>
              </a:extLst>
            </p:cNvPr>
            <p:cNvSpPr/>
            <p:nvPr/>
          </p:nvSpPr>
          <p:spPr>
            <a:xfrm>
              <a:off x="5415244" y="2363231"/>
              <a:ext cx="1145754" cy="2533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008BFEDA-A994-47B8-AA62-2E953B3DD1C4}"/>
                </a:ext>
              </a:extLst>
            </p:cNvPr>
            <p:cNvSpPr/>
            <p:nvPr/>
          </p:nvSpPr>
          <p:spPr>
            <a:xfrm>
              <a:off x="5415244" y="2616619"/>
              <a:ext cx="1145754" cy="2533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>
                  <a:solidFill>
                    <a:schemeClr val="tx1"/>
                  </a:solidFill>
                </a:rPr>
                <a:t>f_count</a:t>
              </a:r>
              <a:r>
                <a:rPr lang="fr-FR" dirty="0">
                  <a:solidFill>
                    <a:schemeClr val="tx1"/>
                  </a:solidFill>
                </a:rPr>
                <a:t>  1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C68FB4E-2146-4F5F-8E15-C06C16C1BC22}"/>
                </a:ext>
              </a:extLst>
            </p:cNvPr>
            <p:cNvSpPr/>
            <p:nvPr/>
          </p:nvSpPr>
          <p:spPr>
            <a:xfrm>
              <a:off x="5415244" y="2870007"/>
              <a:ext cx="1145754" cy="2533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>
                  <a:solidFill>
                    <a:schemeClr val="tx1"/>
                  </a:solidFill>
                </a:rPr>
                <a:t>f_pos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56B412AD-C296-454A-A48C-1B29B7B18455}"/>
                </a:ext>
              </a:extLst>
            </p:cNvPr>
            <p:cNvSpPr/>
            <p:nvPr/>
          </p:nvSpPr>
          <p:spPr>
            <a:xfrm>
              <a:off x="5415244" y="3123395"/>
              <a:ext cx="1145754" cy="2533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3" name="Groupe 92">
            <a:extLst>
              <a:ext uri="{FF2B5EF4-FFF2-40B4-BE49-F238E27FC236}">
                <a16:creationId xmlns:a16="http://schemas.microsoft.com/office/drawing/2014/main" id="{A8292AB5-9833-4713-8008-BAC18A87C2AA}"/>
              </a:ext>
            </a:extLst>
          </p:cNvPr>
          <p:cNvGrpSpPr/>
          <p:nvPr/>
        </p:nvGrpSpPr>
        <p:grpSpPr>
          <a:xfrm>
            <a:off x="4850136" y="3841071"/>
            <a:ext cx="1145754" cy="1013552"/>
            <a:chOff x="5415244" y="2363231"/>
            <a:chExt cx="1145754" cy="1013552"/>
          </a:xfrm>
        </p:grpSpPr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AAFDCEE7-1424-4D75-BA67-9930AF4682F9}"/>
                </a:ext>
              </a:extLst>
            </p:cNvPr>
            <p:cNvSpPr/>
            <p:nvPr/>
          </p:nvSpPr>
          <p:spPr>
            <a:xfrm>
              <a:off x="5415244" y="2363231"/>
              <a:ext cx="1145754" cy="2533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F143C033-7B3D-4A35-BC08-28EF8DA9AB81}"/>
                </a:ext>
              </a:extLst>
            </p:cNvPr>
            <p:cNvSpPr/>
            <p:nvPr/>
          </p:nvSpPr>
          <p:spPr>
            <a:xfrm>
              <a:off x="5415244" y="2616619"/>
              <a:ext cx="1145754" cy="2533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>
                  <a:solidFill>
                    <a:schemeClr val="tx1"/>
                  </a:solidFill>
                </a:rPr>
                <a:t>f_count</a:t>
              </a:r>
              <a:r>
                <a:rPr lang="fr-FR" dirty="0">
                  <a:solidFill>
                    <a:schemeClr val="tx1"/>
                  </a:solidFill>
                </a:rPr>
                <a:t>  1</a:t>
              </a: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232DD165-9FC7-4889-BF33-5BCBE157C455}"/>
                </a:ext>
              </a:extLst>
            </p:cNvPr>
            <p:cNvSpPr/>
            <p:nvPr/>
          </p:nvSpPr>
          <p:spPr>
            <a:xfrm>
              <a:off x="5415244" y="2870007"/>
              <a:ext cx="1145754" cy="2533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>
                  <a:solidFill>
                    <a:schemeClr val="tx1"/>
                  </a:solidFill>
                </a:rPr>
                <a:t>f_pos</a:t>
              </a:r>
              <a:endParaRPr lang="fr-FR" dirty="0">
                <a:solidFill>
                  <a:schemeClr val="tx1"/>
                </a:solidFill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0C3757DE-3772-449A-833C-5FD9EB828F00}"/>
                </a:ext>
              </a:extLst>
            </p:cNvPr>
            <p:cNvSpPr/>
            <p:nvPr/>
          </p:nvSpPr>
          <p:spPr>
            <a:xfrm>
              <a:off x="5415244" y="3123395"/>
              <a:ext cx="1145754" cy="25338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43" name="Connecteur : en angle 42">
            <a:extLst>
              <a:ext uri="{FF2B5EF4-FFF2-40B4-BE49-F238E27FC236}">
                <a16:creationId xmlns:a16="http://schemas.microsoft.com/office/drawing/2014/main" id="{ABFFE917-855B-47EA-96DA-DF713393006C}"/>
              </a:ext>
            </a:extLst>
          </p:cNvPr>
          <p:cNvCxnSpPr>
            <a:stCxn id="76" idx="3"/>
            <a:endCxn id="55" idx="1"/>
          </p:cNvCxnSpPr>
          <p:nvPr/>
        </p:nvCxnSpPr>
        <p:spPr>
          <a:xfrm>
            <a:off x="5995890" y="2068290"/>
            <a:ext cx="698721" cy="12686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necteur : en angle 45">
            <a:extLst>
              <a:ext uri="{FF2B5EF4-FFF2-40B4-BE49-F238E27FC236}">
                <a16:creationId xmlns:a16="http://schemas.microsoft.com/office/drawing/2014/main" id="{6AE57C90-DAF7-466C-B5E3-1A9631A7E107}"/>
              </a:ext>
            </a:extLst>
          </p:cNvPr>
          <p:cNvCxnSpPr>
            <a:stCxn id="94" idx="3"/>
            <a:endCxn id="55" idx="1"/>
          </p:cNvCxnSpPr>
          <p:nvPr/>
        </p:nvCxnSpPr>
        <p:spPr>
          <a:xfrm flipV="1">
            <a:off x="5995890" y="3336901"/>
            <a:ext cx="698721" cy="63086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6138693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Abstraction </a:t>
            </a:r>
            <a:r>
              <a:rPr lang="fr-FR" dirty="0" err="1"/>
              <a:t>seen</a:t>
            </a:r>
            <a:r>
              <a:rPr lang="fr-FR" dirty="0"/>
              <a:t>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userland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0234168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open, </a:t>
            </a:r>
            <a:r>
              <a:rPr lang="fr-FR" dirty="0" err="1"/>
              <a:t>read</a:t>
            </a:r>
            <a:r>
              <a:rPr lang="fr-FR" dirty="0"/>
              <a:t>, </a:t>
            </a:r>
            <a:r>
              <a:rPr lang="fr-FR" dirty="0" err="1"/>
              <a:t>write</a:t>
            </a:r>
            <a:r>
              <a:rPr lang="fr-FR" dirty="0"/>
              <a:t>, close, </a:t>
            </a:r>
            <a:r>
              <a:rPr lang="fr-FR" dirty="0" err="1"/>
              <a:t>lseek</a:t>
            </a:r>
            <a:r>
              <a:rPr lang="fr-FR" dirty="0"/>
              <a:t>, …</a:t>
            </a:r>
          </a:p>
          <a:p>
            <a:pPr lvl="1"/>
            <a:r>
              <a:rPr lang="fr-FR" dirty="0"/>
              <a:t>Access to the file</a:t>
            </a:r>
          </a:p>
          <a:p>
            <a:r>
              <a:rPr lang="fr-FR" dirty="0" err="1"/>
              <a:t>mkdir</a:t>
            </a:r>
            <a:r>
              <a:rPr lang="fr-FR" dirty="0"/>
              <a:t>, </a:t>
            </a:r>
            <a:r>
              <a:rPr lang="fr-FR" dirty="0" err="1"/>
              <a:t>rmdir</a:t>
            </a:r>
            <a:r>
              <a:rPr lang="fr-FR" dirty="0"/>
              <a:t>, </a:t>
            </a:r>
            <a:r>
              <a:rPr lang="fr-FR" dirty="0" err="1"/>
              <a:t>opendir</a:t>
            </a:r>
            <a:r>
              <a:rPr lang="fr-FR" dirty="0"/>
              <a:t>, </a:t>
            </a:r>
            <a:r>
              <a:rPr lang="fr-FR" dirty="0" err="1"/>
              <a:t>readdir</a:t>
            </a:r>
            <a:r>
              <a:rPr lang="fr-FR" dirty="0"/>
              <a:t>, </a:t>
            </a:r>
            <a:r>
              <a:rPr lang="fr-FR" dirty="0" err="1"/>
              <a:t>closedir</a:t>
            </a:r>
            <a:r>
              <a:rPr lang="fr-FR" dirty="0"/>
              <a:t>, </a:t>
            </a:r>
            <a:r>
              <a:rPr lang="fr-FR" dirty="0" err="1"/>
              <a:t>chdir</a:t>
            </a:r>
            <a:r>
              <a:rPr lang="fr-FR" dirty="0"/>
              <a:t>, </a:t>
            </a:r>
            <a:r>
              <a:rPr lang="fr-FR" dirty="0" err="1"/>
              <a:t>unlink</a:t>
            </a:r>
            <a:r>
              <a:rPr lang="fr-FR" dirty="0"/>
              <a:t>, …</a:t>
            </a:r>
          </a:p>
          <a:p>
            <a:pPr lvl="1"/>
            <a:r>
              <a:rPr lang="fr-FR" dirty="0"/>
              <a:t>Access to the directory</a:t>
            </a:r>
          </a:p>
          <a:p>
            <a:r>
              <a:rPr lang="fr-FR" dirty="0" err="1"/>
              <a:t>symlink</a:t>
            </a:r>
            <a:r>
              <a:rPr lang="fr-FR" dirty="0"/>
              <a:t>, </a:t>
            </a:r>
            <a:r>
              <a:rPr lang="fr-FR" dirty="0" err="1"/>
              <a:t>readlink</a:t>
            </a:r>
            <a:endParaRPr lang="fr-FR" dirty="0"/>
          </a:p>
          <a:p>
            <a:pPr lvl="1"/>
            <a:r>
              <a:rPr lang="fr-FR" dirty="0"/>
              <a:t>Access to a </a:t>
            </a:r>
            <a:r>
              <a:rPr lang="fr-FR" dirty="0" err="1"/>
              <a:t>symbolic</a:t>
            </a:r>
            <a:r>
              <a:rPr lang="fr-FR" dirty="0"/>
              <a:t> </a:t>
            </a:r>
            <a:r>
              <a:rPr lang="fr-FR" dirty="0" err="1"/>
              <a:t>link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stat, </a:t>
            </a:r>
            <a:r>
              <a:rPr lang="fr-FR" dirty="0" err="1"/>
              <a:t>access</a:t>
            </a:r>
            <a:r>
              <a:rPr lang="fr-FR" dirty="0"/>
              <a:t>, chmod, </a:t>
            </a:r>
            <a:r>
              <a:rPr lang="fr-FR" dirty="0" err="1"/>
              <a:t>chown</a:t>
            </a:r>
            <a:r>
              <a:rPr lang="fr-FR" dirty="0"/>
              <a:t>, …</a:t>
            </a:r>
          </a:p>
          <a:p>
            <a:pPr lvl="1"/>
            <a:r>
              <a:rPr lang="fr-FR" dirty="0"/>
              <a:t>Access to the informations about a file or a directory</a:t>
            </a:r>
          </a:p>
          <a:p>
            <a:pPr lvl="1"/>
            <a:endParaRPr lang="fr-FR" dirty="0"/>
          </a:p>
          <a:p>
            <a:r>
              <a:rPr lang="fr-FR" dirty="0" err="1"/>
              <a:t>fstat</a:t>
            </a:r>
            <a:r>
              <a:rPr lang="fr-FR" dirty="0"/>
              <a:t>, </a:t>
            </a:r>
            <a:r>
              <a:rPr lang="fr-FR" dirty="0" err="1"/>
              <a:t>fcntl</a:t>
            </a:r>
            <a:r>
              <a:rPr lang="fr-FR" dirty="0"/>
              <a:t>, …</a:t>
            </a:r>
          </a:p>
          <a:p>
            <a:pPr lvl="1"/>
            <a:r>
              <a:rPr lang="fr-FR" dirty="0"/>
              <a:t>Access to the file </a:t>
            </a:r>
            <a:r>
              <a:rPr lang="fr-FR" dirty="0" err="1"/>
              <a:t>descriptor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1208490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open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open(char *</a:t>
            </a:r>
            <a:r>
              <a:rPr lang="fr-FR" dirty="0" err="1"/>
              <a:t>pathname</a:t>
            </a:r>
            <a:r>
              <a:rPr lang="fr-FR" dirty="0"/>
              <a:t>, </a:t>
            </a:r>
            <a:r>
              <a:rPr lang="fr-FR" dirty="0" err="1"/>
              <a:t>int</a:t>
            </a:r>
            <a:r>
              <a:rPr lang="fr-FR" dirty="0"/>
              <a:t> flags, [</a:t>
            </a:r>
            <a:r>
              <a:rPr lang="fr-FR" dirty="0" err="1"/>
              <a:t>mode_t</a:t>
            </a:r>
            <a:r>
              <a:rPr lang="fr-FR" dirty="0"/>
              <a:t> mode])</a:t>
            </a:r>
          </a:p>
          <a:p>
            <a:r>
              <a:rPr lang="fr-FR" dirty="0"/>
              <a:t>Opens a file for </a:t>
            </a:r>
            <a:r>
              <a:rPr lang="fr-FR" dirty="0" err="1"/>
              <a:t>reading</a:t>
            </a:r>
            <a:r>
              <a:rPr lang="fr-FR" dirty="0"/>
              <a:t> or </a:t>
            </a:r>
            <a:r>
              <a:rPr lang="fr-FR" dirty="0" err="1"/>
              <a:t>writing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Pathname</a:t>
            </a:r>
            <a:r>
              <a:rPr lang="fr-FR" dirty="0"/>
              <a:t>: the </a:t>
            </a:r>
            <a:r>
              <a:rPr lang="fr-FR" dirty="0" err="1"/>
              <a:t>pathname</a:t>
            </a:r>
            <a:r>
              <a:rPr lang="fr-FR" dirty="0"/>
              <a:t> to the file</a:t>
            </a:r>
          </a:p>
          <a:p>
            <a:r>
              <a:rPr lang="fr-FR" dirty="0"/>
              <a:t>Flags: the options </a:t>
            </a:r>
            <a:r>
              <a:rPr lang="fr-FR" dirty="0" err="1"/>
              <a:t>explaining</a:t>
            </a:r>
            <a:r>
              <a:rPr lang="fr-FR" dirty="0"/>
              <a:t> </a:t>
            </a:r>
            <a:r>
              <a:rPr lang="fr-FR" dirty="0" err="1"/>
              <a:t>what</a:t>
            </a:r>
            <a:r>
              <a:rPr lang="fr-FR" dirty="0"/>
              <a:t> the program </a:t>
            </a:r>
            <a:r>
              <a:rPr lang="fr-FR" dirty="0" err="1"/>
              <a:t>expects</a:t>
            </a:r>
            <a:endParaRPr lang="fr-FR" dirty="0"/>
          </a:p>
          <a:p>
            <a:r>
              <a:rPr lang="fr-FR" dirty="0"/>
              <a:t>[Mode: permissions in case of a file </a:t>
            </a:r>
            <a:r>
              <a:rPr lang="fr-FR" dirty="0" err="1"/>
              <a:t>creation</a:t>
            </a:r>
            <a:r>
              <a:rPr lang="fr-FR" dirty="0"/>
              <a:t>]</a:t>
            </a:r>
          </a:p>
          <a:p>
            <a:endParaRPr lang="fr-FR" dirty="0"/>
          </a:p>
          <a:p>
            <a:pPr marL="76200" indent="0" algn="ctr">
              <a:buNone/>
            </a:pPr>
            <a:r>
              <a:rPr lang="fr-FR" sz="2000" i="1" dirty="0"/>
              <a:t>Don’t </a:t>
            </a:r>
            <a:r>
              <a:rPr lang="fr-FR" sz="2000" i="1" dirty="0" err="1"/>
              <a:t>forget</a:t>
            </a:r>
            <a:r>
              <a:rPr lang="fr-FR" sz="2000" i="1" dirty="0"/>
              <a:t> </a:t>
            </a:r>
            <a:r>
              <a:rPr lang="fr-FR" sz="2000" i="1" dirty="0" err="1"/>
              <a:t>you</a:t>
            </a:r>
            <a:r>
              <a:rPr lang="fr-FR" sz="2000" i="1" dirty="0"/>
              <a:t> can </a:t>
            </a:r>
            <a:r>
              <a:rPr lang="fr-FR" sz="2000" i="1" dirty="0" err="1"/>
              <a:t>make</a:t>
            </a:r>
            <a:r>
              <a:rPr lang="fr-FR" sz="2000" i="1" dirty="0"/>
              <a:t> a </a:t>
            </a:r>
            <a:r>
              <a:rPr lang="fr-FR" sz="2000" i="1" dirty="0" err="1"/>
              <a:t>binary</a:t>
            </a:r>
            <a:r>
              <a:rPr lang="fr-FR" sz="2000" i="1" dirty="0"/>
              <a:t> OR « | » on the flags and mode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149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65999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1058"/>
            <a:ext cx="8229600" cy="571500"/>
          </a:xfrm>
        </p:spPr>
        <p:txBody>
          <a:bodyPr/>
          <a:lstStyle/>
          <a:p>
            <a:r>
              <a:rPr lang="fr-FR" dirty="0" err="1"/>
              <a:t>Sequential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C6B6B95-D297-4DE4-8863-9F88DB814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Magnetic tapes</a:t>
            </a:r>
          </a:p>
          <a:p>
            <a:r>
              <a:rPr lang="fr-FR" dirty="0" err="1"/>
              <a:t>Current</a:t>
            </a:r>
            <a:r>
              <a:rPr lang="fr-FR" dirty="0"/>
              <a:t> usage:</a:t>
            </a:r>
          </a:p>
          <a:p>
            <a:pPr lvl="1"/>
            <a:r>
              <a:rPr lang="fr-FR" dirty="0" err="1"/>
              <a:t>Archiving</a:t>
            </a:r>
            <a:endParaRPr lang="fr-FR" dirty="0"/>
          </a:p>
          <a:p>
            <a:pPr lvl="1"/>
            <a:r>
              <a:rPr lang="fr-FR" dirty="0"/>
              <a:t>Backup</a:t>
            </a:r>
            <a:r>
              <a:rPr lang="fr-FR" sz="1600" i="1" dirty="0"/>
              <a:t> (</a:t>
            </a:r>
            <a:r>
              <a:rPr lang="fr-FR" sz="1600" i="1" dirty="0" err="1"/>
              <a:t>is</a:t>
            </a:r>
            <a:r>
              <a:rPr lang="fr-FR" sz="1600" i="1" dirty="0"/>
              <a:t> </a:t>
            </a:r>
            <a:r>
              <a:rPr lang="fr-FR" sz="1600" i="1" dirty="0" err="1"/>
              <a:t>replaced</a:t>
            </a:r>
            <a:r>
              <a:rPr lang="fr-FR" sz="1600" i="1" dirty="0"/>
              <a:t> by </a:t>
            </a:r>
            <a:r>
              <a:rPr lang="fr-FR" sz="1600" i="1" dirty="0" err="1"/>
              <a:t>disks</a:t>
            </a:r>
            <a:r>
              <a:rPr lang="fr-FR" sz="1600" i="1" dirty="0"/>
              <a:t> and </a:t>
            </a:r>
            <a:r>
              <a:rPr lang="fr-FR" sz="1600" i="1" dirty="0" err="1"/>
              <a:t>regular</a:t>
            </a:r>
            <a:r>
              <a:rPr lang="fr-FR" sz="1600" i="1" dirty="0"/>
              <a:t> </a:t>
            </a:r>
            <a:r>
              <a:rPr lang="fr-FR" sz="1600" i="1" dirty="0" err="1"/>
              <a:t>medias</a:t>
            </a:r>
            <a:r>
              <a:rPr lang="fr-FR" sz="1600" i="1" dirty="0"/>
              <a:t>)</a:t>
            </a:r>
          </a:p>
          <a:p>
            <a:pPr lvl="1"/>
            <a:endParaRPr lang="fr-FR" sz="1600" i="1" dirty="0"/>
          </a:p>
          <a:p>
            <a:r>
              <a:rPr lang="fr-FR" sz="1800" dirty="0" err="1"/>
              <a:t>Might</a:t>
            </a:r>
            <a:r>
              <a:rPr lang="fr-FR" sz="1800" dirty="0"/>
              <a:t> </a:t>
            </a:r>
            <a:r>
              <a:rPr lang="fr-FR" sz="1800" dirty="0" err="1"/>
              <a:t>be</a:t>
            </a:r>
            <a:r>
              <a:rPr lang="fr-FR" sz="1800" dirty="0"/>
              <a:t> WORM (Write Once Read </a:t>
            </a:r>
            <a:r>
              <a:rPr lang="fr-FR" sz="1800" dirty="0" err="1"/>
              <a:t>Many</a:t>
            </a:r>
            <a:r>
              <a:rPr lang="fr-FR" sz="1800" dirty="0"/>
              <a:t>)</a:t>
            </a:r>
          </a:p>
          <a:p>
            <a:pPr lvl="1"/>
            <a:endParaRPr lang="fr-FR" sz="1400" i="1" dirty="0"/>
          </a:p>
          <a:p>
            <a:pPr marL="139700" indent="0">
              <a:buNone/>
            </a:pPr>
            <a:r>
              <a:rPr lang="fr-FR" sz="2000" i="1" dirty="0"/>
              <a:t>Even if the « </a:t>
            </a:r>
            <a:r>
              <a:rPr lang="fr-FR" sz="2000" i="1" dirty="0" err="1"/>
              <a:t>sequential</a:t>
            </a:r>
            <a:r>
              <a:rPr lang="fr-FR" sz="2000" i="1" dirty="0"/>
              <a:t> </a:t>
            </a:r>
            <a:r>
              <a:rPr lang="fr-FR" sz="2000" i="1" dirty="0" err="1"/>
              <a:t>medias</a:t>
            </a:r>
            <a:r>
              <a:rPr lang="fr-FR" sz="2000" i="1" dirty="0"/>
              <a:t> » tends to </a:t>
            </a:r>
            <a:r>
              <a:rPr lang="fr-FR" sz="2000" i="1" dirty="0" err="1"/>
              <a:t>disappear</a:t>
            </a:r>
            <a:r>
              <a:rPr lang="fr-FR" sz="2000" i="1" dirty="0"/>
              <a:t>, the abstract concept </a:t>
            </a:r>
            <a:r>
              <a:rPr lang="fr-FR" sz="2000" i="1" dirty="0" err="1"/>
              <a:t>is</a:t>
            </a:r>
            <a:r>
              <a:rPr lang="fr-FR" sz="2000" i="1" dirty="0"/>
              <a:t> </a:t>
            </a:r>
            <a:r>
              <a:rPr lang="fr-FR" sz="2000" i="1" dirty="0" err="1"/>
              <a:t>similar</a:t>
            </a:r>
            <a:r>
              <a:rPr lang="fr-FR" sz="2000" i="1" dirty="0"/>
              <a:t> to </a:t>
            </a:r>
            <a:r>
              <a:rPr lang="fr-FR" sz="2000" i="1" dirty="0" err="1"/>
              <a:t>some</a:t>
            </a:r>
            <a:r>
              <a:rPr lang="fr-FR" sz="2000" i="1" dirty="0"/>
              <a:t> structures, like the LIFO.</a:t>
            </a:r>
          </a:p>
          <a:p>
            <a:pPr marL="139700" indent="0">
              <a:buNone/>
            </a:pPr>
            <a:r>
              <a:rPr lang="fr-FR" sz="2000" i="1" dirty="0"/>
              <a:t>For </a:t>
            </a:r>
            <a:r>
              <a:rPr lang="fr-FR" sz="2000" i="1" dirty="0" err="1"/>
              <a:t>example</a:t>
            </a:r>
            <a:r>
              <a:rPr lang="fr-FR" sz="2000" i="1" dirty="0"/>
              <a:t> in </a:t>
            </a:r>
            <a:r>
              <a:rPr lang="fr-FR" sz="2000" i="1" dirty="0" err="1"/>
              <a:t>any</a:t>
            </a:r>
            <a:r>
              <a:rPr lang="fr-FR" sz="2000" i="1" dirty="0"/>
              <a:t> stack container (like in C, or the std::stack in C++)</a:t>
            </a:r>
            <a:br>
              <a:rPr lang="fr-FR" sz="2000" i="1" dirty="0"/>
            </a:br>
            <a:r>
              <a:rPr lang="fr-FR" sz="2000" i="1" dirty="0" err="1"/>
              <a:t>you</a:t>
            </a:r>
            <a:r>
              <a:rPr lang="fr-FR" sz="2000" i="1" dirty="0"/>
              <a:t> must use « top » to </a:t>
            </a:r>
            <a:r>
              <a:rPr lang="fr-FR" sz="2000" i="1" dirty="0" err="1"/>
              <a:t>get</a:t>
            </a:r>
            <a:r>
              <a:rPr lang="fr-FR" sz="2000" i="1" dirty="0"/>
              <a:t> the </a:t>
            </a:r>
            <a:r>
              <a:rPr lang="fr-FR" sz="2000" i="1" dirty="0" err="1"/>
              <a:t>element</a:t>
            </a:r>
            <a:r>
              <a:rPr lang="fr-FR" sz="2000" i="1" dirty="0"/>
              <a:t>, and « pop » to go </a:t>
            </a:r>
            <a:r>
              <a:rPr lang="fr-FR" sz="2000" i="1" dirty="0" err="1"/>
              <a:t>deeper</a:t>
            </a:r>
            <a:r>
              <a:rPr lang="fr-FR" sz="2000" i="1" dirty="0"/>
              <a:t>.</a:t>
            </a:r>
          </a:p>
          <a:p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</a:t>
            </a:fld>
            <a:endParaRPr lang="fr-FR"/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8F2CD830-7AB1-4379-98EF-B2F57B612B83}"/>
              </a:ext>
            </a:extLst>
          </p:cNvPr>
          <p:cNvGrpSpPr/>
          <p:nvPr/>
        </p:nvGrpSpPr>
        <p:grpSpPr>
          <a:xfrm>
            <a:off x="5569803" y="217550"/>
            <a:ext cx="3116997" cy="1949060"/>
            <a:chOff x="5339958" y="212033"/>
            <a:chExt cx="3116997" cy="1949060"/>
          </a:xfrm>
        </p:grpSpPr>
        <p:grpSp>
          <p:nvGrpSpPr>
            <p:cNvPr id="32" name="Groupe 31">
              <a:extLst>
                <a:ext uri="{FF2B5EF4-FFF2-40B4-BE49-F238E27FC236}">
                  <a16:creationId xmlns:a16="http://schemas.microsoft.com/office/drawing/2014/main" id="{650D76EF-FC43-49D0-AC84-E05124573B9E}"/>
                </a:ext>
              </a:extLst>
            </p:cNvPr>
            <p:cNvGrpSpPr/>
            <p:nvPr/>
          </p:nvGrpSpPr>
          <p:grpSpPr>
            <a:xfrm>
              <a:off x="5339958" y="212033"/>
              <a:ext cx="546778" cy="475838"/>
              <a:chOff x="5595314" y="205975"/>
              <a:chExt cx="546778" cy="475838"/>
            </a:xfrm>
          </p:grpSpPr>
          <p:cxnSp>
            <p:nvCxnSpPr>
              <p:cNvPr id="31" name="Connecteur droit 30">
                <a:extLst>
                  <a:ext uri="{FF2B5EF4-FFF2-40B4-BE49-F238E27FC236}">
                    <a16:creationId xmlns:a16="http://schemas.microsoft.com/office/drawing/2014/main" id="{9A1608CD-8D7D-441D-B0BB-AE93BEAE6EC1}"/>
                  </a:ext>
                </a:extLst>
              </p:cNvPr>
              <p:cNvCxnSpPr>
                <a:stCxn id="29" idx="4"/>
              </p:cNvCxnSpPr>
              <p:nvPr/>
            </p:nvCxnSpPr>
            <p:spPr>
              <a:xfrm>
                <a:off x="5833233" y="681813"/>
                <a:ext cx="308859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9" name="Ellipse 28">
                <a:extLst>
                  <a:ext uri="{FF2B5EF4-FFF2-40B4-BE49-F238E27FC236}">
                    <a16:creationId xmlns:a16="http://schemas.microsoft.com/office/drawing/2014/main" id="{E2674424-C3BF-497C-B8B5-7A671FDA499B}"/>
                  </a:ext>
                </a:extLst>
              </p:cNvPr>
              <p:cNvSpPr/>
              <p:nvPr/>
            </p:nvSpPr>
            <p:spPr>
              <a:xfrm>
                <a:off x="5595314" y="205975"/>
                <a:ext cx="475838" cy="475838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grpSp>
          <p:nvGrpSpPr>
            <p:cNvPr id="37" name="Groupe 36">
              <a:extLst>
                <a:ext uri="{FF2B5EF4-FFF2-40B4-BE49-F238E27FC236}">
                  <a16:creationId xmlns:a16="http://schemas.microsoft.com/office/drawing/2014/main" id="{24D8E258-CA4E-4991-9F46-0CEE5DA15DB4}"/>
                </a:ext>
              </a:extLst>
            </p:cNvPr>
            <p:cNvGrpSpPr/>
            <p:nvPr/>
          </p:nvGrpSpPr>
          <p:grpSpPr>
            <a:xfrm>
              <a:off x="5510699" y="217550"/>
              <a:ext cx="2946256" cy="1943543"/>
              <a:chOff x="4805017" y="412708"/>
              <a:chExt cx="2946256" cy="1943543"/>
            </a:xfrm>
          </p:grpSpPr>
          <p:grpSp>
            <p:nvGrpSpPr>
              <p:cNvPr id="28" name="Groupe 27">
                <a:extLst>
                  <a:ext uri="{FF2B5EF4-FFF2-40B4-BE49-F238E27FC236}">
                    <a16:creationId xmlns:a16="http://schemas.microsoft.com/office/drawing/2014/main" id="{CAB013B5-2C95-42B2-B5A3-FC5720B411EC}"/>
                  </a:ext>
                </a:extLst>
              </p:cNvPr>
              <p:cNvGrpSpPr/>
              <p:nvPr/>
            </p:nvGrpSpPr>
            <p:grpSpPr>
              <a:xfrm>
                <a:off x="5280855" y="772558"/>
                <a:ext cx="1994580" cy="1583693"/>
                <a:chOff x="5209654" y="486963"/>
                <a:chExt cx="1994580" cy="1583693"/>
              </a:xfrm>
            </p:grpSpPr>
            <p:grpSp>
              <p:nvGrpSpPr>
                <p:cNvPr id="12" name="Groupe 11">
                  <a:extLst>
                    <a:ext uri="{FF2B5EF4-FFF2-40B4-BE49-F238E27FC236}">
                      <a16:creationId xmlns:a16="http://schemas.microsoft.com/office/drawing/2014/main" id="{4A0CACDB-A8DA-42C3-AF58-D50457F82AC5}"/>
                    </a:ext>
                  </a:extLst>
                </p:cNvPr>
                <p:cNvGrpSpPr/>
                <p:nvPr/>
              </p:nvGrpSpPr>
              <p:grpSpPr>
                <a:xfrm>
                  <a:off x="5463540" y="486963"/>
                  <a:ext cx="1740694" cy="400347"/>
                  <a:chOff x="5463540" y="486963"/>
                  <a:chExt cx="1740694" cy="400347"/>
                </a:xfrm>
              </p:grpSpPr>
              <p:cxnSp>
                <p:nvCxnSpPr>
                  <p:cNvPr id="6" name="Connecteur droit 5">
                    <a:extLst>
                      <a:ext uri="{FF2B5EF4-FFF2-40B4-BE49-F238E27FC236}">
                        <a16:creationId xmlns:a16="http://schemas.microsoft.com/office/drawing/2014/main" id="{0B4B3C79-35F5-478A-9319-45C9EFC953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463540" y="491725"/>
                    <a:ext cx="14859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1" name="Groupe 10">
                    <a:extLst>
                      <a:ext uri="{FF2B5EF4-FFF2-40B4-BE49-F238E27FC236}">
                        <a16:creationId xmlns:a16="http://schemas.microsoft.com/office/drawing/2014/main" id="{E86ECC48-F0F4-4C18-9FF8-726AC711335B}"/>
                      </a:ext>
                    </a:extLst>
                  </p:cNvPr>
                  <p:cNvGrpSpPr/>
                  <p:nvPr/>
                </p:nvGrpSpPr>
                <p:grpSpPr>
                  <a:xfrm>
                    <a:off x="6689884" y="486963"/>
                    <a:ext cx="514350" cy="400347"/>
                    <a:chOff x="6949440" y="488802"/>
                    <a:chExt cx="514350" cy="400347"/>
                  </a:xfrm>
                </p:grpSpPr>
                <p:sp>
                  <p:nvSpPr>
                    <p:cNvPr id="9" name="Arc 8">
                      <a:extLst>
                        <a:ext uri="{FF2B5EF4-FFF2-40B4-BE49-F238E27FC236}">
                          <a16:creationId xmlns:a16="http://schemas.microsoft.com/office/drawing/2014/main" id="{DB68831E-40A0-4737-A184-D7058EA600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9440" y="491725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  <p:sp>
                  <p:nvSpPr>
                    <p:cNvPr id="10" name="Arc 9">
                      <a:extLst>
                        <a:ext uri="{FF2B5EF4-FFF2-40B4-BE49-F238E27FC236}">
                          <a16:creationId xmlns:a16="http://schemas.microsoft.com/office/drawing/2014/main" id="{DBEB105F-B95A-477A-B7B5-C86F2787DC04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49440" y="488802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</p:grpSp>
            </p:grpSp>
            <p:grpSp>
              <p:nvGrpSpPr>
                <p:cNvPr id="13" name="Groupe 12">
                  <a:extLst>
                    <a:ext uri="{FF2B5EF4-FFF2-40B4-BE49-F238E27FC236}">
                      <a16:creationId xmlns:a16="http://schemas.microsoft.com/office/drawing/2014/main" id="{DEE8E305-4D68-42E1-B5A4-C0EF2E0702EC}"/>
                    </a:ext>
                  </a:extLst>
                </p:cNvPr>
                <p:cNvGrpSpPr/>
                <p:nvPr/>
              </p:nvGrpSpPr>
              <p:grpSpPr>
                <a:xfrm flipH="1">
                  <a:off x="5209654" y="881434"/>
                  <a:ext cx="1740694" cy="400347"/>
                  <a:chOff x="5463540" y="486963"/>
                  <a:chExt cx="1740694" cy="400347"/>
                </a:xfrm>
              </p:grpSpPr>
              <p:cxnSp>
                <p:nvCxnSpPr>
                  <p:cNvPr id="14" name="Connecteur droit 13">
                    <a:extLst>
                      <a:ext uri="{FF2B5EF4-FFF2-40B4-BE49-F238E27FC236}">
                        <a16:creationId xmlns:a16="http://schemas.microsoft.com/office/drawing/2014/main" id="{4AC26325-D860-4D6C-B343-6F3DCEC0C2C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463540" y="491725"/>
                    <a:ext cx="14859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15" name="Groupe 14">
                    <a:extLst>
                      <a:ext uri="{FF2B5EF4-FFF2-40B4-BE49-F238E27FC236}">
                        <a16:creationId xmlns:a16="http://schemas.microsoft.com/office/drawing/2014/main" id="{067FAA12-42E4-4E0D-A5EE-21B98CF13151}"/>
                      </a:ext>
                    </a:extLst>
                  </p:cNvPr>
                  <p:cNvGrpSpPr/>
                  <p:nvPr/>
                </p:nvGrpSpPr>
                <p:grpSpPr>
                  <a:xfrm>
                    <a:off x="6689884" y="486963"/>
                    <a:ext cx="514350" cy="400347"/>
                    <a:chOff x="6949440" y="488802"/>
                    <a:chExt cx="514350" cy="400347"/>
                  </a:xfrm>
                </p:grpSpPr>
                <p:sp>
                  <p:nvSpPr>
                    <p:cNvPr id="16" name="Arc 15">
                      <a:extLst>
                        <a:ext uri="{FF2B5EF4-FFF2-40B4-BE49-F238E27FC236}">
                          <a16:creationId xmlns:a16="http://schemas.microsoft.com/office/drawing/2014/main" id="{45B6CF6B-5CDF-4865-806B-0CABEB4AED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9440" y="491725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  <p:sp>
                  <p:nvSpPr>
                    <p:cNvPr id="17" name="Arc 16">
                      <a:extLst>
                        <a:ext uri="{FF2B5EF4-FFF2-40B4-BE49-F238E27FC236}">
                          <a16:creationId xmlns:a16="http://schemas.microsoft.com/office/drawing/2014/main" id="{FB8CCB2E-B52B-421D-B9BC-CA45A886A3CE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49440" y="488802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</p:grpSp>
            </p:grpSp>
            <p:grpSp>
              <p:nvGrpSpPr>
                <p:cNvPr id="18" name="Groupe 17">
                  <a:extLst>
                    <a:ext uri="{FF2B5EF4-FFF2-40B4-BE49-F238E27FC236}">
                      <a16:creationId xmlns:a16="http://schemas.microsoft.com/office/drawing/2014/main" id="{B607B97B-D9A8-4548-AAF5-ED855F9E1556}"/>
                    </a:ext>
                  </a:extLst>
                </p:cNvPr>
                <p:cNvGrpSpPr/>
                <p:nvPr/>
              </p:nvGrpSpPr>
              <p:grpSpPr>
                <a:xfrm>
                  <a:off x="5463540" y="1275569"/>
                  <a:ext cx="1740694" cy="400347"/>
                  <a:chOff x="5463540" y="486963"/>
                  <a:chExt cx="1740694" cy="400347"/>
                </a:xfrm>
              </p:grpSpPr>
              <p:cxnSp>
                <p:nvCxnSpPr>
                  <p:cNvPr id="19" name="Connecteur droit 18">
                    <a:extLst>
                      <a:ext uri="{FF2B5EF4-FFF2-40B4-BE49-F238E27FC236}">
                        <a16:creationId xmlns:a16="http://schemas.microsoft.com/office/drawing/2014/main" id="{145E4296-D130-476D-B25F-86DD0CB2F04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463540" y="491725"/>
                    <a:ext cx="14859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0" name="Groupe 19">
                    <a:extLst>
                      <a:ext uri="{FF2B5EF4-FFF2-40B4-BE49-F238E27FC236}">
                        <a16:creationId xmlns:a16="http://schemas.microsoft.com/office/drawing/2014/main" id="{12AC50ED-0FA6-4251-8993-1AAD5BE86FEC}"/>
                      </a:ext>
                    </a:extLst>
                  </p:cNvPr>
                  <p:cNvGrpSpPr/>
                  <p:nvPr/>
                </p:nvGrpSpPr>
                <p:grpSpPr>
                  <a:xfrm>
                    <a:off x="6689884" y="486963"/>
                    <a:ext cx="514350" cy="400347"/>
                    <a:chOff x="6949440" y="488802"/>
                    <a:chExt cx="514350" cy="400347"/>
                  </a:xfrm>
                </p:grpSpPr>
                <p:sp>
                  <p:nvSpPr>
                    <p:cNvPr id="21" name="Arc 20">
                      <a:extLst>
                        <a:ext uri="{FF2B5EF4-FFF2-40B4-BE49-F238E27FC236}">
                          <a16:creationId xmlns:a16="http://schemas.microsoft.com/office/drawing/2014/main" id="{93B77ECE-2EF2-4C97-8B8E-CF475502CC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9440" y="491725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  <p:sp>
                  <p:nvSpPr>
                    <p:cNvPr id="22" name="Arc 21">
                      <a:extLst>
                        <a:ext uri="{FF2B5EF4-FFF2-40B4-BE49-F238E27FC236}">
                          <a16:creationId xmlns:a16="http://schemas.microsoft.com/office/drawing/2014/main" id="{D688110B-B9B0-4A2D-A88F-0D9923D50FD1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49440" y="488802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</p:grpSp>
            </p:grpSp>
            <p:grpSp>
              <p:nvGrpSpPr>
                <p:cNvPr id="23" name="Groupe 22">
                  <a:extLst>
                    <a:ext uri="{FF2B5EF4-FFF2-40B4-BE49-F238E27FC236}">
                      <a16:creationId xmlns:a16="http://schemas.microsoft.com/office/drawing/2014/main" id="{94346847-DC3C-4D70-B754-BDE1347B56BF}"/>
                    </a:ext>
                  </a:extLst>
                </p:cNvPr>
                <p:cNvGrpSpPr/>
                <p:nvPr/>
              </p:nvGrpSpPr>
              <p:grpSpPr>
                <a:xfrm flipH="1">
                  <a:off x="5209654" y="1670309"/>
                  <a:ext cx="1740694" cy="400347"/>
                  <a:chOff x="5463540" y="486963"/>
                  <a:chExt cx="1740694" cy="400347"/>
                </a:xfrm>
              </p:grpSpPr>
              <p:cxnSp>
                <p:nvCxnSpPr>
                  <p:cNvPr id="24" name="Connecteur droit 23">
                    <a:extLst>
                      <a:ext uri="{FF2B5EF4-FFF2-40B4-BE49-F238E27FC236}">
                        <a16:creationId xmlns:a16="http://schemas.microsoft.com/office/drawing/2014/main" id="{7BF86234-2384-4632-B58A-C47047818C6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463540" y="491725"/>
                    <a:ext cx="1485900" cy="0"/>
                  </a:xfrm>
                  <a:prstGeom prst="line">
                    <a:avLst/>
                  </a:prstGeom>
                </p:spPr>
                <p:style>
                  <a:lnRef idx="1">
                    <a:schemeClr val="dk1"/>
                  </a:lnRef>
                  <a:fillRef idx="0">
                    <a:schemeClr val="dk1"/>
                  </a:fillRef>
                  <a:effectRef idx="0">
                    <a:schemeClr val="dk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25" name="Groupe 24">
                    <a:extLst>
                      <a:ext uri="{FF2B5EF4-FFF2-40B4-BE49-F238E27FC236}">
                        <a16:creationId xmlns:a16="http://schemas.microsoft.com/office/drawing/2014/main" id="{326CBA70-D2BD-4AC6-8BC6-5C3D8C66CDEE}"/>
                      </a:ext>
                    </a:extLst>
                  </p:cNvPr>
                  <p:cNvGrpSpPr/>
                  <p:nvPr/>
                </p:nvGrpSpPr>
                <p:grpSpPr>
                  <a:xfrm>
                    <a:off x="6689884" y="486963"/>
                    <a:ext cx="514350" cy="400347"/>
                    <a:chOff x="6949440" y="488802"/>
                    <a:chExt cx="514350" cy="400347"/>
                  </a:xfrm>
                </p:grpSpPr>
                <p:sp>
                  <p:nvSpPr>
                    <p:cNvPr id="26" name="Arc 25">
                      <a:extLst>
                        <a:ext uri="{FF2B5EF4-FFF2-40B4-BE49-F238E27FC236}">
                          <a16:creationId xmlns:a16="http://schemas.microsoft.com/office/drawing/2014/main" id="{4B62A608-15B6-4FF1-A1D6-B2B1B70ED9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9440" y="491725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  <p:sp>
                  <p:nvSpPr>
                    <p:cNvPr id="27" name="Arc 26">
                      <a:extLst>
                        <a:ext uri="{FF2B5EF4-FFF2-40B4-BE49-F238E27FC236}">
                          <a16:creationId xmlns:a16="http://schemas.microsoft.com/office/drawing/2014/main" id="{C71B5875-7A88-4DE5-B86C-F88F2E5132F8}"/>
                        </a:ext>
                      </a:extLst>
                    </p:cNvPr>
                    <p:cNvSpPr/>
                    <p:nvPr/>
                  </p:nvSpPr>
                  <p:spPr>
                    <a:xfrm flipV="1">
                      <a:off x="6949440" y="488802"/>
                      <a:ext cx="514350" cy="397424"/>
                    </a:xfrm>
                    <a:prstGeom prst="arc">
                      <a:avLst/>
                    </a:prstGeom>
                  </p:spPr>
                  <p:style>
                    <a:lnRef idx="1">
                      <a:schemeClr val="dk1"/>
                    </a:lnRef>
                    <a:fillRef idx="0">
                      <a:schemeClr val="dk1"/>
                    </a:fillRef>
                    <a:effectRef idx="0">
                      <a:schemeClr val="dk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fr-FR"/>
                    </a:p>
                  </p:txBody>
                </p:sp>
              </p:grpSp>
            </p:grpSp>
          </p:grpSp>
          <p:sp>
            <p:nvSpPr>
              <p:cNvPr id="33" name="ZoneTexte 32">
                <a:extLst>
                  <a:ext uri="{FF2B5EF4-FFF2-40B4-BE49-F238E27FC236}">
                    <a16:creationId xmlns:a16="http://schemas.microsoft.com/office/drawing/2014/main" id="{1283E3CD-5191-408F-B667-CCFAF5A0FC0C}"/>
                  </a:ext>
                </a:extLst>
              </p:cNvPr>
              <p:cNvSpPr txBox="1"/>
              <p:nvPr/>
            </p:nvSpPr>
            <p:spPr>
              <a:xfrm>
                <a:off x="5438229" y="412708"/>
                <a:ext cx="47583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0</a:t>
                </a:r>
              </a:p>
            </p:txBody>
          </p:sp>
          <p:sp>
            <p:nvSpPr>
              <p:cNvPr id="34" name="ZoneTexte 33">
                <a:extLst>
                  <a:ext uri="{FF2B5EF4-FFF2-40B4-BE49-F238E27FC236}">
                    <a16:creationId xmlns:a16="http://schemas.microsoft.com/office/drawing/2014/main" id="{671B8FA7-ACDE-4227-A444-0EB7709B6124}"/>
                  </a:ext>
                </a:extLst>
              </p:cNvPr>
              <p:cNvSpPr txBox="1"/>
              <p:nvPr/>
            </p:nvSpPr>
            <p:spPr>
              <a:xfrm>
                <a:off x="7275435" y="821792"/>
                <a:ext cx="47583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10</a:t>
                </a:r>
              </a:p>
            </p:txBody>
          </p:sp>
          <p:sp>
            <p:nvSpPr>
              <p:cNvPr id="35" name="ZoneTexte 34">
                <a:extLst>
                  <a:ext uri="{FF2B5EF4-FFF2-40B4-BE49-F238E27FC236}">
                    <a16:creationId xmlns:a16="http://schemas.microsoft.com/office/drawing/2014/main" id="{74767879-0C4C-4E73-AE44-883339A791CA}"/>
                  </a:ext>
                </a:extLst>
              </p:cNvPr>
              <p:cNvSpPr txBox="1"/>
              <p:nvPr/>
            </p:nvSpPr>
            <p:spPr>
              <a:xfrm>
                <a:off x="4805017" y="1211852"/>
                <a:ext cx="47583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20</a:t>
                </a:r>
              </a:p>
            </p:txBody>
          </p:sp>
          <p:sp>
            <p:nvSpPr>
              <p:cNvPr id="36" name="ZoneTexte 35">
                <a:extLst>
                  <a:ext uri="{FF2B5EF4-FFF2-40B4-BE49-F238E27FC236}">
                    <a16:creationId xmlns:a16="http://schemas.microsoft.com/office/drawing/2014/main" id="{0FCE2F99-4BE7-48D5-B023-77246EAB456B}"/>
                  </a:ext>
                </a:extLst>
              </p:cNvPr>
              <p:cNvSpPr txBox="1"/>
              <p:nvPr/>
            </p:nvSpPr>
            <p:spPr>
              <a:xfrm>
                <a:off x="7275435" y="1608743"/>
                <a:ext cx="47583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30</a:t>
                </a:r>
              </a:p>
            </p:txBody>
          </p:sp>
        </p:grp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87A315B3-EC6F-4519-9794-7A0D3902D77C}"/>
              </a:ext>
            </a:extLst>
          </p:cNvPr>
          <p:cNvGrpSpPr/>
          <p:nvPr/>
        </p:nvGrpSpPr>
        <p:grpSpPr>
          <a:xfrm>
            <a:off x="6547480" y="2333253"/>
            <a:ext cx="1331475" cy="476993"/>
            <a:chOff x="7009582" y="2333831"/>
            <a:chExt cx="1331475" cy="476993"/>
          </a:xfrm>
        </p:grpSpPr>
        <p:grpSp>
          <p:nvGrpSpPr>
            <p:cNvPr id="43" name="Groupe 42">
              <a:extLst>
                <a:ext uri="{FF2B5EF4-FFF2-40B4-BE49-F238E27FC236}">
                  <a16:creationId xmlns:a16="http://schemas.microsoft.com/office/drawing/2014/main" id="{60E6518A-607A-4D99-AADD-B3CA72AB8432}"/>
                </a:ext>
              </a:extLst>
            </p:cNvPr>
            <p:cNvGrpSpPr/>
            <p:nvPr/>
          </p:nvGrpSpPr>
          <p:grpSpPr>
            <a:xfrm>
              <a:off x="7009582" y="2333831"/>
              <a:ext cx="546778" cy="475838"/>
              <a:chOff x="7009582" y="2333831"/>
              <a:chExt cx="546778" cy="475838"/>
            </a:xfrm>
          </p:grpSpPr>
          <p:cxnSp>
            <p:nvCxnSpPr>
              <p:cNvPr id="41" name="Connecteur droit 40">
                <a:extLst>
                  <a:ext uri="{FF2B5EF4-FFF2-40B4-BE49-F238E27FC236}">
                    <a16:creationId xmlns:a16="http://schemas.microsoft.com/office/drawing/2014/main" id="{5B31FCBD-34B0-4F3B-94E5-E6AC0552BBFA}"/>
                  </a:ext>
                </a:extLst>
              </p:cNvPr>
              <p:cNvCxnSpPr>
                <a:stCxn id="42" idx="4"/>
              </p:cNvCxnSpPr>
              <p:nvPr/>
            </p:nvCxnSpPr>
            <p:spPr>
              <a:xfrm>
                <a:off x="7247501" y="2809669"/>
                <a:ext cx="308859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2" name="Ellipse 41">
                <a:extLst>
                  <a:ext uri="{FF2B5EF4-FFF2-40B4-BE49-F238E27FC236}">
                    <a16:creationId xmlns:a16="http://schemas.microsoft.com/office/drawing/2014/main" id="{2BAB8663-A959-491D-8508-8BAA988743C4}"/>
                  </a:ext>
                </a:extLst>
              </p:cNvPr>
              <p:cNvSpPr/>
              <p:nvPr/>
            </p:nvSpPr>
            <p:spPr>
              <a:xfrm>
                <a:off x="7009582" y="2333831"/>
                <a:ext cx="475838" cy="475838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grpSp>
          <p:nvGrpSpPr>
            <p:cNvPr id="44" name="Groupe 43">
              <a:extLst>
                <a:ext uri="{FF2B5EF4-FFF2-40B4-BE49-F238E27FC236}">
                  <a16:creationId xmlns:a16="http://schemas.microsoft.com/office/drawing/2014/main" id="{953B0E6F-56BA-47EF-B955-5BFC2F44323B}"/>
                </a:ext>
              </a:extLst>
            </p:cNvPr>
            <p:cNvGrpSpPr/>
            <p:nvPr/>
          </p:nvGrpSpPr>
          <p:grpSpPr>
            <a:xfrm flipH="1">
              <a:off x="7794279" y="2333831"/>
              <a:ext cx="546778" cy="475838"/>
              <a:chOff x="7009582" y="2333831"/>
              <a:chExt cx="546778" cy="475838"/>
            </a:xfrm>
          </p:grpSpPr>
          <p:cxnSp>
            <p:nvCxnSpPr>
              <p:cNvPr id="45" name="Connecteur droit 44">
                <a:extLst>
                  <a:ext uri="{FF2B5EF4-FFF2-40B4-BE49-F238E27FC236}">
                    <a16:creationId xmlns:a16="http://schemas.microsoft.com/office/drawing/2014/main" id="{581639FA-9B25-4917-961A-B8349BE53D4C}"/>
                  </a:ext>
                </a:extLst>
              </p:cNvPr>
              <p:cNvCxnSpPr>
                <a:stCxn id="46" idx="4"/>
              </p:cNvCxnSpPr>
              <p:nvPr/>
            </p:nvCxnSpPr>
            <p:spPr>
              <a:xfrm>
                <a:off x="7247501" y="2809669"/>
                <a:ext cx="308859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6" name="Ellipse 45">
                <a:extLst>
                  <a:ext uri="{FF2B5EF4-FFF2-40B4-BE49-F238E27FC236}">
                    <a16:creationId xmlns:a16="http://schemas.microsoft.com/office/drawing/2014/main" id="{FE41E732-740F-48B2-9902-59B29215C258}"/>
                  </a:ext>
                </a:extLst>
              </p:cNvPr>
              <p:cNvSpPr/>
              <p:nvPr/>
            </p:nvSpPr>
            <p:spPr>
              <a:xfrm>
                <a:off x="7009582" y="2333831"/>
                <a:ext cx="475838" cy="475838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</p:grpSp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7D62C4CA-0D2E-45EC-9576-8DC199CC3A09}"/>
                </a:ext>
              </a:extLst>
            </p:cNvPr>
            <p:cNvCxnSpPr/>
            <p:nvPr/>
          </p:nvCxnSpPr>
          <p:spPr>
            <a:xfrm>
              <a:off x="7309607" y="2810824"/>
              <a:ext cx="646561" cy="0"/>
            </a:xfrm>
            <a:prstGeom prst="lin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62150703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open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open(char *</a:t>
            </a:r>
            <a:r>
              <a:rPr lang="fr-FR" dirty="0" err="1"/>
              <a:t>pathname</a:t>
            </a:r>
            <a:r>
              <a:rPr lang="fr-FR" dirty="0"/>
              <a:t>, </a:t>
            </a:r>
            <a:r>
              <a:rPr lang="fr-FR" dirty="0" err="1"/>
              <a:t>int</a:t>
            </a:r>
            <a:r>
              <a:rPr lang="fr-FR" dirty="0"/>
              <a:t> flags, [</a:t>
            </a:r>
            <a:r>
              <a:rPr lang="fr-FR" dirty="0" err="1"/>
              <a:t>mode_t</a:t>
            </a:r>
            <a:r>
              <a:rPr lang="fr-FR" dirty="0"/>
              <a:t> mode])</a:t>
            </a:r>
          </a:p>
          <a:p>
            <a:r>
              <a:rPr lang="fr-FR" dirty="0"/>
              <a:t>Flags:</a:t>
            </a:r>
          </a:p>
          <a:p>
            <a:pPr lvl="1"/>
            <a:r>
              <a:rPr lang="fr-FR" dirty="0"/>
              <a:t>O_RDONLY, O_WRONLY, ORDWR</a:t>
            </a:r>
            <a:br>
              <a:rPr lang="fr-FR" dirty="0"/>
            </a:br>
            <a:r>
              <a:rPr lang="fr-FR" dirty="0" err="1"/>
              <a:t>read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, 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, </a:t>
            </a:r>
            <a:r>
              <a:rPr lang="fr-FR" dirty="0" err="1"/>
              <a:t>read</a:t>
            </a:r>
            <a:r>
              <a:rPr lang="fr-FR" dirty="0"/>
              <a:t> and </a:t>
            </a:r>
            <a:r>
              <a:rPr lang="fr-FR" dirty="0" err="1"/>
              <a:t>write</a:t>
            </a:r>
            <a:endParaRPr lang="fr-FR" dirty="0"/>
          </a:p>
          <a:p>
            <a:pPr lvl="1"/>
            <a:r>
              <a:rPr lang="fr-FR" dirty="0"/>
              <a:t>O_CREAT</a:t>
            </a:r>
            <a:br>
              <a:rPr lang="fr-FR" dirty="0"/>
            </a:br>
            <a:r>
              <a:rPr lang="fr-FR" dirty="0" err="1"/>
              <a:t>create</a:t>
            </a:r>
            <a:r>
              <a:rPr lang="fr-FR" dirty="0"/>
              <a:t> a file if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does</a:t>
            </a:r>
            <a:r>
              <a:rPr lang="fr-FR" dirty="0"/>
              <a:t> not </a:t>
            </a:r>
            <a:r>
              <a:rPr lang="fr-FR" dirty="0" err="1"/>
              <a:t>exist</a:t>
            </a:r>
            <a:br>
              <a:rPr lang="fr-FR" dirty="0"/>
            </a:br>
            <a:r>
              <a:rPr lang="fr-FR" dirty="0"/>
              <a:t>(if </a:t>
            </a:r>
            <a:r>
              <a:rPr lang="fr-FR" dirty="0" err="1"/>
              <a:t>with</a:t>
            </a:r>
            <a:r>
              <a:rPr lang="fr-FR" dirty="0"/>
              <a:t> O_EXCL, a </a:t>
            </a:r>
            <a:r>
              <a:rPr lang="fr-FR" dirty="0" err="1"/>
              <a:t>failure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happen</a:t>
            </a:r>
            <a:r>
              <a:rPr lang="fr-FR" dirty="0"/>
              <a:t> if the file </a:t>
            </a:r>
            <a:r>
              <a:rPr lang="fr-FR" dirty="0" err="1"/>
              <a:t>already</a:t>
            </a:r>
            <a:r>
              <a:rPr lang="fr-FR" dirty="0"/>
              <a:t> </a:t>
            </a:r>
            <a:r>
              <a:rPr lang="fr-FR" dirty="0" err="1"/>
              <a:t>exists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O_TRUNC</a:t>
            </a:r>
            <a:br>
              <a:rPr lang="fr-FR" dirty="0"/>
            </a:br>
            <a:r>
              <a:rPr lang="fr-FR" dirty="0" err="1"/>
              <a:t>empty</a:t>
            </a:r>
            <a:r>
              <a:rPr lang="fr-FR" dirty="0"/>
              <a:t> the file if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exists</a:t>
            </a:r>
            <a:endParaRPr lang="fr-FR" dirty="0"/>
          </a:p>
          <a:p>
            <a:pPr lvl="1"/>
            <a:r>
              <a:rPr lang="fr-FR" dirty="0"/>
              <a:t>O_APPEND</a:t>
            </a:r>
            <a:br>
              <a:rPr lang="fr-FR" dirty="0"/>
            </a:br>
            <a:r>
              <a:rPr lang="fr-FR" dirty="0"/>
              <a:t>place the </a:t>
            </a:r>
            <a:r>
              <a:rPr lang="fr-FR" dirty="0" err="1"/>
              <a:t>cursor</a:t>
            </a:r>
            <a:r>
              <a:rPr lang="fr-FR" dirty="0"/>
              <a:t> at the end of the file (</a:t>
            </a:r>
            <a:r>
              <a:rPr lang="fr-FR" dirty="0" err="1"/>
              <a:t>useful</a:t>
            </a:r>
            <a:r>
              <a:rPr lang="fr-FR" dirty="0"/>
              <a:t> for </a:t>
            </a:r>
            <a:r>
              <a:rPr lang="fr-FR" dirty="0" err="1"/>
              <a:t>writing</a:t>
            </a:r>
            <a:r>
              <a:rPr lang="fr-FR" dirty="0"/>
              <a:t>…)</a:t>
            </a:r>
          </a:p>
          <a:p>
            <a:pPr lvl="1"/>
            <a:r>
              <a:rPr lang="fr-FR" dirty="0"/>
              <a:t>O_SYNC</a:t>
            </a:r>
            <a:br>
              <a:rPr lang="fr-FR" dirty="0"/>
            </a:br>
            <a:r>
              <a:rPr lang="fr-FR" dirty="0" err="1"/>
              <a:t>Activates</a:t>
            </a:r>
            <a:r>
              <a:rPr lang="fr-FR" dirty="0"/>
              <a:t> the </a:t>
            </a:r>
            <a:r>
              <a:rPr lang="fr-FR" dirty="0" err="1"/>
              <a:t>synchronization</a:t>
            </a:r>
            <a:r>
              <a:rPr lang="fr-FR" dirty="0"/>
              <a:t> mode,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made on the </a:t>
            </a:r>
            <a:r>
              <a:rPr lang="fr-FR" dirty="0" err="1"/>
              <a:t>disk</a:t>
            </a:r>
            <a:r>
              <a:rPr lang="fr-FR" dirty="0"/>
              <a:t> </a:t>
            </a:r>
            <a:r>
              <a:rPr lang="fr-FR" dirty="0" err="1"/>
              <a:t>immediatly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0067990"/>
      </p:ext>
    </p:extLst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open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open(char *</a:t>
            </a:r>
            <a:r>
              <a:rPr lang="fr-FR" dirty="0" err="1"/>
              <a:t>pathname</a:t>
            </a:r>
            <a:r>
              <a:rPr lang="fr-FR" dirty="0"/>
              <a:t>, </a:t>
            </a:r>
            <a:r>
              <a:rPr lang="fr-FR" dirty="0" err="1"/>
              <a:t>int</a:t>
            </a:r>
            <a:r>
              <a:rPr lang="fr-FR" dirty="0"/>
              <a:t> flags, [</a:t>
            </a:r>
            <a:r>
              <a:rPr lang="fr-FR" dirty="0" err="1"/>
              <a:t>mode_t</a:t>
            </a:r>
            <a:r>
              <a:rPr lang="fr-FR" dirty="0"/>
              <a:t> mode])</a:t>
            </a:r>
          </a:p>
          <a:p>
            <a:r>
              <a:rPr lang="fr-FR" dirty="0"/>
              <a:t>Mode:</a:t>
            </a:r>
          </a:p>
          <a:p>
            <a:pPr lvl="1"/>
            <a:r>
              <a:rPr lang="fr-FR" dirty="0"/>
              <a:t>S_ISUID, S_ISGID, S_ISVTX</a:t>
            </a:r>
            <a:br>
              <a:rPr lang="fr-FR" dirty="0"/>
            </a:br>
            <a:r>
              <a:rPr lang="fr-FR" dirty="0" err="1"/>
              <a:t>setuid</a:t>
            </a:r>
            <a:r>
              <a:rPr lang="fr-FR" dirty="0"/>
              <a:t>, </a:t>
            </a:r>
            <a:r>
              <a:rPr lang="fr-FR" dirty="0" err="1"/>
              <a:t>setgid</a:t>
            </a:r>
            <a:r>
              <a:rPr lang="fr-FR" dirty="0"/>
              <a:t>, </a:t>
            </a:r>
            <a:r>
              <a:rPr lang="fr-FR" dirty="0" err="1"/>
              <a:t>sticky</a:t>
            </a:r>
            <a:r>
              <a:rPr lang="fr-FR" dirty="0"/>
              <a:t> bit		</a:t>
            </a:r>
            <a:r>
              <a:rPr lang="fr-FR" i="1" dirty="0"/>
              <a:t>(</a:t>
            </a:r>
            <a:r>
              <a:rPr lang="fr-FR" i="1" dirty="0" err="1"/>
              <a:t>see</a:t>
            </a:r>
            <a:r>
              <a:rPr lang="fr-FR" i="1" dirty="0"/>
              <a:t> chmod(2) and </a:t>
            </a:r>
            <a:r>
              <a:rPr lang="fr-FR" i="1" dirty="0" err="1"/>
              <a:t>sticky</a:t>
            </a:r>
            <a:r>
              <a:rPr lang="fr-FR" i="1" dirty="0"/>
              <a:t>(7))</a:t>
            </a:r>
          </a:p>
          <a:p>
            <a:pPr lvl="1"/>
            <a:endParaRPr lang="fr-FR" dirty="0"/>
          </a:p>
          <a:p>
            <a:pPr lvl="1"/>
            <a:r>
              <a:rPr lang="fr-FR" dirty="0"/>
              <a:t>S_IRUSR, S_IWUSR, S_IXUSR, S_IRWXU</a:t>
            </a:r>
          </a:p>
          <a:p>
            <a:pPr marL="571500" lvl="1" indent="0">
              <a:buNone/>
            </a:pPr>
            <a:r>
              <a:rPr lang="fr-FR" dirty="0" err="1"/>
              <a:t>Owner</a:t>
            </a:r>
            <a:r>
              <a:rPr lang="fr-FR" dirty="0"/>
              <a:t>: </a:t>
            </a:r>
            <a:r>
              <a:rPr lang="fr-FR" dirty="0" err="1"/>
              <a:t>read</a:t>
            </a:r>
            <a:r>
              <a:rPr lang="fr-FR" dirty="0"/>
              <a:t>, </a:t>
            </a:r>
            <a:r>
              <a:rPr lang="fr-FR" dirty="0" err="1"/>
              <a:t>write</a:t>
            </a:r>
            <a:r>
              <a:rPr lang="fr-FR" dirty="0"/>
              <a:t>, </a:t>
            </a:r>
            <a:r>
              <a:rPr lang="fr-FR" dirty="0" err="1"/>
              <a:t>execute</a:t>
            </a:r>
            <a:r>
              <a:rPr lang="fr-FR" dirty="0"/>
              <a:t>, Read/Write/</a:t>
            </a:r>
            <a:r>
              <a:rPr lang="fr-FR" dirty="0" err="1"/>
              <a:t>eXecute</a:t>
            </a:r>
            <a:endParaRPr lang="fr-FR" dirty="0"/>
          </a:p>
          <a:p>
            <a:pPr lvl="1"/>
            <a:endParaRPr lang="fr-FR" dirty="0"/>
          </a:p>
          <a:p>
            <a:pPr lvl="1"/>
            <a:r>
              <a:rPr lang="fr-FR" dirty="0"/>
              <a:t>S_IRGRP, S_IWGRP, S_IXGRP, S_IRWXG</a:t>
            </a:r>
          </a:p>
          <a:p>
            <a:pPr marL="571500" lvl="1" indent="0">
              <a:buNone/>
            </a:pPr>
            <a:r>
              <a:rPr lang="fr-FR" dirty="0"/>
              <a:t>Group: </a:t>
            </a:r>
            <a:r>
              <a:rPr lang="fr-FR" dirty="0" err="1"/>
              <a:t>read</a:t>
            </a:r>
            <a:r>
              <a:rPr lang="fr-FR" dirty="0"/>
              <a:t>, </a:t>
            </a:r>
            <a:r>
              <a:rPr lang="fr-FR" dirty="0" err="1"/>
              <a:t>write</a:t>
            </a:r>
            <a:r>
              <a:rPr lang="fr-FR" dirty="0"/>
              <a:t>, </a:t>
            </a:r>
            <a:r>
              <a:rPr lang="fr-FR" dirty="0" err="1"/>
              <a:t>execute</a:t>
            </a:r>
            <a:r>
              <a:rPr lang="fr-FR" dirty="0"/>
              <a:t>, Read/Write/</a:t>
            </a:r>
            <a:r>
              <a:rPr lang="fr-FR" dirty="0" err="1"/>
              <a:t>eXecute</a:t>
            </a:r>
            <a:endParaRPr lang="fr-FR" dirty="0"/>
          </a:p>
          <a:p>
            <a:pPr lvl="1"/>
            <a:endParaRPr lang="fr-FR" dirty="0"/>
          </a:p>
          <a:p>
            <a:pPr lvl="1"/>
            <a:r>
              <a:rPr lang="fr-FR" dirty="0"/>
              <a:t>S_IROTH, S_IWOTH, S_IXOTH, S_IRWXO</a:t>
            </a:r>
          </a:p>
          <a:p>
            <a:pPr marL="571500" lvl="1" indent="0">
              <a:buNone/>
            </a:pPr>
            <a:r>
              <a:rPr lang="fr-FR" dirty="0" err="1"/>
              <a:t>Others</a:t>
            </a:r>
            <a:r>
              <a:rPr lang="fr-FR" dirty="0"/>
              <a:t>: </a:t>
            </a:r>
            <a:r>
              <a:rPr lang="fr-FR" dirty="0" err="1"/>
              <a:t>read</a:t>
            </a:r>
            <a:r>
              <a:rPr lang="fr-FR" dirty="0"/>
              <a:t>, </a:t>
            </a:r>
            <a:r>
              <a:rPr lang="fr-FR" dirty="0" err="1"/>
              <a:t>write</a:t>
            </a:r>
            <a:r>
              <a:rPr lang="fr-FR" dirty="0"/>
              <a:t>, </a:t>
            </a:r>
            <a:r>
              <a:rPr lang="fr-FR" dirty="0" err="1"/>
              <a:t>execute</a:t>
            </a:r>
            <a:r>
              <a:rPr lang="fr-FR" dirty="0"/>
              <a:t>, Read/Write/</a:t>
            </a:r>
            <a:r>
              <a:rPr lang="fr-FR" dirty="0" err="1"/>
              <a:t>eXecute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14748844"/>
      </p:ext>
    </p:extLst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close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close(</a:t>
            </a:r>
            <a:r>
              <a:rPr lang="fr-FR" dirty="0" err="1"/>
              <a:t>int</a:t>
            </a:r>
            <a:r>
              <a:rPr lang="fr-FR" dirty="0"/>
              <a:t> </a:t>
            </a:r>
            <a:r>
              <a:rPr lang="fr-FR" dirty="0" err="1"/>
              <a:t>fd</a:t>
            </a:r>
            <a:r>
              <a:rPr lang="fr-FR" dirty="0"/>
              <a:t>)</a:t>
            </a:r>
          </a:p>
          <a:p>
            <a:r>
              <a:rPr lang="fr-FR" dirty="0"/>
              <a:t>Closes a file </a:t>
            </a:r>
            <a:r>
              <a:rPr lang="fr-FR" dirty="0" err="1"/>
              <a:t>descriptor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fd</a:t>
            </a:r>
            <a:r>
              <a:rPr lang="fr-FR" dirty="0"/>
              <a:t>: The file </a:t>
            </a:r>
            <a:r>
              <a:rPr lang="fr-FR" dirty="0" err="1"/>
              <a:t>descriptor</a:t>
            </a:r>
            <a:r>
              <a:rPr lang="fr-FR" dirty="0"/>
              <a:t> to close</a:t>
            </a:r>
          </a:p>
          <a:p>
            <a:endParaRPr lang="fr-FR" dirty="0"/>
          </a:p>
          <a:p>
            <a:r>
              <a:rPr lang="fr-FR" dirty="0"/>
              <a:t>The file </a:t>
            </a:r>
            <a:r>
              <a:rPr lang="fr-FR" dirty="0" err="1"/>
              <a:t>descriptor</a:t>
            </a:r>
            <a:r>
              <a:rPr lang="fr-FR" dirty="0"/>
              <a:t> entry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removed</a:t>
            </a:r>
            <a:r>
              <a:rPr lang="fr-FR" dirty="0"/>
              <a:t>, </a:t>
            </a:r>
            <a:r>
              <a:rPr lang="fr-FR" dirty="0" err="1"/>
              <a:t>therefore</a:t>
            </a:r>
            <a:r>
              <a:rPr lang="fr-FR" dirty="0"/>
              <a:t>, the VFS « file » </a:t>
            </a:r>
            <a:r>
              <a:rPr lang="fr-FR" dirty="0" err="1"/>
              <a:t>counter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reduced</a:t>
            </a:r>
            <a:endParaRPr lang="fr-FR" dirty="0"/>
          </a:p>
          <a:p>
            <a:pPr lvl="1"/>
            <a:r>
              <a:rPr lang="fr-FR" dirty="0"/>
              <a:t>If the VFS « file » </a:t>
            </a:r>
            <a:r>
              <a:rPr lang="fr-FR" dirty="0" err="1"/>
              <a:t>counter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at 0,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removed</a:t>
            </a:r>
            <a:r>
              <a:rPr lang="fr-FR" dirty="0"/>
              <a:t>, and the VFS « i-</a:t>
            </a:r>
            <a:r>
              <a:rPr lang="fr-FR" dirty="0" err="1"/>
              <a:t>node</a:t>
            </a:r>
            <a:r>
              <a:rPr lang="fr-FR" dirty="0"/>
              <a:t> » </a:t>
            </a:r>
            <a:r>
              <a:rPr lang="fr-FR" dirty="0" err="1"/>
              <a:t>counter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therefore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reduced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3623041"/>
      </p:ext>
    </p:extLst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</a:t>
            </a:r>
            <a:r>
              <a:rPr lang="fr-FR" dirty="0" err="1"/>
              <a:t>lseek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 err="1"/>
              <a:t>lseek</a:t>
            </a:r>
            <a:r>
              <a:rPr lang="fr-FR" dirty="0"/>
              <a:t>(</a:t>
            </a:r>
            <a:r>
              <a:rPr lang="fr-FR" dirty="0" err="1"/>
              <a:t>int</a:t>
            </a:r>
            <a:r>
              <a:rPr lang="fr-FR" dirty="0"/>
              <a:t> </a:t>
            </a:r>
            <a:r>
              <a:rPr lang="fr-FR" dirty="0" err="1"/>
              <a:t>fd</a:t>
            </a:r>
            <a:r>
              <a:rPr lang="fr-FR" dirty="0"/>
              <a:t>, </a:t>
            </a:r>
            <a:r>
              <a:rPr lang="fr-FR" dirty="0" err="1"/>
              <a:t>off_t</a:t>
            </a:r>
            <a:r>
              <a:rPr lang="fr-FR" dirty="0"/>
              <a:t> </a:t>
            </a:r>
            <a:r>
              <a:rPr lang="fr-FR" dirty="0" err="1"/>
              <a:t>dep</a:t>
            </a:r>
            <a:r>
              <a:rPr lang="fr-FR" dirty="0"/>
              <a:t>, </a:t>
            </a:r>
            <a:r>
              <a:rPr lang="fr-FR" dirty="0" err="1"/>
              <a:t>int</a:t>
            </a:r>
            <a:r>
              <a:rPr lang="fr-FR" dirty="0"/>
              <a:t> option)</a:t>
            </a:r>
          </a:p>
          <a:p>
            <a:r>
              <a:rPr lang="fr-FR" dirty="0"/>
              <a:t>Moves the </a:t>
            </a:r>
            <a:r>
              <a:rPr lang="fr-FR" dirty="0" err="1"/>
              <a:t>read</a:t>
            </a:r>
            <a:r>
              <a:rPr lang="fr-FR" dirty="0"/>
              <a:t>/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cursor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the file</a:t>
            </a:r>
          </a:p>
          <a:p>
            <a:pPr lvl="1"/>
            <a:r>
              <a:rPr lang="fr-FR" dirty="0" err="1"/>
              <a:t>Returns</a:t>
            </a:r>
            <a:r>
              <a:rPr lang="fr-FR" dirty="0"/>
              <a:t> the new position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beginning</a:t>
            </a:r>
            <a:r>
              <a:rPr lang="fr-FR" dirty="0"/>
              <a:t> of the file</a:t>
            </a:r>
          </a:p>
          <a:p>
            <a:endParaRPr lang="fr-FR" dirty="0"/>
          </a:p>
          <a:p>
            <a:r>
              <a:rPr lang="fr-FR" dirty="0" err="1"/>
              <a:t>fd</a:t>
            </a:r>
            <a:r>
              <a:rPr lang="fr-FR" dirty="0"/>
              <a:t>: The file </a:t>
            </a:r>
            <a:r>
              <a:rPr lang="fr-FR" dirty="0" err="1"/>
              <a:t>descriptor</a:t>
            </a:r>
            <a:r>
              <a:rPr lang="fr-FR" dirty="0"/>
              <a:t> </a:t>
            </a:r>
            <a:r>
              <a:rPr lang="fr-FR" dirty="0" err="1"/>
              <a:t>pointing</a:t>
            </a:r>
            <a:r>
              <a:rPr lang="fr-FR" dirty="0"/>
              <a:t> to the file</a:t>
            </a:r>
          </a:p>
          <a:p>
            <a:r>
              <a:rPr lang="fr-FR" dirty="0" err="1"/>
              <a:t>dep</a:t>
            </a:r>
            <a:r>
              <a:rPr lang="fr-FR" dirty="0"/>
              <a:t>: The </a:t>
            </a:r>
            <a:r>
              <a:rPr lang="fr-FR" dirty="0" err="1"/>
              <a:t>length</a:t>
            </a:r>
            <a:r>
              <a:rPr lang="fr-FR" dirty="0"/>
              <a:t> (in bytes) to shift</a:t>
            </a:r>
          </a:p>
          <a:p>
            <a:r>
              <a:rPr lang="fr-FR" dirty="0"/>
              <a:t>option: 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which</a:t>
            </a:r>
            <a:r>
              <a:rPr lang="fr-FR" dirty="0"/>
              <a:t> point the </a:t>
            </a:r>
            <a:r>
              <a:rPr lang="fr-FR" dirty="0" err="1"/>
              <a:t>shhift</a:t>
            </a:r>
            <a:r>
              <a:rPr lang="fr-FR" dirty="0"/>
              <a:t> must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done</a:t>
            </a:r>
            <a:endParaRPr lang="fr-FR" dirty="0"/>
          </a:p>
          <a:p>
            <a:pPr lvl="1"/>
            <a:r>
              <a:rPr lang="fr-FR" dirty="0"/>
              <a:t>SEEK_CUR	</a:t>
            </a:r>
            <a:r>
              <a:rPr lang="fr-FR" dirty="0" err="1"/>
              <a:t>from</a:t>
            </a:r>
            <a:r>
              <a:rPr lang="fr-FR" dirty="0"/>
              <a:t> </a:t>
            </a:r>
            <a:r>
              <a:rPr lang="fr-FR" dirty="0" err="1"/>
              <a:t>current</a:t>
            </a:r>
            <a:r>
              <a:rPr lang="fr-FR" dirty="0"/>
              <a:t> </a:t>
            </a:r>
            <a:r>
              <a:rPr lang="fr-FR" dirty="0" err="1"/>
              <a:t>cursor</a:t>
            </a:r>
            <a:r>
              <a:rPr lang="fr-FR" dirty="0"/>
              <a:t> position</a:t>
            </a:r>
          </a:p>
          <a:p>
            <a:pPr lvl="1"/>
            <a:r>
              <a:rPr lang="fr-FR" dirty="0"/>
              <a:t>SEEK_SET	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beginning</a:t>
            </a:r>
            <a:r>
              <a:rPr lang="fr-FR" dirty="0"/>
              <a:t> of the file</a:t>
            </a:r>
          </a:p>
          <a:p>
            <a:pPr lvl="1"/>
            <a:r>
              <a:rPr lang="fr-FR" dirty="0"/>
              <a:t>SEEK_END	</a:t>
            </a:r>
            <a:r>
              <a:rPr lang="fr-FR" dirty="0" err="1"/>
              <a:t>from</a:t>
            </a:r>
            <a:r>
              <a:rPr lang="fr-FR" dirty="0"/>
              <a:t> the end of the file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4499595"/>
      </p:ext>
    </p:extLst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1682600"/>
          </a:xfrm>
        </p:spPr>
        <p:txBody>
          <a:bodyPr anchor="t"/>
          <a:lstStyle/>
          <a:p>
            <a:r>
              <a:rPr lang="fr-FR" dirty="0"/>
              <a:t>About permissions:</a:t>
            </a:r>
          </a:p>
          <a:p>
            <a:endParaRPr lang="fr-FR" dirty="0"/>
          </a:p>
          <a:p>
            <a:r>
              <a:rPr lang="fr-FR" dirty="0" err="1"/>
              <a:t>Adds</a:t>
            </a:r>
            <a:r>
              <a:rPr lang="fr-FR" dirty="0"/>
              <a:t> the </a:t>
            </a:r>
            <a:r>
              <a:rPr lang="fr-FR" dirty="0" err="1"/>
              <a:t>rights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want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a simple </a:t>
            </a:r>
            <a:r>
              <a:rPr lang="fr-FR" dirty="0" err="1"/>
              <a:t>bitfield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154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68EFDCC-8B05-445F-AA03-6A0F2C7AD605}"/>
              </a:ext>
            </a:extLst>
          </p:cNvPr>
          <p:cNvSpPr txBox="1"/>
          <p:nvPr/>
        </p:nvSpPr>
        <p:spPr>
          <a:xfrm>
            <a:off x="457200" y="3091966"/>
            <a:ext cx="32004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latin typeface="Droid Sans"/>
              </a:rPr>
              <a:t>4 </a:t>
            </a:r>
            <a:r>
              <a:rPr lang="fr-FR" sz="2400" dirty="0">
                <a:latin typeface="Droid Sans"/>
                <a:sym typeface="Droid Sans"/>
              </a:rPr>
              <a:t>/ R = Read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latin typeface="Droid Sans"/>
                <a:sym typeface="Droid Sans"/>
              </a:rPr>
              <a:t>2 / W = Write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latin typeface="Droid Sans"/>
                <a:sym typeface="Droid Sans"/>
              </a:rPr>
              <a:t>1 / X = </a:t>
            </a:r>
            <a:r>
              <a:rPr lang="fr-FR" sz="2400" dirty="0" err="1">
                <a:latin typeface="Droid Sans"/>
                <a:sym typeface="Droid Sans"/>
              </a:rPr>
              <a:t>eXecute</a:t>
            </a:r>
            <a:endParaRPr lang="fr-FR" sz="2400" dirty="0">
              <a:latin typeface="Droid Sans"/>
              <a:sym typeface="Droid Sans"/>
            </a:endParaRPr>
          </a:p>
          <a:p>
            <a:endParaRPr lang="fr-FR" sz="2400" dirty="0">
              <a:latin typeface="Droid Sans"/>
              <a:sym typeface="Droid Sans"/>
            </a:endParaRPr>
          </a:p>
          <a:p>
            <a:r>
              <a:rPr lang="fr-FR" sz="2000" i="1" dirty="0">
                <a:latin typeface="Droid Sans"/>
                <a:sym typeface="Droid Sans"/>
              </a:rPr>
              <a:t>7 = 4 + 2 + 1  =&gt;  111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E7721E2C-EE7A-47B7-BBA6-CD2F398B5D59}"/>
              </a:ext>
            </a:extLst>
          </p:cNvPr>
          <p:cNvSpPr txBox="1"/>
          <p:nvPr/>
        </p:nvSpPr>
        <p:spPr>
          <a:xfrm>
            <a:off x="4395728" y="3091966"/>
            <a:ext cx="43152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>
                <a:latin typeface="Droid Sans"/>
              </a:rPr>
              <a:t>Owner</a:t>
            </a:r>
            <a:r>
              <a:rPr lang="fr-FR" sz="2400" dirty="0">
                <a:latin typeface="Droid Sans"/>
              </a:rPr>
              <a:t>	X00	XXX------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latin typeface="Droid Sans"/>
                <a:sym typeface="Droid Sans"/>
              </a:rPr>
              <a:t>Group	0X0	---XXX---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>
                <a:latin typeface="Droid Sans"/>
                <a:sym typeface="Droid Sans"/>
              </a:rPr>
              <a:t>Others</a:t>
            </a:r>
            <a:r>
              <a:rPr lang="fr-FR" sz="2400" dirty="0">
                <a:latin typeface="Droid Sans"/>
                <a:sym typeface="Droid Sans"/>
              </a:rPr>
              <a:t>	00X	------XXX</a:t>
            </a:r>
          </a:p>
        </p:txBody>
      </p:sp>
    </p:spTree>
    <p:extLst>
      <p:ext uri="{BB962C8B-B14F-4D97-AF65-F5344CB8AC3E}">
        <p14:creationId xmlns:p14="http://schemas.microsoft.com/office/powerpoint/2010/main" val="2062032338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About </a:t>
            </a:r>
            <a:r>
              <a:rPr lang="fr-FR" dirty="0" err="1"/>
              <a:t>special</a:t>
            </a:r>
            <a:r>
              <a:rPr lang="fr-FR" dirty="0"/>
              <a:t> permissions on </a:t>
            </a:r>
            <a:r>
              <a:rPr lang="fr-FR" b="1" dirty="0" err="1"/>
              <a:t>executable</a:t>
            </a:r>
            <a:r>
              <a:rPr lang="fr-FR" b="1" dirty="0"/>
              <a:t> programs</a:t>
            </a:r>
            <a:r>
              <a:rPr lang="fr-FR" dirty="0"/>
              <a:t>:</a:t>
            </a:r>
          </a:p>
          <a:p>
            <a:endParaRPr lang="fr-FR" dirty="0"/>
          </a:p>
          <a:p>
            <a:r>
              <a:rPr lang="fr-FR" dirty="0"/>
              <a:t>SETUID (or SUID, or </a:t>
            </a:r>
            <a:r>
              <a:rPr lang="fr-FR" i="1" dirty="0"/>
              <a:t>Set User ID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The process </a:t>
            </a:r>
            <a:r>
              <a:rPr lang="fr-FR" dirty="0" err="1"/>
              <a:t>created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run </a:t>
            </a:r>
            <a:r>
              <a:rPr lang="fr-FR" dirty="0" err="1"/>
              <a:t>with</a:t>
            </a:r>
            <a:r>
              <a:rPr lang="fr-FR" dirty="0"/>
              <a:t> the UID of the </a:t>
            </a:r>
            <a:r>
              <a:rPr lang="fr-FR" dirty="0" err="1"/>
              <a:t>owner</a:t>
            </a:r>
            <a:r>
              <a:rPr lang="fr-FR" dirty="0"/>
              <a:t> of the file</a:t>
            </a:r>
          </a:p>
          <a:p>
            <a:pPr lvl="1"/>
            <a:endParaRPr lang="fr-FR" dirty="0"/>
          </a:p>
          <a:p>
            <a:r>
              <a:rPr lang="fr-FR" dirty="0"/>
              <a:t>SETGID (or SGID, or </a:t>
            </a:r>
            <a:r>
              <a:rPr lang="fr-FR" i="1" dirty="0"/>
              <a:t>Set Group ID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The process </a:t>
            </a:r>
            <a:r>
              <a:rPr lang="fr-FR" dirty="0" err="1"/>
              <a:t>created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run </a:t>
            </a:r>
            <a:r>
              <a:rPr lang="fr-FR" dirty="0" err="1"/>
              <a:t>with</a:t>
            </a:r>
            <a:r>
              <a:rPr lang="fr-FR" dirty="0"/>
              <a:t> the GID of the group of the file</a:t>
            </a:r>
          </a:p>
          <a:p>
            <a:pPr lvl="1"/>
            <a:endParaRPr lang="fr-FR" dirty="0"/>
          </a:p>
          <a:p>
            <a:r>
              <a:rPr lang="fr-FR" sz="2000" i="1" dirty="0" err="1"/>
              <a:t>Sticky</a:t>
            </a:r>
            <a:r>
              <a:rPr lang="fr-FR" sz="2000" i="1" dirty="0"/>
              <a:t> Bit </a:t>
            </a:r>
            <a:r>
              <a:rPr lang="fr-FR" sz="1600" i="1" dirty="0"/>
              <a:t>(</a:t>
            </a:r>
            <a:r>
              <a:rPr lang="fr-FR" sz="1600" i="1" dirty="0" err="1"/>
              <a:t>obsolete</a:t>
            </a:r>
            <a:r>
              <a:rPr lang="fr-FR" sz="1600" i="1" dirty="0"/>
              <a:t>)</a:t>
            </a:r>
          </a:p>
          <a:p>
            <a:pPr lvl="1"/>
            <a:r>
              <a:rPr lang="fr-FR" sz="1600" i="1" dirty="0"/>
              <a:t>The </a:t>
            </a:r>
            <a:r>
              <a:rPr lang="fr-FR" sz="1600" i="1" dirty="0" err="1"/>
              <a:t>text</a:t>
            </a:r>
            <a:r>
              <a:rPr lang="fr-FR" sz="1600" i="1" dirty="0"/>
              <a:t> segment of the program </a:t>
            </a:r>
            <a:r>
              <a:rPr lang="fr-FR" sz="1600" i="1" dirty="0" err="1"/>
              <a:t>is</a:t>
            </a:r>
            <a:r>
              <a:rPr lang="fr-FR" sz="1600" i="1" dirty="0"/>
              <a:t> </a:t>
            </a:r>
            <a:r>
              <a:rPr lang="fr-FR" sz="1600" i="1" dirty="0" err="1"/>
              <a:t>kept</a:t>
            </a:r>
            <a:r>
              <a:rPr lang="fr-FR" sz="1600" i="1" dirty="0"/>
              <a:t> in memory </a:t>
            </a:r>
            <a:r>
              <a:rPr lang="fr-FR" sz="1600" i="1" dirty="0" err="1"/>
              <a:t>after</a:t>
            </a:r>
            <a:r>
              <a:rPr lang="fr-FR" sz="1600" i="1" dirty="0"/>
              <a:t> the </a:t>
            </a:r>
            <a:r>
              <a:rPr lang="fr-FR" sz="1600" i="1" dirty="0" err="1"/>
              <a:t>execution</a:t>
            </a:r>
            <a:endParaRPr lang="fr-FR" i="1" dirty="0"/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9729349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About </a:t>
            </a:r>
            <a:r>
              <a:rPr lang="fr-FR" dirty="0" err="1"/>
              <a:t>special</a:t>
            </a:r>
            <a:r>
              <a:rPr lang="fr-FR" dirty="0"/>
              <a:t> permissions on </a:t>
            </a:r>
            <a:r>
              <a:rPr lang="fr-FR" b="1" dirty="0"/>
              <a:t>directories</a:t>
            </a:r>
            <a:r>
              <a:rPr lang="fr-FR" dirty="0"/>
              <a:t>:</a:t>
            </a:r>
          </a:p>
          <a:p>
            <a:pPr lvl="1"/>
            <a:endParaRPr lang="fr-FR" dirty="0"/>
          </a:p>
          <a:p>
            <a:r>
              <a:rPr lang="fr-FR" strike="sngStrike" dirty="0"/>
              <a:t>SETUID (or SUID, or </a:t>
            </a:r>
            <a:r>
              <a:rPr lang="fr-FR" i="1" strike="sngStrike" dirty="0"/>
              <a:t>Set User ID</a:t>
            </a:r>
            <a:r>
              <a:rPr lang="fr-FR" strike="sngStrike" dirty="0"/>
              <a:t>)</a:t>
            </a:r>
            <a:r>
              <a:rPr lang="fr-FR" dirty="0"/>
              <a:t> </a:t>
            </a:r>
            <a:r>
              <a:rPr lang="fr-FR" sz="2000" i="1" dirty="0"/>
              <a:t>[No use for directories]</a:t>
            </a:r>
          </a:p>
          <a:p>
            <a:pPr lvl="1"/>
            <a:endParaRPr lang="fr-FR" dirty="0"/>
          </a:p>
          <a:p>
            <a:r>
              <a:rPr lang="fr-FR" dirty="0"/>
              <a:t>SETGID (or SGID, or </a:t>
            </a:r>
            <a:r>
              <a:rPr lang="fr-FR" i="1" dirty="0"/>
              <a:t>Set Group ID</a:t>
            </a:r>
            <a:r>
              <a:rPr lang="fr-FR" dirty="0"/>
              <a:t>)</a:t>
            </a:r>
          </a:p>
          <a:p>
            <a:pPr lvl="1"/>
            <a:r>
              <a:rPr lang="fr-FR" dirty="0"/>
              <a:t>The files/folders </a:t>
            </a:r>
            <a:r>
              <a:rPr lang="fr-FR" dirty="0" err="1"/>
              <a:t>created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a parent folder </a:t>
            </a:r>
            <a:r>
              <a:rPr lang="fr-FR" dirty="0" err="1"/>
              <a:t>with</a:t>
            </a:r>
            <a:r>
              <a:rPr lang="fr-FR" dirty="0"/>
              <a:t> SETGID </a:t>
            </a:r>
            <a:r>
              <a:rPr lang="fr-FR" dirty="0" err="1"/>
              <a:t>activated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created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the GID of the parent folder</a:t>
            </a:r>
            <a:br>
              <a:rPr lang="fr-FR" dirty="0"/>
            </a:br>
            <a:r>
              <a:rPr lang="fr-FR" dirty="0"/>
              <a:t>(and the new </a:t>
            </a:r>
            <a:r>
              <a:rPr lang="fr-FR" dirty="0" err="1"/>
              <a:t>subfolders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get</a:t>
            </a:r>
            <a:r>
              <a:rPr lang="fr-FR" dirty="0"/>
              <a:t> the SETGID permission)</a:t>
            </a:r>
          </a:p>
          <a:p>
            <a:pPr lvl="1"/>
            <a:endParaRPr lang="fr-FR" dirty="0"/>
          </a:p>
          <a:p>
            <a:r>
              <a:rPr lang="fr-FR" dirty="0" err="1"/>
              <a:t>Sticky</a:t>
            </a:r>
            <a:r>
              <a:rPr lang="fr-FR" dirty="0"/>
              <a:t> Bit</a:t>
            </a:r>
          </a:p>
          <a:p>
            <a:pPr lvl="1"/>
            <a:r>
              <a:rPr lang="fr-FR" dirty="0"/>
              <a:t>A user </a:t>
            </a:r>
            <a:r>
              <a:rPr lang="fr-FR" dirty="0" err="1"/>
              <a:t>cannot</a:t>
            </a:r>
            <a:r>
              <a:rPr lang="fr-FR" dirty="0"/>
              <a:t> </a:t>
            </a:r>
            <a:r>
              <a:rPr lang="fr-FR" dirty="0" err="1"/>
              <a:t>delete</a:t>
            </a:r>
            <a:r>
              <a:rPr lang="fr-FR" dirty="0"/>
              <a:t> or </a:t>
            </a:r>
            <a:r>
              <a:rPr lang="fr-FR" dirty="0" err="1"/>
              <a:t>rename</a:t>
            </a:r>
            <a:r>
              <a:rPr lang="fr-FR" dirty="0"/>
              <a:t> files </a:t>
            </a:r>
            <a:r>
              <a:rPr lang="fr-FR" dirty="0" err="1"/>
              <a:t>owned</a:t>
            </a:r>
            <a:r>
              <a:rPr lang="fr-FR" dirty="0"/>
              <a:t> by </a:t>
            </a:r>
            <a:r>
              <a:rPr lang="fr-FR" dirty="0" err="1"/>
              <a:t>others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a folder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sticky</a:t>
            </a:r>
            <a:r>
              <a:rPr lang="fr-FR" dirty="0"/>
              <a:t> bit </a:t>
            </a:r>
            <a:r>
              <a:rPr lang="fr-FR" dirty="0" err="1"/>
              <a:t>activated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7636086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</a:t>
            </a:r>
            <a:r>
              <a:rPr lang="fr-FR" dirty="0" err="1"/>
              <a:t>umask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About permissions: </a:t>
            </a:r>
            <a:r>
              <a:rPr lang="fr-FR" dirty="0" err="1"/>
              <a:t>umask</a:t>
            </a:r>
            <a:endParaRPr lang="fr-FR" dirty="0"/>
          </a:p>
          <a:p>
            <a:endParaRPr lang="fr-FR" dirty="0"/>
          </a:p>
          <a:p>
            <a:r>
              <a:rPr lang="fr-FR" dirty="0"/>
              <a:t>Blocks the </a:t>
            </a:r>
            <a:r>
              <a:rPr lang="fr-FR" dirty="0" err="1"/>
              <a:t>selected</a:t>
            </a:r>
            <a:r>
              <a:rPr lang="fr-FR" dirty="0"/>
              <a:t> bits </a:t>
            </a:r>
            <a:r>
              <a:rPr lang="fr-FR" dirty="0" err="1"/>
              <a:t>within</a:t>
            </a:r>
            <a:r>
              <a:rPr lang="fr-FR" dirty="0"/>
              <a:t> the calls to open(2), </a:t>
            </a:r>
            <a:r>
              <a:rPr lang="fr-FR" dirty="0" err="1"/>
              <a:t>mkdir</a:t>
            </a:r>
            <a:r>
              <a:rPr lang="fr-FR" dirty="0"/>
              <a:t>(2), </a:t>
            </a:r>
            <a:r>
              <a:rPr lang="fr-FR" dirty="0" err="1"/>
              <a:t>mkfifo</a:t>
            </a:r>
            <a:r>
              <a:rPr lang="fr-FR" dirty="0"/>
              <a:t>(2)</a:t>
            </a:r>
          </a:p>
          <a:p>
            <a:pPr lvl="1"/>
            <a:r>
              <a:rPr lang="fr-FR" dirty="0"/>
              <a:t>Default value: 022   (Write for </a:t>
            </a:r>
            <a:r>
              <a:rPr lang="fr-FR" dirty="0" err="1"/>
              <a:t>owner</a:t>
            </a:r>
            <a:r>
              <a:rPr lang="fr-FR" dirty="0"/>
              <a:t>, but not for group and </a:t>
            </a:r>
            <a:r>
              <a:rPr lang="fr-FR" dirty="0" err="1"/>
              <a:t>others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fr-FR" dirty="0"/>
              <a:t>Works </a:t>
            </a:r>
            <a:r>
              <a:rPr lang="fr-FR" dirty="0" err="1"/>
              <a:t>exactly</a:t>
            </a:r>
            <a:r>
              <a:rPr lang="fr-FR" dirty="0"/>
              <a:t> like a « </a:t>
            </a:r>
            <a:r>
              <a:rPr lang="fr-FR" dirty="0" err="1"/>
              <a:t>mask</a:t>
            </a:r>
            <a:r>
              <a:rPr lang="fr-FR" dirty="0"/>
              <a:t> »</a:t>
            </a:r>
          </a:p>
          <a:p>
            <a:pPr lvl="1"/>
            <a:r>
              <a:rPr lang="fr-FR" dirty="0"/>
              <a:t>Just inverse values…</a:t>
            </a:r>
          </a:p>
          <a:p>
            <a:pPr lvl="1"/>
            <a:r>
              <a:rPr lang="fr-FR" dirty="0" err="1"/>
              <a:t>umask</a:t>
            </a:r>
            <a:r>
              <a:rPr lang="fr-FR" dirty="0"/>
              <a:t> 777 = Cancels all the </a:t>
            </a:r>
            <a:r>
              <a:rPr lang="fr-FR" dirty="0" err="1"/>
              <a:t>rights</a:t>
            </a:r>
            <a:r>
              <a:rPr lang="fr-FR" dirty="0"/>
              <a:t> to </a:t>
            </a:r>
            <a:r>
              <a:rPr lang="fr-FR" dirty="0" err="1"/>
              <a:t>everyone</a:t>
            </a:r>
            <a:endParaRPr lang="fr-FR" dirty="0"/>
          </a:p>
          <a:p>
            <a:pPr lvl="1"/>
            <a:r>
              <a:rPr lang="fr-FR" dirty="0" err="1"/>
              <a:t>umask</a:t>
            </a:r>
            <a:r>
              <a:rPr lang="fr-FR" dirty="0"/>
              <a:t> 000 = </a:t>
            </a:r>
            <a:r>
              <a:rPr lang="fr-FR" dirty="0" err="1"/>
              <a:t>Allows</a:t>
            </a:r>
            <a:r>
              <a:rPr lang="fr-FR" dirty="0"/>
              <a:t> </a:t>
            </a:r>
            <a:r>
              <a:rPr lang="fr-FR" dirty="0" err="1"/>
              <a:t>any</a:t>
            </a:r>
            <a:r>
              <a:rPr lang="fr-FR" dirty="0"/>
              <a:t> right to </a:t>
            </a:r>
            <a:r>
              <a:rPr lang="fr-FR" dirty="0" err="1"/>
              <a:t>anyone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1173741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</a:t>
            </a:r>
            <a:r>
              <a:rPr lang="fr-FR" dirty="0" err="1"/>
              <a:t>mkdir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 err="1"/>
              <a:t>mkdir</a:t>
            </a:r>
            <a:r>
              <a:rPr lang="fr-FR" dirty="0"/>
              <a:t>(char *</a:t>
            </a:r>
            <a:r>
              <a:rPr lang="fr-FR" dirty="0" err="1"/>
              <a:t>pathname</a:t>
            </a:r>
            <a:r>
              <a:rPr lang="fr-FR" dirty="0"/>
              <a:t>, </a:t>
            </a:r>
            <a:r>
              <a:rPr lang="fr-FR" dirty="0" err="1"/>
              <a:t>mode_t</a:t>
            </a:r>
            <a:r>
              <a:rPr lang="fr-FR" dirty="0"/>
              <a:t> *mode)</a:t>
            </a:r>
          </a:p>
          <a:p>
            <a:r>
              <a:rPr lang="fr-FR" dirty="0" err="1"/>
              <a:t>Creates</a:t>
            </a:r>
            <a:r>
              <a:rPr lang="fr-FR" dirty="0"/>
              <a:t> a directory</a:t>
            </a:r>
          </a:p>
          <a:p>
            <a:pPr lvl="1"/>
            <a:r>
              <a:rPr lang="fr-FR" dirty="0"/>
              <a:t>UID and GID are </a:t>
            </a:r>
            <a:r>
              <a:rPr lang="fr-FR" dirty="0" err="1"/>
              <a:t>used</a:t>
            </a:r>
            <a:r>
              <a:rPr lang="fr-FR" dirty="0"/>
              <a:t>, and the </a:t>
            </a:r>
            <a:r>
              <a:rPr lang="fr-FR" dirty="0" err="1"/>
              <a:t>umask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applied</a:t>
            </a:r>
            <a:endParaRPr lang="fr-FR" dirty="0"/>
          </a:p>
          <a:p>
            <a:pPr lvl="1"/>
            <a:r>
              <a:rPr lang="fr-FR" dirty="0" err="1"/>
              <a:t>Beware</a:t>
            </a:r>
            <a:r>
              <a:rPr lang="fr-FR" dirty="0"/>
              <a:t>, </a:t>
            </a:r>
            <a:r>
              <a:rPr lang="fr-FR" dirty="0" err="1"/>
              <a:t>mkdir</a:t>
            </a:r>
            <a:r>
              <a:rPr lang="fr-FR" dirty="0"/>
              <a:t>(2)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automatically</a:t>
            </a:r>
            <a:r>
              <a:rPr lang="fr-FR" dirty="0"/>
              <a:t> </a:t>
            </a:r>
            <a:r>
              <a:rPr lang="fr-FR" dirty="0" err="1"/>
              <a:t>recursive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Pathname</a:t>
            </a:r>
            <a:r>
              <a:rPr lang="fr-FR" dirty="0"/>
              <a:t>: the </a:t>
            </a:r>
            <a:r>
              <a:rPr lang="fr-FR" dirty="0" err="1"/>
              <a:t>pathname</a:t>
            </a:r>
            <a:r>
              <a:rPr lang="fr-FR" dirty="0"/>
              <a:t> </a:t>
            </a:r>
            <a:r>
              <a:rPr lang="fr-FR" dirty="0" err="1"/>
              <a:t>where</a:t>
            </a:r>
            <a:r>
              <a:rPr lang="fr-FR" dirty="0"/>
              <a:t> to </a:t>
            </a:r>
            <a:r>
              <a:rPr lang="fr-FR" dirty="0" err="1"/>
              <a:t>create</a:t>
            </a:r>
            <a:r>
              <a:rPr lang="fr-FR" dirty="0"/>
              <a:t> a directory</a:t>
            </a:r>
          </a:p>
          <a:p>
            <a:r>
              <a:rPr lang="fr-FR" dirty="0"/>
              <a:t>Mode: permissions to </a:t>
            </a:r>
            <a:r>
              <a:rPr lang="fr-FR" dirty="0" err="1"/>
              <a:t>write</a:t>
            </a:r>
            <a:r>
              <a:rPr lang="fr-FR" dirty="0"/>
              <a:t> in case of a file </a:t>
            </a:r>
            <a:r>
              <a:rPr lang="fr-FR" dirty="0" err="1"/>
              <a:t>creation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6577406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stat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stat(char *</a:t>
            </a:r>
            <a:r>
              <a:rPr lang="fr-FR" dirty="0" err="1"/>
              <a:t>pathname</a:t>
            </a:r>
            <a:r>
              <a:rPr lang="fr-FR" dirty="0"/>
              <a:t>, </a:t>
            </a:r>
            <a:r>
              <a:rPr lang="fr-FR" dirty="0" err="1"/>
              <a:t>struct</a:t>
            </a:r>
            <a:r>
              <a:rPr lang="fr-FR" dirty="0"/>
              <a:t> stat *</a:t>
            </a:r>
            <a:r>
              <a:rPr lang="fr-FR" dirty="0" err="1"/>
              <a:t>buf</a:t>
            </a:r>
            <a:r>
              <a:rPr lang="fr-FR" dirty="0"/>
              <a:t>)</a:t>
            </a:r>
          </a:p>
          <a:p>
            <a:r>
              <a:rPr lang="fr-FR" dirty="0" err="1"/>
              <a:t>Get</a:t>
            </a:r>
            <a:r>
              <a:rPr lang="fr-FR" dirty="0"/>
              <a:t> informations about the </a:t>
            </a:r>
            <a:r>
              <a:rPr lang="fr-FR" dirty="0" err="1"/>
              <a:t>object</a:t>
            </a:r>
            <a:r>
              <a:rPr lang="fr-FR" dirty="0"/>
              <a:t> </a:t>
            </a:r>
            <a:r>
              <a:rPr lang="fr-FR" dirty="0" err="1"/>
              <a:t>pointed</a:t>
            </a:r>
            <a:r>
              <a:rPr lang="fr-FR" dirty="0"/>
              <a:t> by </a:t>
            </a:r>
            <a:r>
              <a:rPr lang="fr-FR" dirty="0" err="1"/>
              <a:t>pathname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r>
              <a:rPr lang="fr-FR" dirty="0" err="1"/>
              <a:t>Pathname</a:t>
            </a:r>
            <a:r>
              <a:rPr lang="fr-FR" dirty="0"/>
              <a:t>: the </a:t>
            </a:r>
            <a:r>
              <a:rPr lang="fr-FR" dirty="0" err="1"/>
              <a:t>pathname</a:t>
            </a:r>
            <a:r>
              <a:rPr lang="fr-FR" dirty="0"/>
              <a:t> to the file</a:t>
            </a:r>
          </a:p>
          <a:p>
            <a:r>
              <a:rPr lang="fr-FR" dirty="0" err="1"/>
              <a:t>Buf</a:t>
            </a:r>
            <a:r>
              <a:rPr lang="fr-FR" dirty="0"/>
              <a:t>: a buffer in memory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will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filled</a:t>
            </a:r>
            <a:r>
              <a:rPr lang="fr-FR" dirty="0"/>
              <a:t> by stat(2)</a:t>
            </a:r>
            <a:br>
              <a:rPr lang="fr-FR" dirty="0"/>
            </a:br>
            <a:r>
              <a:rPr lang="fr-FR" sz="1800" i="1" dirty="0"/>
              <a:t>							(if </a:t>
            </a:r>
            <a:r>
              <a:rPr lang="fr-FR" sz="1800" i="1" dirty="0" err="1"/>
              <a:t>it</a:t>
            </a:r>
            <a:r>
              <a:rPr lang="fr-FR" sz="1800" i="1" dirty="0"/>
              <a:t> </a:t>
            </a:r>
            <a:r>
              <a:rPr lang="fr-FR" sz="1800" i="1" dirty="0" err="1"/>
              <a:t>succeeds</a:t>
            </a:r>
            <a:r>
              <a:rPr lang="fr-FR" sz="1800" i="1" dirty="0"/>
              <a:t>)</a:t>
            </a:r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159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1497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C6B6B95-D297-4DE4-8863-9F88DB814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Disk drives, Flash Memory, …</a:t>
            </a:r>
          </a:p>
          <a:p>
            <a:endParaRPr lang="fr-FR" dirty="0"/>
          </a:p>
          <a:p>
            <a:r>
              <a:rPr lang="fr-FR" dirty="0"/>
              <a:t>You </a:t>
            </a: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data by </a:t>
            </a:r>
            <a:r>
              <a:rPr lang="fr-FR" dirty="0" err="1"/>
              <a:t>giving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position on the </a:t>
            </a:r>
            <a:r>
              <a:rPr lang="fr-FR" dirty="0" err="1"/>
              <a:t>device</a:t>
            </a:r>
            <a:endParaRPr lang="fr-FR" dirty="0"/>
          </a:p>
          <a:p>
            <a:pPr lvl="1"/>
            <a:r>
              <a:rPr lang="fr-FR" dirty="0" err="1"/>
              <a:t>Exactly</a:t>
            </a:r>
            <a:r>
              <a:rPr lang="fr-FR" dirty="0"/>
              <a:t> like pointers in memory, </a:t>
            </a:r>
            <a:r>
              <a:rPr lang="fr-FR" dirty="0" err="1"/>
              <a:t>except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an </a:t>
            </a:r>
            <a:r>
              <a:rPr lang="fr-FR" dirty="0" err="1"/>
              <a:t>address</a:t>
            </a:r>
            <a:r>
              <a:rPr lang="fr-FR" dirty="0"/>
              <a:t> « on » the </a:t>
            </a:r>
            <a:r>
              <a:rPr lang="fr-FR" dirty="0" err="1"/>
              <a:t>device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Cost</a:t>
            </a:r>
            <a:r>
              <a:rPr lang="fr-FR" dirty="0"/>
              <a:t>, </a:t>
            </a:r>
            <a:r>
              <a:rPr lang="fr-FR" dirty="0" err="1"/>
              <a:t>density</a:t>
            </a:r>
            <a:r>
              <a:rPr lang="fr-FR" dirty="0"/>
              <a:t>, speed, </a:t>
            </a:r>
            <a:r>
              <a:rPr lang="fr-FR" dirty="0" err="1"/>
              <a:t>durability</a:t>
            </a:r>
            <a:r>
              <a:rPr lang="fr-FR" dirty="0"/>
              <a:t> … are variables</a:t>
            </a:r>
          </a:p>
          <a:p>
            <a:pPr lvl="1"/>
            <a:r>
              <a:rPr lang="fr-FR" dirty="0" err="1"/>
              <a:t>Choose</a:t>
            </a:r>
            <a:r>
              <a:rPr lang="fr-FR" dirty="0"/>
              <a:t> </a:t>
            </a:r>
            <a:r>
              <a:rPr lang="fr-FR" dirty="0" err="1"/>
              <a:t>wisely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the </a:t>
            </a:r>
            <a:r>
              <a:rPr lang="fr-FR" dirty="0" err="1"/>
              <a:t>characteristics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wish</a:t>
            </a:r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05216871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stat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378328" cy="4036800"/>
          </a:xfrm>
        </p:spPr>
        <p:txBody>
          <a:bodyPr anchor="t"/>
          <a:lstStyle/>
          <a:p>
            <a:r>
              <a:rPr lang="fr-FR" dirty="0" err="1"/>
              <a:t>struct</a:t>
            </a:r>
            <a:r>
              <a:rPr lang="fr-FR" dirty="0"/>
              <a:t> stat			</a:t>
            </a:r>
            <a:r>
              <a:rPr lang="fr-FR" sz="1800" i="1" dirty="0"/>
              <a:t>(</a:t>
            </a:r>
            <a:r>
              <a:rPr lang="fr-FR" sz="1800" i="1" dirty="0" err="1"/>
              <a:t>see</a:t>
            </a:r>
            <a:r>
              <a:rPr lang="fr-FR" sz="1800" i="1" dirty="0"/>
              <a:t> &lt;</a:t>
            </a:r>
            <a:r>
              <a:rPr lang="fr-FR" sz="1800" i="1" dirty="0" err="1"/>
              <a:t>sys</a:t>
            </a:r>
            <a:r>
              <a:rPr lang="fr-FR" sz="1800" i="1" dirty="0"/>
              <a:t>/</a:t>
            </a:r>
            <a:r>
              <a:rPr lang="fr-FR" sz="1800" i="1" dirty="0" err="1"/>
              <a:t>stat.h</a:t>
            </a:r>
            <a:r>
              <a:rPr lang="fr-FR" sz="1800" i="1" dirty="0"/>
              <a:t>&gt;)</a:t>
            </a:r>
            <a:endParaRPr lang="fr-FR" dirty="0"/>
          </a:p>
          <a:p>
            <a:pPr lvl="1"/>
            <a:endParaRPr lang="fr-FR" dirty="0"/>
          </a:p>
          <a:p>
            <a:pPr lvl="1"/>
            <a:r>
              <a:rPr lang="fr-FR" dirty="0" err="1"/>
              <a:t>st_dev</a:t>
            </a:r>
            <a:r>
              <a:rPr lang="fr-FR" dirty="0"/>
              <a:t>		ID of the </a:t>
            </a:r>
            <a:r>
              <a:rPr lang="fr-FR" dirty="0" err="1"/>
              <a:t>device</a:t>
            </a:r>
            <a:r>
              <a:rPr lang="fr-FR" dirty="0"/>
              <a:t> </a:t>
            </a:r>
            <a:r>
              <a:rPr lang="fr-FR" dirty="0" err="1"/>
              <a:t>containing</a:t>
            </a:r>
            <a:r>
              <a:rPr lang="fr-FR" dirty="0"/>
              <a:t> the </a:t>
            </a:r>
            <a:r>
              <a:rPr lang="fr-FR" dirty="0" err="1"/>
              <a:t>object</a:t>
            </a:r>
            <a:endParaRPr lang="fr-FR" dirty="0"/>
          </a:p>
          <a:p>
            <a:pPr lvl="1"/>
            <a:r>
              <a:rPr lang="fr-FR" dirty="0" err="1"/>
              <a:t>st_ino</a:t>
            </a:r>
            <a:r>
              <a:rPr lang="fr-FR" dirty="0"/>
              <a:t>		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the </a:t>
            </a:r>
            <a:r>
              <a:rPr lang="fr-FR" dirty="0" err="1"/>
              <a:t>object</a:t>
            </a:r>
            <a:endParaRPr lang="fr-FR" dirty="0"/>
          </a:p>
          <a:p>
            <a:pPr lvl="1"/>
            <a:r>
              <a:rPr lang="fr-FR" dirty="0" err="1"/>
              <a:t>st_mode</a:t>
            </a:r>
            <a:r>
              <a:rPr lang="fr-FR" dirty="0"/>
              <a:t>		</a:t>
            </a:r>
            <a:r>
              <a:rPr lang="fr-FR" dirty="0" err="1"/>
              <a:t>Status</a:t>
            </a:r>
            <a:r>
              <a:rPr lang="fr-FR" dirty="0"/>
              <a:t> of the </a:t>
            </a:r>
            <a:r>
              <a:rPr lang="fr-FR" dirty="0" err="1"/>
              <a:t>object</a:t>
            </a:r>
            <a:r>
              <a:rPr lang="fr-FR" dirty="0"/>
              <a:t> </a:t>
            </a:r>
            <a:r>
              <a:rPr lang="fr-FR" sz="1600" i="1" dirty="0"/>
              <a:t>(permissions &amp; more)</a:t>
            </a:r>
            <a:endParaRPr lang="fr-FR" i="1" dirty="0"/>
          </a:p>
          <a:p>
            <a:pPr lvl="1"/>
            <a:r>
              <a:rPr lang="fr-FR" dirty="0" err="1"/>
              <a:t>st_uid</a:t>
            </a:r>
            <a:r>
              <a:rPr lang="fr-FR" dirty="0"/>
              <a:t>, </a:t>
            </a:r>
            <a:r>
              <a:rPr lang="fr-FR" dirty="0" err="1"/>
              <a:t>st_gid</a:t>
            </a:r>
            <a:r>
              <a:rPr lang="fr-FR" dirty="0"/>
              <a:t>	UID and GID of the </a:t>
            </a:r>
            <a:r>
              <a:rPr lang="fr-FR" dirty="0" err="1"/>
              <a:t>owner</a:t>
            </a:r>
            <a:r>
              <a:rPr lang="fr-FR" dirty="0"/>
              <a:t> of the </a:t>
            </a:r>
            <a:r>
              <a:rPr lang="fr-FR" dirty="0" err="1"/>
              <a:t>object</a:t>
            </a:r>
            <a:endParaRPr lang="fr-FR" dirty="0"/>
          </a:p>
          <a:p>
            <a:pPr lvl="1"/>
            <a:r>
              <a:rPr lang="fr-FR" dirty="0" err="1"/>
              <a:t>st_nlink</a:t>
            </a:r>
            <a:r>
              <a:rPr lang="fr-FR" dirty="0"/>
              <a:t>		</a:t>
            </a:r>
            <a:r>
              <a:rPr lang="fr-FR" dirty="0" err="1"/>
              <a:t>Number</a:t>
            </a:r>
            <a:r>
              <a:rPr lang="fr-FR" dirty="0"/>
              <a:t> of links </a:t>
            </a:r>
            <a:r>
              <a:rPr lang="fr-FR" dirty="0" err="1"/>
              <a:t>pointing</a:t>
            </a:r>
            <a:r>
              <a:rPr lang="fr-FR" dirty="0"/>
              <a:t> to the </a:t>
            </a:r>
            <a:r>
              <a:rPr lang="fr-FR" dirty="0" err="1"/>
              <a:t>object</a:t>
            </a:r>
            <a:endParaRPr lang="fr-FR" dirty="0"/>
          </a:p>
          <a:p>
            <a:pPr lvl="1"/>
            <a:r>
              <a:rPr lang="fr-FR" dirty="0"/>
              <a:t>…</a:t>
            </a:r>
          </a:p>
          <a:p>
            <a:pPr lvl="1"/>
            <a:r>
              <a:rPr lang="fr-FR" dirty="0" err="1"/>
              <a:t>st_size</a:t>
            </a:r>
            <a:r>
              <a:rPr lang="fr-FR" dirty="0"/>
              <a:t>		Size of the </a:t>
            </a:r>
            <a:r>
              <a:rPr lang="fr-FR" dirty="0" err="1"/>
              <a:t>object</a:t>
            </a:r>
            <a:r>
              <a:rPr lang="fr-FR" dirty="0"/>
              <a:t> in bytes</a:t>
            </a:r>
          </a:p>
          <a:p>
            <a:pPr lvl="1"/>
            <a:r>
              <a:rPr lang="fr-FR" dirty="0" err="1"/>
              <a:t>st_blocks</a:t>
            </a:r>
            <a:r>
              <a:rPr lang="fr-FR" dirty="0"/>
              <a:t>		</a:t>
            </a:r>
            <a:r>
              <a:rPr lang="fr-FR" dirty="0" err="1"/>
              <a:t>Number</a:t>
            </a:r>
            <a:r>
              <a:rPr lang="fr-FR" dirty="0"/>
              <a:t> of blocks </a:t>
            </a:r>
            <a:r>
              <a:rPr lang="fr-FR" dirty="0" err="1"/>
              <a:t>used</a:t>
            </a:r>
            <a:r>
              <a:rPr lang="fr-FR" dirty="0"/>
              <a:t> </a:t>
            </a:r>
            <a:r>
              <a:rPr lang="fr-FR" sz="1600" i="1" dirty="0"/>
              <a:t>(512 Bytes « blocks »)</a:t>
            </a:r>
          </a:p>
          <a:p>
            <a:pPr lvl="1"/>
            <a:r>
              <a:rPr lang="fr-FR" dirty="0" err="1"/>
              <a:t>st_blksize</a:t>
            </a:r>
            <a:r>
              <a:rPr lang="fr-FR" dirty="0"/>
              <a:t>	Size of the blocks for the I/O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device</a:t>
            </a:r>
            <a:endParaRPr lang="fr-FR" dirty="0"/>
          </a:p>
          <a:p>
            <a:pPr lvl="1"/>
            <a:r>
              <a:rPr lang="fr-FR" dirty="0"/>
              <a:t>…</a:t>
            </a:r>
          </a:p>
          <a:p>
            <a:pPr lvl="1"/>
            <a:r>
              <a:rPr lang="fr-FR" dirty="0"/>
              <a:t>st_[a/c/m]time	Timestamp for last </a:t>
            </a:r>
            <a:r>
              <a:rPr lang="fr-FR" dirty="0" err="1"/>
              <a:t>access</a:t>
            </a:r>
            <a:r>
              <a:rPr lang="fr-FR" dirty="0"/>
              <a:t>/</a:t>
            </a:r>
            <a:r>
              <a:rPr lang="fr-FR" dirty="0" err="1"/>
              <a:t>status</a:t>
            </a:r>
            <a:r>
              <a:rPr lang="fr-FR" dirty="0"/>
              <a:t> change/modification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5672198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stat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378328" cy="4036800"/>
          </a:xfrm>
        </p:spPr>
        <p:txBody>
          <a:bodyPr anchor="t"/>
          <a:lstStyle/>
          <a:p>
            <a:r>
              <a:rPr lang="fr-FR" dirty="0" err="1"/>
              <a:t>struct</a:t>
            </a:r>
            <a:r>
              <a:rPr lang="fr-FR" dirty="0"/>
              <a:t> stat			</a:t>
            </a:r>
            <a:r>
              <a:rPr lang="fr-FR" sz="1800" i="1" dirty="0"/>
              <a:t>(</a:t>
            </a:r>
            <a:r>
              <a:rPr lang="fr-FR" sz="1800" i="1" dirty="0" err="1"/>
              <a:t>see</a:t>
            </a:r>
            <a:r>
              <a:rPr lang="fr-FR" sz="1800" i="1" dirty="0"/>
              <a:t> &lt;</a:t>
            </a:r>
            <a:r>
              <a:rPr lang="fr-FR" sz="1800" i="1" dirty="0" err="1"/>
              <a:t>sys</a:t>
            </a:r>
            <a:r>
              <a:rPr lang="fr-FR" sz="1800" i="1" dirty="0"/>
              <a:t>/</a:t>
            </a:r>
            <a:r>
              <a:rPr lang="fr-FR" sz="1800" i="1" dirty="0" err="1"/>
              <a:t>stat.h</a:t>
            </a:r>
            <a:r>
              <a:rPr lang="fr-FR" sz="1800" i="1" dirty="0"/>
              <a:t>&gt;)</a:t>
            </a:r>
            <a:endParaRPr lang="fr-FR" dirty="0"/>
          </a:p>
          <a:p>
            <a:pPr lvl="1"/>
            <a:r>
              <a:rPr lang="fr-FR" sz="1600" dirty="0" err="1"/>
              <a:t>st_size</a:t>
            </a:r>
            <a:r>
              <a:rPr lang="fr-FR" sz="1600" dirty="0"/>
              <a:t>		Size of the </a:t>
            </a:r>
            <a:r>
              <a:rPr lang="fr-FR" sz="1600" dirty="0" err="1"/>
              <a:t>object</a:t>
            </a:r>
            <a:r>
              <a:rPr lang="fr-FR" sz="1600" dirty="0"/>
              <a:t> in bytes</a:t>
            </a:r>
          </a:p>
          <a:p>
            <a:pPr lvl="1"/>
            <a:r>
              <a:rPr lang="fr-FR" sz="1600" dirty="0" err="1"/>
              <a:t>st_blocks</a:t>
            </a:r>
            <a:r>
              <a:rPr lang="fr-FR" sz="1600" dirty="0"/>
              <a:t>		</a:t>
            </a:r>
            <a:r>
              <a:rPr lang="fr-FR" sz="1600" dirty="0" err="1"/>
              <a:t>Number</a:t>
            </a:r>
            <a:r>
              <a:rPr lang="fr-FR" sz="1600" dirty="0"/>
              <a:t> of blocks </a:t>
            </a:r>
            <a:r>
              <a:rPr lang="fr-FR" sz="1600" dirty="0" err="1"/>
              <a:t>used</a:t>
            </a:r>
            <a:r>
              <a:rPr lang="fr-FR" sz="1600" dirty="0"/>
              <a:t> </a:t>
            </a:r>
            <a:r>
              <a:rPr lang="fr-FR" b="1" dirty="0"/>
              <a:t>(</a:t>
            </a:r>
            <a:r>
              <a:rPr lang="fr-FR" b="1" i="1" dirty="0"/>
              <a:t>512 Bytes « blocks »</a:t>
            </a:r>
            <a:r>
              <a:rPr lang="fr-FR" b="1" dirty="0"/>
              <a:t>)</a:t>
            </a:r>
          </a:p>
          <a:p>
            <a:pPr lvl="1"/>
            <a:r>
              <a:rPr lang="fr-FR" sz="1600" dirty="0" err="1"/>
              <a:t>st_blksize</a:t>
            </a:r>
            <a:r>
              <a:rPr lang="fr-FR" sz="1600" dirty="0"/>
              <a:t>		Size of the blocks for the I/O </a:t>
            </a:r>
            <a:r>
              <a:rPr lang="fr-FR" sz="1600" dirty="0" err="1"/>
              <a:t>with</a:t>
            </a:r>
            <a:r>
              <a:rPr lang="fr-FR" sz="1600" dirty="0"/>
              <a:t> the </a:t>
            </a:r>
            <a:r>
              <a:rPr lang="fr-FR" sz="1600" dirty="0" err="1"/>
              <a:t>device</a:t>
            </a:r>
            <a:endParaRPr lang="fr-FR" sz="16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161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BCB4B8F-BE92-4B35-AB1D-7DC7237E143A}"/>
              </a:ext>
            </a:extLst>
          </p:cNvPr>
          <p:cNvSpPr txBox="1"/>
          <p:nvPr/>
        </p:nvSpPr>
        <p:spPr>
          <a:xfrm>
            <a:off x="187244" y="2787931"/>
            <a:ext cx="42414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touch</a:t>
            </a:r>
            <a:r>
              <a:rPr lang="fr-FR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TEST</a:t>
            </a:r>
          </a:p>
          <a:p>
            <a:endParaRPr lang="fr-FR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endParaRPr lang="fr-FR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fr-FR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Stat output:</a:t>
            </a:r>
          </a:p>
          <a:p>
            <a:r>
              <a:rPr lang="fr-FR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File size (B):         0</a:t>
            </a:r>
          </a:p>
          <a:p>
            <a:r>
              <a:rPr lang="fr-FR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Nb blocks:             0</a:t>
            </a:r>
          </a:p>
          <a:p>
            <a:r>
              <a:rPr lang="fr-FR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Block size:            4096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BA608DD-70B5-4E2A-BE0A-12C152ADE924}"/>
              </a:ext>
            </a:extLst>
          </p:cNvPr>
          <p:cNvSpPr txBox="1"/>
          <p:nvPr/>
        </p:nvSpPr>
        <p:spPr>
          <a:xfrm>
            <a:off x="4863990" y="2787931"/>
            <a:ext cx="42414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touch</a:t>
            </a:r>
            <a:r>
              <a:rPr lang="fr-FR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TEST2</a:t>
            </a:r>
          </a:p>
          <a:p>
            <a:r>
              <a:rPr lang="fr-FR" sz="1800" dirty="0" err="1">
                <a:solidFill>
                  <a:prstClr val="black"/>
                </a:solidFill>
                <a:latin typeface="Lucida Console" panose="020B0609040504020204" pitchFamily="49" charset="0"/>
              </a:rPr>
              <a:t>echo</a:t>
            </a:r>
            <a:r>
              <a:rPr lang="fr-FR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"a" &gt; TEST2</a:t>
            </a:r>
          </a:p>
          <a:p>
            <a:endParaRPr lang="fr-FR" sz="180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fr-FR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Stat output:</a:t>
            </a:r>
          </a:p>
          <a:p>
            <a:r>
              <a:rPr lang="fr-FR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File size (B):         2</a:t>
            </a:r>
          </a:p>
          <a:p>
            <a:r>
              <a:rPr lang="fr-FR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Nb blocks:             8</a:t>
            </a:r>
          </a:p>
          <a:p>
            <a:r>
              <a:rPr lang="fr-FR" sz="1800" dirty="0">
                <a:solidFill>
                  <a:prstClr val="black"/>
                </a:solidFill>
                <a:latin typeface="Lucida Console" panose="020B0609040504020204" pitchFamily="49" charset="0"/>
              </a:rPr>
              <a:t> Block size:            4096</a:t>
            </a:r>
          </a:p>
          <a:p>
            <a:endParaRPr lang="fr-FR" dirty="0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D4184ECA-6EF5-441E-B950-01483CF4838E}"/>
              </a:ext>
            </a:extLst>
          </p:cNvPr>
          <p:cNvCxnSpPr>
            <a:cxnSpLocks/>
          </p:cNvCxnSpPr>
          <p:nvPr/>
        </p:nvCxnSpPr>
        <p:spPr>
          <a:xfrm>
            <a:off x="4609647" y="2787931"/>
            <a:ext cx="0" cy="196192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8015751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stat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378328" cy="4036800"/>
          </a:xfrm>
        </p:spPr>
        <p:txBody>
          <a:bodyPr anchor="t"/>
          <a:lstStyle/>
          <a:p>
            <a:r>
              <a:rPr lang="fr-FR" dirty="0" err="1"/>
              <a:t>struct</a:t>
            </a:r>
            <a:r>
              <a:rPr lang="fr-FR" dirty="0"/>
              <a:t> stat			</a:t>
            </a:r>
            <a:r>
              <a:rPr lang="fr-FR" sz="1800" i="1" dirty="0"/>
              <a:t>(</a:t>
            </a:r>
            <a:r>
              <a:rPr lang="fr-FR" sz="1800" i="1" dirty="0" err="1"/>
              <a:t>see</a:t>
            </a:r>
            <a:r>
              <a:rPr lang="fr-FR" sz="1800" i="1" dirty="0"/>
              <a:t> &lt;</a:t>
            </a:r>
            <a:r>
              <a:rPr lang="fr-FR" sz="1800" i="1" dirty="0" err="1"/>
              <a:t>sys</a:t>
            </a:r>
            <a:r>
              <a:rPr lang="fr-FR" sz="1800" i="1" dirty="0"/>
              <a:t>/</a:t>
            </a:r>
            <a:r>
              <a:rPr lang="fr-FR" sz="1800" i="1" dirty="0" err="1"/>
              <a:t>stat.h</a:t>
            </a:r>
            <a:r>
              <a:rPr lang="fr-FR" sz="1800" i="1" dirty="0"/>
              <a:t>&gt;)</a:t>
            </a:r>
            <a:endParaRPr lang="fr-FR" dirty="0"/>
          </a:p>
          <a:p>
            <a:pPr lvl="1"/>
            <a:r>
              <a:rPr lang="fr-FR" sz="1600" dirty="0" err="1"/>
              <a:t>st_mode</a:t>
            </a:r>
            <a:r>
              <a:rPr lang="fr-FR" sz="1600" dirty="0"/>
              <a:t>		</a:t>
            </a:r>
            <a:r>
              <a:rPr lang="fr-FR" sz="1600" dirty="0" err="1"/>
              <a:t>Status</a:t>
            </a:r>
            <a:r>
              <a:rPr lang="fr-FR" sz="1600" dirty="0"/>
              <a:t> of the </a:t>
            </a:r>
            <a:r>
              <a:rPr lang="fr-FR" sz="1600" dirty="0" err="1"/>
              <a:t>object</a:t>
            </a:r>
            <a:r>
              <a:rPr lang="fr-FR" sz="1600" dirty="0"/>
              <a:t> </a:t>
            </a:r>
            <a:r>
              <a:rPr lang="fr-FR" b="1" i="1" dirty="0"/>
              <a:t>(permissions &amp; more)</a:t>
            </a:r>
            <a:endParaRPr lang="fr-FR" sz="1600" dirty="0"/>
          </a:p>
          <a:p>
            <a:endParaRPr lang="fr-FR" sz="2200" dirty="0"/>
          </a:p>
          <a:p>
            <a:endParaRPr lang="fr-FR" sz="2200" dirty="0"/>
          </a:p>
          <a:p>
            <a:r>
              <a:rPr lang="fr-FR" sz="2200" dirty="0"/>
              <a:t>Permissions can </a:t>
            </a:r>
            <a:r>
              <a:rPr lang="fr-FR" sz="2200" dirty="0" err="1"/>
              <a:t>be</a:t>
            </a:r>
            <a:r>
              <a:rPr lang="fr-FR" sz="2200" dirty="0"/>
              <a:t> </a:t>
            </a:r>
            <a:r>
              <a:rPr lang="fr-FR" sz="2200" dirty="0" err="1"/>
              <a:t>tested</a:t>
            </a:r>
            <a:r>
              <a:rPr lang="fr-FR" sz="2200" dirty="0"/>
              <a:t> </a:t>
            </a:r>
            <a:r>
              <a:rPr lang="fr-FR" sz="2200" dirty="0" err="1"/>
              <a:t>with</a:t>
            </a:r>
            <a:r>
              <a:rPr lang="fr-FR" sz="2200" dirty="0"/>
              <a:t> the S_IRWXU, …</a:t>
            </a:r>
          </a:p>
          <a:p>
            <a:pPr lvl="1"/>
            <a:r>
              <a:rPr lang="fr-FR" sz="1600" dirty="0"/>
              <a:t>Just test a lot of cases as </a:t>
            </a:r>
            <a:r>
              <a:rPr lang="fr-FR" sz="1600" dirty="0" err="1"/>
              <a:t>previously</a:t>
            </a:r>
            <a:r>
              <a:rPr lang="fr-FR" sz="1600" dirty="0"/>
              <a:t> </a:t>
            </a:r>
            <a:r>
              <a:rPr lang="fr-FR" sz="1600" dirty="0" err="1"/>
              <a:t>seen</a:t>
            </a:r>
            <a:endParaRPr lang="fr-FR" sz="1600" dirty="0"/>
          </a:p>
          <a:p>
            <a:pPr marL="76200" indent="0">
              <a:buNone/>
            </a:pPr>
            <a:endParaRPr lang="fr-FR" sz="2200" dirty="0"/>
          </a:p>
          <a:p>
            <a:r>
              <a:rPr lang="fr-FR" sz="2200" dirty="0" err="1"/>
              <a:t>Other</a:t>
            </a:r>
            <a:r>
              <a:rPr lang="fr-FR" sz="2200" dirty="0"/>
              <a:t> </a:t>
            </a:r>
            <a:r>
              <a:rPr lang="fr-FR" sz="2200" dirty="0" err="1"/>
              <a:t>special</a:t>
            </a:r>
            <a:r>
              <a:rPr lang="fr-FR" sz="2200" dirty="0"/>
              <a:t> cases </a:t>
            </a:r>
            <a:r>
              <a:rPr lang="fr-FR" sz="2200" dirty="0" err="1"/>
              <a:t>concerns</a:t>
            </a:r>
            <a:r>
              <a:rPr lang="fr-FR" sz="2200" dirty="0"/>
              <a:t> the type of file</a:t>
            </a:r>
          </a:p>
          <a:p>
            <a:pPr lvl="1"/>
            <a:endParaRPr lang="fr-FR" sz="16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8835895"/>
      </p:ext>
    </p:extLst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r>
              <a:rPr lang="fr-FR" dirty="0"/>
              <a:t>: stat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 marL="76200" indent="0">
              <a:buNone/>
            </a:pPr>
            <a:r>
              <a:rPr lang="en-US" sz="2000" i="1" dirty="0"/>
              <a:t>S_ISREG(m)	is it a regular file?</a:t>
            </a:r>
          </a:p>
          <a:p>
            <a:pPr marL="76200" indent="0">
              <a:buNone/>
            </a:pPr>
            <a:endParaRPr lang="en-US" sz="2000" i="1" dirty="0"/>
          </a:p>
          <a:p>
            <a:pPr marL="76200" indent="0">
              <a:buNone/>
            </a:pPr>
            <a:endParaRPr lang="en-US" sz="2000" i="1" dirty="0"/>
          </a:p>
          <a:p>
            <a:pPr marL="76200" indent="0">
              <a:buNone/>
            </a:pPr>
            <a:r>
              <a:rPr lang="en-US" sz="2000" i="1" dirty="0"/>
              <a:t>S_ISSOCK(m)	socket?</a:t>
            </a:r>
          </a:p>
          <a:p>
            <a:pPr marL="76200" indent="0">
              <a:buNone/>
            </a:pPr>
            <a:endParaRPr lang="en-US" sz="2000" i="1" dirty="0"/>
          </a:p>
          <a:p>
            <a:pPr marL="76200" indent="0">
              <a:buNone/>
            </a:pPr>
            <a:r>
              <a:rPr lang="en-US" sz="2000" i="1" dirty="0"/>
              <a:t>S_ISFIFO(m)	named pipe?</a:t>
            </a:r>
          </a:p>
          <a:p>
            <a:pPr marL="76200" indent="0">
              <a:buNone/>
            </a:pPr>
            <a:endParaRPr lang="en-US" sz="2000" i="1" dirty="0"/>
          </a:p>
          <a:p>
            <a:pPr marL="76200" indent="0">
              <a:buNone/>
            </a:pPr>
            <a:endParaRPr lang="en-US" sz="2000" i="1" dirty="0"/>
          </a:p>
          <a:p>
            <a:pPr marL="76200" indent="0">
              <a:buNone/>
            </a:pPr>
            <a:r>
              <a:rPr lang="en-US" sz="2000" i="1" dirty="0"/>
              <a:t>S_ISCHR(m)	character device?</a:t>
            </a:r>
          </a:p>
          <a:p>
            <a:pPr marL="76200" indent="0">
              <a:buNone/>
            </a:pPr>
            <a:endParaRPr lang="fr-FR" sz="2000" i="1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0F10BB2-1B5C-4EEF-8A33-53841CFD6F7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n-US" sz="2000" i="1" dirty="0"/>
              <a:t>S_ISDIR(m)	directory?</a:t>
            </a:r>
          </a:p>
          <a:p>
            <a:pPr marL="76200" indent="0">
              <a:buNone/>
            </a:pPr>
            <a:endParaRPr lang="en-US" sz="2000" i="1" dirty="0"/>
          </a:p>
          <a:p>
            <a:pPr marL="76200" indent="0">
              <a:buNone/>
            </a:pPr>
            <a:endParaRPr lang="en-US" sz="2000" i="1" dirty="0"/>
          </a:p>
          <a:p>
            <a:pPr marL="76200" indent="0">
              <a:buNone/>
            </a:pPr>
            <a:r>
              <a:rPr lang="en-US" sz="2000" i="1" dirty="0"/>
              <a:t>S_ISLNK(m)	symbolic link?</a:t>
            </a:r>
          </a:p>
          <a:p>
            <a:pPr marL="76200" indent="0">
              <a:buNone/>
            </a:pPr>
            <a:endParaRPr lang="en-US" sz="2000" i="1" dirty="0"/>
          </a:p>
          <a:p>
            <a:pPr marL="76200" indent="0">
              <a:buNone/>
            </a:pPr>
            <a:endParaRPr lang="fr-FR" sz="2000" dirty="0"/>
          </a:p>
          <a:p>
            <a:pPr marL="76200" indent="0">
              <a:buNone/>
            </a:pPr>
            <a:endParaRPr lang="fr-FR" sz="2000" dirty="0"/>
          </a:p>
          <a:p>
            <a:pPr marL="76200" indent="0">
              <a:buNone/>
            </a:pPr>
            <a:endParaRPr lang="fr-FR" sz="2000" dirty="0"/>
          </a:p>
          <a:p>
            <a:pPr marL="76200" indent="0">
              <a:buNone/>
            </a:pPr>
            <a:r>
              <a:rPr lang="en-US" sz="2000" i="1" dirty="0"/>
              <a:t>S_ISBLK(m)	block device?</a:t>
            </a:r>
          </a:p>
          <a:p>
            <a:pPr marL="76200" indent="0">
              <a:buNone/>
            </a:pPr>
            <a:endParaRPr lang="fr-FR" sz="20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163</a:t>
            </a:fld>
            <a:endParaRPr lang="fr-FR"/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6F1C7FB4-EA09-4820-996E-08871A9A4F6F}"/>
              </a:ext>
            </a:extLst>
          </p:cNvPr>
          <p:cNvCxnSpPr>
            <a:cxnSpLocks/>
          </p:cNvCxnSpPr>
          <p:nvPr/>
        </p:nvCxnSpPr>
        <p:spPr>
          <a:xfrm>
            <a:off x="4609647" y="919220"/>
            <a:ext cx="0" cy="383063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2183783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5AB7F1-A803-4C7E-9DFA-5A40D334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System </a:t>
            </a:r>
            <a:r>
              <a:rPr lang="fr-FR" dirty="0" err="1"/>
              <a:t>Syscalls</a:t>
            </a:r>
            <a:endParaRPr lang="fr-FR" dirty="0"/>
          </a:p>
        </p:txBody>
      </p:sp>
      <p:sp>
        <p:nvSpPr>
          <p:cNvPr id="9" name="Espace réservé du texte 2">
            <a:extLst>
              <a:ext uri="{FF2B5EF4-FFF2-40B4-BE49-F238E27FC236}">
                <a16:creationId xmlns:a16="http://schemas.microsoft.com/office/drawing/2014/main" id="{7134963F-0169-4D04-AFFE-6F2567E1AC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About </a:t>
            </a:r>
            <a:r>
              <a:rPr lang="fr-FR" dirty="0" err="1"/>
              <a:t>character</a:t>
            </a:r>
            <a:r>
              <a:rPr lang="fr-FR" dirty="0"/>
              <a:t> and block </a:t>
            </a:r>
            <a:r>
              <a:rPr lang="fr-FR" dirty="0" err="1"/>
              <a:t>devices</a:t>
            </a:r>
            <a:r>
              <a:rPr lang="fr-FR" dirty="0"/>
              <a:t>:</a:t>
            </a:r>
          </a:p>
          <a:p>
            <a:endParaRPr lang="fr-FR" dirty="0"/>
          </a:p>
          <a:p>
            <a:r>
              <a:rPr lang="fr-FR" dirty="0" err="1"/>
              <a:t>Character</a:t>
            </a:r>
            <a:r>
              <a:rPr lang="fr-FR" dirty="0"/>
              <a:t> </a:t>
            </a:r>
            <a:r>
              <a:rPr lang="fr-FR" dirty="0" err="1"/>
              <a:t>devices</a:t>
            </a:r>
            <a:r>
              <a:rPr lang="fr-FR" dirty="0"/>
              <a:t> are </a:t>
            </a:r>
            <a:r>
              <a:rPr lang="fr-FR" dirty="0" err="1"/>
              <a:t>devices</a:t>
            </a:r>
            <a:r>
              <a:rPr lang="fr-FR" dirty="0"/>
              <a:t>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work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characters</a:t>
            </a:r>
            <a:endParaRPr lang="fr-FR" dirty="0"/>
          </a:p>
          <a:p>
            <a:pPr lvl="1"/>
            <a:r>
              <a:rPr lang="fr-FR" dirty="0"/>
              <a:t>e.g.: Keyboard, terminal, …</a:t>
            </a:r>
          </a:p>
          <a:p>
            <a:pPr lvl="1"/>
            <a:r>
              <a:rPr lang="fr-FR" i="1" dirty="0"/>
              <a:t>Keyboards and terminal manages </a:t>
            </a:r>
            <a:r>
              <a:rPr lang="fr-FR" i="1" dirty="0" err="1"/>
              <a:t>characters</a:t>
            </a:r>
            <a:endParaRPr lang="fr-FR" i="1" dirty="0"/>
          </a:p>
          <a:p>
            <a:endParaRPr lang="fr-FR" dirty="0"/>
          </a:p>
          <a:p>
            <a:r>
              <a:rPr lang="fr-FR" dirty="0"/>
              <a:t>Block </a:t>
            </a:r>
            <a:r>
              <a:rPr lang="fr-FR" dirty="0" err="1"/>
              <a:t>devices</a:t>
            </a:r>
            <a:r>
              <a:rPr lang="fr-FR" dirty="0"/>
              <a:t> are </a:t>
            </a:r>
            <a:r>
              <a:rPr lang="fr-FR" dirty="0" err="1"/>
              <a:t>devices</a:t>
            </a:r>
            <a:r>
              <a:rPr lang="fr-FR" dirty="0"/>
              <a:t> 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read</a:t>
            </a:r>
            <a:r>
              <a:rPr lang="fr-FR" dirty="0"/>
              <a:t>/</a:t>
            </a:r>
            <a:r>
              <a:rPr lang="fr-FR" dirty="0" err="1"/>
              <a:t>write</a:t>
            </a:r>
            <a:r>
              <a:rPr lang="fr-FR" dirty="0"/>
              <a:t> blocks</a:t>
            </a:r>
          </a:p>
          <a:p>
            <a:pPr lvl="1"/>
            <a:r>
              <a:rPr lang="fr-FR" dirty="0"/>
              <a:t>e.g.: Hard drive, network, …</a:t>
            </a:r>
          </a:p>
          <a:p>
            <a:pPr lvl="1"/>
            <a:r>
              <a:rPr lang="fr-FR" i="1" dirty="0"/>
              <a:t>Hard drives </a:t>
            </a:r>
            <a:r>
              <a:rPr lang="fr-FR" i="1" dirty="0" err="1"/>
              <a:t>manipulate</a:t>
            </a:r>
            <a:r>
              <a:rPr lang="fr-FR" i="1" dirty="0"/>
              <a:t> </a:t>
            </a:r>
            <a:r>
              <a:rPr lang="fr-FR" i="1" dirty="0" err="1"/>
              <a:t>sectors</a:t>
            </a:r>
            <a:r>
              <a:rPr lang="fr-FR" i="1" dirty="0"/>
              <a:t> or blocks</a:t>
            </a:r>
          </a:p>
          <a:p>
            <a:pPr lvl="1"/>
            <a:r>
              <a:rPr lang="fr-FR" i="1" dirty="0"/>
              <a:t>Network </a:t>
            </a:r>
            <a:r>
              <a:rPr lang="fr-FR" i="1" dirty="0" err="1"/>
              <a:t>cards</a:t>
            </a:r>
            <a:r>
              <a:rPr lang="fr-FR" i="1" dirty="0"/>
              <a:t> </a:t>
            </a:r>
            <a:r>
              <a:rPr lang="fr-FR" i="1" dirty="0" err="1"/>
              <a:t>manipulate</a:t>
            </a:r>
            <a:r>
              <a:rPr lang="fr-FR" i="1" dirty="0"/>
              <a:t> IP </a:t>
            </a:r>
            <a:r>
              <a:rPr lang="fr-FR" i="1" dirty="0" err="1"/>
              <a:t>packets</a:t>
            </a:r>
            <a:r>
              <a:rPr lang="fr-FR" i="1" dirty="0"/>
              <a:t> or frames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7356372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D85C4B-98D2-4D98-956C-9E2F42818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31354"/>
            <a:ext cx="8229600" cy="4694596"/>
          </a:xfrm>
        </p:spPr>
        <p:txBody>
          <a:bodyPr anchor="ctr"/>
          <a:lstStyle/>
          <a:p>
            <a:pPr marL="76200" indent="0" algn="ctr">
              <a:buNone/>
            </a:pPr>
            <a:r>
              <a:rPr lang="fr-FR" i="1" dirty="0"/>
              <a:t>The VFS </a:t>
            </a:r>
            <a:r>
              <a:rPr lang="fr-FR" i="1" dirty="0" err="1"/>
              <a:t>contributes</a:t>
            </a:r>
            <a:r>
              <a:rPr lang="fr-FR" i="1" dirty="0"/>
              <a:t> </a:t>
            </a:r>
            <a:r>
              <a:rPr lang="fr-FR" i="1" dirty="0" err="1"/>
              <a:t>actively</a:t>
            </a:r>
            <a:r>
              <a:rPr lang="fr-FR" i="1" dirty="0"/>
              <a:t> to abstract more the management of files </a:t>
            </a:r>
            <a:r>
              <a:rPr lang="fr-FR" i="1" dirty="0" err="1"/>
              <a:t>either</a:t>
            </a:r>
            <a:r>
              <a:rPr lang="fr-FR" i="1" dirty="0"/>
              <a:t> </a:t>
            </a:r>
            <a:r>
              <a:rPr lang="fr-FR" i="1" dirty="0" err="1"/>
              <a:t>they</a:t>
            </a:r>
            <a:r>
              <a:rPr lang="fr-FR" i="1" dirty="0"/>
              <a:t> are </a:t>
            </a:r>
            <a:r>
              <a:rPr lang="fr-FR" i="1" dirty="0" err="1"/>
              <a:t>stored</a:t>
            </a:r>
            <a:r>
              <a:rPr lang="fr-FR" i="1" dirty="0"/>
              <a:t> on « real » </a:t>
            </a:r>
            <a:r>
              <a:rPr lang="fr-FR" i="1" dirty="0" err="1"/>
              <a:t>devices</a:t>
            </a:r>
            <a:r>
              <a:rPr lang="fr-FR" i="1" dirty="0"/>
              <a:t> or </a:t>
            </a:r>
            <a:r>
              <a:rPr lang="fr-FR" i="1" dirty="0" err="1"/>
              <a:t>just</a:t>
            </a:r>
            <a:r>
              <a:rPr lang="fr-FR" i="1" dirty="0"/>
              <a:t> a kernel extension.</a:t>
            </a:r>
          </a:p>
          <a:p>
            <a:pPr marL="76200" indent="0" algn="ctr">
              <a:buNone/>
            </a:pPr>
            <a:endParaRPr lang="fr-FR" i="1" dirty="0"/>
          </a:p>
          <a:p>
            <a:pPr marL="76200" indent="0" algn="ctr">
              <a:buNone/>
            </a:pPr>
            <a:r>
              <a:rPr lang="fr-FR" i="1" dirty="0"/>
              <a:t>File </a:t>
            </a:r>
            <a:r>
              <a:rPr lang="fr-FR" i="1" dirty="0" err="1"/>
              <a:t>descriptors</a:t>
            </a:r>
            <a:r>
              <a:rPr lang="fr-FR" i="1" dirty="0"/>
              <a:t>, </a:t>
            </a:r>
            <a:r>
              <a:rPr lang="fr-FR" i="1" dirty="0" err="1"/>
              <a:t>thanks</a:t>
            </a:r>
            <a:r>
              <a:rPr lang="fr-FR" i="1" dirty="0"/>
              <a:t> to </a:t>
            </a:r>
            <a:r>
              <a:rPr lang="fr-FR" i="1" dirty="0" err="1"/>
              <a:t>their</a:t>
            </a:r>
            <a:r>
              <a:rPr lang="fr-FR" i="1" dirty="0"/>
              <a:t> structure and fork(2) </a:t>
            </a:r>
            <a:r>
              <a:rPr lang="fr-FR" i="1" dirty="0" err="1"/>
              <a:t>behavior</a:t>
            </a:r>
            <a:r>
              <a:rPr lang="fr-FR" i="1" dirty="0"/>
              <a:t>, </a:t>
            </a:r>
            <a:r>
              <a:rPr lang="fr-FR" i="1" dirty="0" err="1"/>
              <a:t>allow</a:t>
            </a:r>
            <a:r>
              <a:rPr lang="fr-FR" i="1" dirty="0"/>
              <a:t> to </a:t>
            </a:r>
            <a:r>
              <a:rPr lang="fr-FR" i="1" dirty="0" err="1"/>
              <a:t>share</a:t>
            </a:r>
            <a:r>
              <a:rPr lang="fr-FR" i="1" dirty="0"/>
              <a:t> </a:t>
            </a:r>
            <a:r>
              <a:rPr lang="fr-FR" i="1" dirty="0" err="1"/>
              <a:t>access</a:t>
            </a:r>
            <a:r>
              <a:rPr lang="fr-FR" i="1" dirty="0"/>
              <a:t> to the </a:t>
            </a:r>
            <a:r>
              <a:rPr lang="fr-FR" i="1" dirty="0" err="1"/>
              <a:t>same</a:t>
            </a:r>
            <a:r>
              <a:rPr lang="fr-FR" i="1" dirty="0"/>
              <a:t> files…</a:t>
            </a:r>
          </a:p>
          <a:p>
            <a:pPr marL="76200" indent="0" algn="ctr">
              <a:buNone/>
            </a:pPr>
            <a:endParaRPr lang="fr-FR" i="1" dirty="0"/>
          </a:p>
          <a:p>
            <a:pPr marL="76200" indent="0" algn="ctr">
              <a:buNone/>
            </a:pPr>
            <a:r>
              <a:rPr lang="fr-FR" i="1" dirty="0"/>
              <a:t>…</a:t>
            </a:r>
            <a:r>
              <a:rPr lang="fr-FR" i="1" dirty="0" err="1"/>
              <a:t>however</a:t>
            </a:r>
            <a:r>
              <a:rPr lang="fr-FR" i="1" dirty="0"/>
              <a:t>, the </a:t>
            </a:r>
            <a:r>
              <a:rPr lang="fr-FR" i="1" dirty="0" err="1"/>
              <a:t>reading</a:t>
            </a:r>
            <a:r>
              <a:rPr lang="fr-FR" i="1" dirty="0"/>
              <a:t>/</a:t>
            </a:r>
            <a:r>
              <a:rPr lang="fr-FR" i="1" dirty="0" err="1"/>
              <a:t>writing</a:t>
            </a:r>
            <a:r>
              <a:rPr lang="fr-FR" i="1" dirty="0"/>
              <a:t> </a:t>
            </a:r>
            <a:r>
              <a:rPr lang="fr-FR" i="1" dirty="0" err="1"/>
              <a:t>cursor</a:t>
            </a:r>
            <a:r>
              <a:rPr lang="fr-FR" i="1" dirty="0"/>
              <a:t> </a:t>
            </a:r>
            <a:r>
              <a:rPr lang="fr-FR" i="1" dirty="0" err="1"/>
              <a:t>is</a:t>
            </a:r>
            <a:r>
              <a:rPr lang="fr-FR" i="1" dirty="0"/>
              <a:t> </a:t>
            </a:r>
            <a:r>
              <a:rPr lang="fr-FR" i="1" dirty="0" err="1"/>
              <a:t>also</a:t>
            </a:r>
            <a:r>
              <a:rPr lang="fr-FR" i="1" dirty="0"/>
              <a:t> </a:t>
            </a:r>
            <a:r>
              <a:rPr lang="fr-FR" i="1" dirty="0" err="1"/>
              <a:t>share</a:t>
            </a:r>
            <a:r>
              <a:rPr lang="fr-FR" i="1" dirty="0"/>
              <a:t> in </a:t>
            </a:r>
            <a:r>
              <a:rPr lang="fr-FR" i="1" dirty="0" err="1"/>
              <a:t>some</a:t>
            </a:r>
            <a:r>
              <a:rPr lang="fr-FR" i="1" dirty="0"/>
              <a:t> cases!</a:t>
            </a:r>
          </a:p>
          <a:p>
            <a:pPr marL="76200" indent="0" algn="ctr">
              <a:buNone/>
            </a:pPr>
            <a:endParaRPr lang="fr-FR" i="1" dirty="0"/>
          </a:p>
          <a:p>
            <a:pPr marL="76200" indent="0" algn="ctr">
              <a:buNone/>
            </a:pPr>
            <a:r>
              <a:rPr lang="fr-FR" i="1" dirty="0"/>
              <a:t>How to manage </a:t>
            </a:r>
            <a:r>
              <a:rPr lang="fr-FR" i="1" dirty="0" err="1"/>
              <a:t>concurrency</a:t>
            </a:r>
            <a:r>
              <a:rPr lang="fr-FR" i="1" dirty="0"/>
              <a:t> challenges?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F89B64B-364C-4D96-A062-0FB2FEC674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165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555755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17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804307B-7787-4DEB-9992-A608F3931CE9}"/>
              </a:ext>
            </a:extLst>
          </p:cNvPr>
          <p:cNvGrpSpPr/>
          <p:nvPr/>
        </p:nvGrpSpPr>
        <p:grpSpPr>
          <a:xfrm>
            <a:off x="6310356" y="341612"/>
            <a:ext cx="1944547" cy="800883"/>
            <a:chOff x="6329145" y="860916"/>
            <a:chExt cx="1944547" cy="800883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C0C521F-4894-4040-9242-598A4120CA72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Triangle isocèle 11">
              <a:extLst>
                <a:ext uri="{FF2B5EF4-FFF2-40B4-BE49-F238E27FC236}">
                  <a16:creationId xmlns:a16="http://schemas.microsoft.com/office/drawing/2014/main" id="{99A8E0ED-D5AB-42FB-881E-0860C0DD7100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046363DE-16F1-4E94-B77B-3AD5D5155B14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Triangle isocèle 10">
              <a:extLst>
                <a:ext uri="{FF2B5EF4-FFF2-40B4-BE49-F238E27FC236}">
                  <a16:creationId xmlns:a16="http://schemas.microsoft.com/office/drawing/2014/main" id="{0D9014A4-72F4-41F7-BF5E-D9393ADB54AF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D0D2DB4A-E9B2-40BF-825C-A7D2B7F48D66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Triangle isocèle 7">
              <a:extLst>
                <a:ext uri="{FF2B5EF4-FFF2-40B4-BE49-F238E27FC236}">
                  <a16:creationId xmlns:a16="http://schemas.microsoft.com/office/drawing/2014/main" id="{C597D00A-6EDF-4495-BCC9-A1DD95331687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F15F4422-CEE9-4643-8D8A-020242DC5349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83450617-F55F-4C8F-89DD-44CAF33BD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/>
          <a:lstStyle/>
          <a:p>
            <a:r>
              <a:rPr lang="fr-FR" dirty="0" err="1"/>
              <a:t>Disks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Sector</a:t>
            </a:r>
            <a:r>
              <a:rPr lang="fr-FR" dirty="0"/>
              <a:t>, </a:t>
            </a:r>
            <a:r>
              <a:rPr lang="fr-FR" dirty="0" err="1"/>
              <a:t>track</a:t>
            </a:r>
            <a:r>
              <a:rPr lang="fr-FR" dirty="0"/>
              <a:t>, </a:t>
            </a:r>
            <a:r>
              <a:rPr lang="fr-FR" dirty="0" err="1"/>
              <a:t>disk</a:t>
            </a:r>
            <a:r>
              <a:rPr lang="fr-FR" dirty="0"/>
              <a:t>, </a:t>
            </a:r>
            <a:r>
              <a:rPr lang="fr-FR" dirty="0" err="1"/>
              <a:t>cylinder</a:t>
            </a:r>
            <a:endParaRPr lang="fr-FR" dirty="0"/>
          </a:p>
          <a:p>
            <a:pPr lvl="1"/>
            <a:r>
              <a:rPr lang="fr-FR" dirty="0" err="1"/>
              <a:t>Cylinder</a:t>
            </a:r>
            <a:r>
              <a:rPr lang="fr-FR" dirty="0"/>
              <a:t>, Head, </a:t>
            </a:r>
            <a:r>
              <a:rPr lang="fr-FR" dirty="0" err="1"/>
              <a:t>Sector</a:t>
            </a:r>
            <a:r>
              <a:rPr lang="fr-FR" dirty="0"/>
              <a:t> (CHS)</a:t>
            </a:r>
          </a:p>
          <a:p>
            <a:r>
              <a:rPr lang="fr-FR" dirty="0" err="1"/>
              <a:t>Sector</a:t>
            </a:r>
            <a:r>
              <a:rPr lang="fr-FR" dirty="0"/>
              <a:t>: </a:t>
            </a:r>
            <a:r>
              <a:rPr lang="fr-FR" dirty="0" err="1"/>
              <a:t>smallest</a:t>
            </a:r>
            <a:r>
              <a:rPr lang="fr-FR" dirty="0"/>
              <a:t> </a:t>
            </a:r>
            <a:r>
              <a:rPr lang="fr-FR" dirty="0" err="1"/>
              <a:t>physical</a:t>
            </a:r>
            <a:r>
              <a:rPr lang="fr-FR" dirty="0"/>
              <a:t> unit</a:t>
            </a:r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5F2D8148-DBF9-480F-8EDF-68EA5B7BDD09}"/>
              </a:ext>
            </a:extLst>
          </p:cNvPr>
          <p:cNvGrpSpPr/>
          <p:nvPr/>
        </p:nvGrpSpPr>
        <p:grpSpPr>
          <a:xfrm>
            <a:off x="6329144" y="1534827"/>
            <a:ext cx="1944547" cy="486137"/>
            <a:chOff x="6329145" y="2328681"/>
            <a:chExt cx="1944547" cy="486137"/>
          </a:xfrm>
        </p:grpSpPr>
        <p:sp>
          <p:nvSpPr>
            <p:cNvPr id="16" name="Ellipse 15">
              <a:extLst>
                <a:ext uri="{FF2B5EF4-FFF2-40B4-BE49-F238E27FC236}">
                  <a16:creationId xmlns:a16="http://schemas.microsoft.com/office/drawing/2014/main" id="{46BBF8B6-A8DC-478B-9863-C252F935DACD}"/>
                </a:ext>
              </a:extLst>
            </p:cNvPr>
            <p:cNvSpPr/>
            <p:nvPr/>
          </p:nvSpPr>
          <p:spPr>
            <a:xfrm>
              <a:off x="6329145" y="2328681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" name="Ellipse 17">
              <a:extLst>
                <a:ext uri="{FF2B5EF4-FFF2-40B4-BE49-F238E27FC236}">
                  <a16:creationId xmlns:a16="http://schemas.microsoft.com/office/drawing/2014/main" id="{13815F8D-7F23-4986-A2CB-487804E73AF6}"/>
                </a:ext>
              </a:extLst>
            </p:cNvPr>
            <p:cNvSpPr/>
            <p:nvPr/>
          </p:nvSpPr>
          <p:spPr>
            <a:xfrm>
              <a:off x="7142833" y="2518790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33C0262F-27AC-4D78-A254-E65970BA1034}"/>
                </a:ext>
              </a:extLst>
            </p:cNvPr>
            <p:cNvSpPr/>
            <p:nvPr/>
          </p:nvSpPr>
          <p:spPr>
            <a:xfrm>
              <a:off x="6428096" y="2387656"/>
              <a:ext cx="1746913" cy="368186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Triangle isocèle 16">
              <a:extLst>
                <a:ext uri="{FF2B5EF4-FFF2-40B4-BE49-F238E27FC236}">
                  <a16:creationId xmlns:a16="http://schemas.microsoft.com/office/drawing/2014/main" id="{25CE3DB9-9130-4324-9BC3-570C32D18B34}"/>
                </a:ext>
              </a:extLst>
            </p:cNvPr>
            <p:cNvSpPr/>
            <p:nvPr/>
          </p:nvSpPr>
          <p:spPr>
            <a:xfrm rot="18624393">
              <a:off x="7587662" y="2510920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36" name="Groupe 35">
            <a:extLst>
              <a:ext uri="{FF2B5EF4-FFF2-40B4-BE49-F238E27FC236}">
                <a16:creationId xmlns:a16="http://schemas.microsoft.com/office/drawing/2014/main" id="{6D8F29BA-AE1C-4089-90F5-B14E28399CAC}"/>
              </a:ext>
            </a:extLst>
          </p:cNvPr>
          <p:cNvGrpSpPr/>
          <p:nvPr/>
        </p:nvGrpSpPr>
        <p:grpSpPr>
          <a:xfrm>
            <a:off x="6329145" y="3140906"/>
            <a:ext cx="1944547" cy="851332"/>
            <a:chOff x="2306423" y="3210073"/>
            <a:chExt cx="1944547" cy="851332"/>
          </a:xfrm>
        </p:grpSpPr>
        <p:grpSp>
          <p:nvGrpSpPr>
            <p:cNvPr id="21" name="Groupe 20">
              <a:extLst>
                <a:ext uri="{FF2B5EF4-FFF2-40B4-BE49-F238E27FC236}">
                  <a16:creationId xmlns:a16="http://schemas.microsoft.com/office/drawing/2014/main" id="{9F2E05EB-CC4F-44B1-A02D-3FBD20B9BED6}"/>
                </a:ext>
              </a:extLst>
            </p:cNvPr>
            <p:cNvGrpSpPr/>
            <p:nvPr/>
          </p:nvGrpSpPr>
          <p:grpSpPr>
            <a:xfrm>
              <a:off x="2306423" y="3575268"/>
              <a:ext cx="1944547" cy="486137"/>
              <a:chOff x="6329145" y="2328681"/>
              <a:chExt cx="1944547" cy="486137"/>
            </a:xfrm>
          </p:grpSpPr>
          <p:sp>
            <p:nvSpPr>
              <p:cNvPr id="22" name="Ellipse 21">
                <a:extLst>
                  <a:ext uri="{FF2B5EF4-FFF2-40B4-BE49-F238E27FC236}">
                    <a16:creationId xmlns:a16="http://schemas.microsoft.com/office/drawing/2014/main" id="{A540F8D1-EEFD-4DFB-9EC3-68F29FEE36AC}"/>
                  </a:ext>
                </a:extLst>
              </p:cNvPr>
              <p:cNvSpPr/>
              <p:nvPr/>
            </p:nvSpPr>
            <p:spPr>
              <a:xfrm>
                <a:off x="6329145" y="2328681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3" name="Ellipse 22">
                <a:extLst>
                  <a:ext uri="{FF2B5EF4-FFF2-40B4-BE49-F238E27FC236}">
                    <a16:creationId xmlns:a16="http://schemas.microsoft.com/office/drawing/2014/main" id="{0946C1E0-3176-485A-8054-EEE4360B0F4F}"/>
                  </a:ext>
                </a:extLst>
              </p:cNvPr>
              <p:cNvSpPr/>
              <p:nvPr/>
            </p:nvSpPr>
            <p:spPr>
              <a:xfrm>
                <a:off x="7142833" y="2518790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Ellipse 23">
                <a:extLst>
                  <a:ext uri="{FF2B5EF4-FFF2-40B4-BE49-F238E27FC236}">
                    <a16:creationId xmlns:a16="http://schemas.microsoft.com/office/drawing/2014/main" id="{8E0D141F-A921-43CD-83D2-98F2B3DDE97B}"/>
                  </a:ext>
                </a:extLst>
              </p:cNvPr>
              <p:cNvSpPr/>
              <p:nvPr/>
            </p:nvSpPr>
            <p:spPr>
              <a:xfrm>
                <a:off x="6428096" y="2387656"/>
                <a:ext cx="1746913" cy="368186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5" name="Triangle isocèle 24">
                <a:extLst>
                  <a:ext uri="{FF2B5EF4-FFF2-40B4-BE49-F238E27FC236}">
                    <a16:creationId xmlns:a16="http://schemas.microsoft.com/office/drawing/2014/main" id="{DB75741D-4198-4A52-A671-E931B277DC87}"/>
                  </a:ext>
                </a:extLst>
              </p:cNvPr>
              <p:cNvSpPr/>
              <p:nvPr/>
            </p:nvSpPr>
            <p:spPr>
              <a:xfrm rot="18624393">
                <a:off x="7587662" y="2510920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6" name="Groupe 25">
              <a:extLst>
                <a:ext uri="{FF2B5EF4-FFF2-40B4-BE49-F238E27FC236}">
                  <a16:creationId xmlns:a16="http://schemas.microsoft.com/office/drawing/2014/main" id="{2FA30A34-DAB0-4907-BE78-334A19D63E24}"/>
                </a:ext>
              </a:extLst>
            </p:cNvPr>
            <p:cNvGrpSpPr/>
            <p:nvPr/>
          </p:nvGrpSpPr>
          <p:grpSpPr>
            <a:xfrm>
              <a:off x="2306423" y="3395175"/>
              <a:ext cx="1944547" cy="486137"/>
              <a:chOff x="6329145" y="2328681"/>
              <a:chExt cx="1944547" cy="486137"/>
            </a:xfrm>
          </p:grpSpPr>
          <p:sp>
            <p:nvSpPr>
              <p:cNvPr id="27" name="Ellipse 26">
                <a:extLst>
                  <a:ext uri="{FF2B5EF4-FFF2-40B4-BE49-F238E27FC236}">
                    <a16:creationId xmlns:a16="http://schemas.microsoft.com/office/drawing/2014/main" id="{C2BB02F5-70F1-49F5-9CAE-6F878DC7C72B}"/>
                  </a:ext>
                </a:extLst>
              </p:cNvPr>
              <p:cNvSpPr/>
              <p:nvPr/>
            </p:nvSpPr>
            <p:spPr>
              <a:xfrm>
                <a:off x="6329145" y="2328681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Ellipse 27">
                <a:extLst>
                  <a:ext uri="{FF2B5EF4-FFF2-40B4-BE49-F238E27FC236}">
                    <a16:creationId xmlns:a16="http://schemas.microsoft.com/office/drawing/2014/main" id="{BF43637D-5F50-4909-97CF-B1E36C3F3B34}"/>
                  </a:ext>
                </a:extLst>
              </p:cNvPr>
              <p:cNvSpPr/>
              <p:nvPr/>
            </p:nvSpPr>
            <p:spPr>
              <a:xfrm>
                <a:off x="7142833" y="2518790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Ellipse 28">
                <a:extLst>
                  <a:ext uri="{FF2B5EF4-FFF2-40B4-BE49-F238E27FC236}">
                    <a16:creationId xmlns:a16="http://schemas.microsoft.com/office/drawing/2014/main" id="{F12458D1-BD1C-4D9B-9019-722C992F0905}"/>
                  </a:ext>
                </a:extLst>
              </p:cNvPr>
              <p:cNvSpPr/>
              <p:nvPr/>
            </p:nvSpPr>
            <p:spPr>
              <a:xfrm>
                <a:off x="6428096" y="2387656"/>
                <a:ext cx="1746913" cy="368186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Triangle isocèle 29">
                <a:extLst>
                  <a:ext uri="{FF2B5EF4-FFF2-40B4-BE49-F238E27FC236}">
                    <a16:creationId xmlns:a16="http://schemas.microsoft.com/office/drawing/2014/main" id="{88A0B64A-C286-4272-9176-D861E114AD2C}"/>
                  </a:ext>
                </a:extLst>
              </p:cNvPr>
              <p:cNvSpPr/>
              <p:nvPr/>
            </p:nvSpPr>
            <p:spPr>
              <a:xfrm rot="18624393">
                <a:off x="7587662" y="2510920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1" name="Groupe 30">
              <a:extLst>
                <a:ext uri="{FF2B5EF4-FFF2-40B4-BE49-F238E27FC236}">
                  <a16:creationId xmlns:a16="http://schemas.microsoft.com/office/drawing/2014/main" id="{4300C5D9-6500-4FBC-8E6A-11413728C729}"/>
                </a:ext>
              </a:extLst>
            </p:cNvPr>
            <p:cNvGrpSpPr/>
            <p:nvPr/>
          </p:nvGrpSpPr>
          <p:grpSpPr>
            <a:xfrm>
              <a:off x="2306423" y="3210073"/>
              <a:ext cx="1944547" cy="486137"/>
              <a:chOff x="6329145" y="2328681"/>
              <a:chExt cx="1944547" cy="486137"/>
            </a:xfrm>
          </p:grpSpPr>
          <p:sp>
            <p:nvSpPr>
              <p:cNvPr id="32" name="Ellipse 31">
                <a:extLst>
                  <a:ext uri="{FF2B5EF4-FFF2-40B4-BE49-F238E27FC236}">
                    <a16:creationId xmlns:a16="http://schemas.microsoft.com/office/drawing/2014/main" id="{C766EB36-1F7C-4C21-B7BC-5D82E4456F69}"/>
                  </a:ext>
                </a:extLst>
              </p:cNvPr>
              <p:cNvSpPr/>
              <p:nvPr/>
            </p:nvSpPr>
            <p:spPr>
              <a:xfrm>
                <a:off x="6329145" y="2328681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Ellipse 32">
                <a:extLst>
                  <a:ext uri="{FF2B5EF4-FFF2-40B4-BE49-F238E27FC236}">
                    <a16:creationId xmlns:a16="http://schemas.microsoft.com/office/drawing/2014/main" id="{8C4B81DA-1F88-4834-9EAE-2936035011E5}"/>
                  </a:ext>
                </a:extLst>
              </p:cNvPr>
              <p:cNvSpPr/>
              <p:nvPr/>
            </p:nvSpPr>
            <p:spPr>
              <a:xfrm>
                <a:off x="7142833" y="2518790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Ellipse 33">
                <a:extLst>
                  <a:ext uri="{FF2B5EF4-FFF2-40B4-BE49-F238E27FC236}">
                    <a16:creationId xmlns:a16="http://schemas.microsoft.com/office/drawing/2014/main" id="{E66FE3E1-00A1-487B-9B94-6285CF984593}"/>
                  </a:ext>
                </a:extLst>
              </p:cNvPr>
              <p:cNvSpPr/>
              <p:nvPr/>
            </p:nvSpPr>
            <p:spPr>
              <a:xfrm>
                <a:off x="6428096" y="2387656"/>
                <a:ext cx="1746913" cy="368186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5" name="Triangle isocèle 34">
                <a:extLst>
                  <a:ext uri="{FF2B5EF4-FFF2-40B4-BE49-F238E27FC236}">
                    <a16:creationId xmlns:a16="http://schemas.microsoft.com/office/drawing/2014/main" id="{D08B1A35-4D20-4727-B50F-D47AA752A96E}"/>
                  </a:ext>
                </a:extLst>
              </p:cNvPr>
              <p:cNvSpPr/>
              <p:nvPr/>
            </p:nvSpPr>
            <p:spPr>
              <a:xfrm rot="18624393">
                <a:off x="7587662" y="2510920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38" name="Organigramme : Disque magnétique 37">
            <a:extLst>
              <a:ext uri="{FF2B5EF4-FFF2-40B4-BE49-F238E27FC236}">
                <a16:creationId xmlns:a16="http://schemas.microsoft.com/office/drawing/2014/main" id="{E630A541-E95C-4DA3-8392-57F91E1E3B4A}"/>
              </a:ext>
            </a:extLst>
          </p:cNvPr>
          <p:cNvSpPr/>
          <p:nvPr/>
        </p:nvSpPr>
        <p:spPr>
          <a:xfrm>
            <a:off x="6436649" y="4116078"/>
            <a:ext cx="1729536" cy="809872"/>
          </a:xfrm>
          <a:prstGeom prst="flowChartMagneticDisk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5197A437-47DB-43D9-A2C2-DFD1FE2CF200}"/>
              </a:ext>
            </a:extLst>
          </p:cNvPr>
          <p:cNvGrpSpPr/>
          <p:nvPr/>
        </p:nvGrpSpPr>
        <p:grpSpPr>
          <a:xfrm>
            <a:off x="6329144" y="2347158"/>
            <a:ext cx="1944547" cy="486137"/>
            <a:chOff x="6329145" y="2328681"/>
            <a:chExt cx="1944547" cy="486137"/>
          </a:xfrm>
        </p:grpSpPr>
        <p:sp>
          <p:nvSpPr>
            <p:cNvPr id="40" name="Ellipse 39">
              <a:extLst>
                <a:ext uri="{FF2B5EF4-FFF2-40B4-BE49-F238E27FC236}">
                  <a16:creationId xmlns:a16="http://schemas.microsoft.com/office/drawing/2014/main" id="{9FA69F9C-2CF7-41B5-8972-0365C346E1CD}"/>
                </a:ext>
              </a:extLst>
            </p:cNvPr>
            <p:cNvSpPr/>
            <p:nvPr/>
          </p:nvSpPr>
          <p:spPr>
            <a:xfrm>
              <a:off x="6329145" y="2328681"/>
              <a:ext cx="1944547" cy="486137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Ellipse 40">
              <a:extLst>
                <a:ext uri="{FF2B5EF4-FFF2-40B4-BE49-F238E27FC236}">
                  <a16:creationId xmlns:a16="http://schemas.microsoft.com/office/drawing/2014/main" id="{74351A02-12D2-4E5C-898E-7A29AAA57568}"/>
                </a:ext>
              </a:extLst>
            </p:cNvPr>
            <p:cNvSpPr/>
            <p:nvPr/>
          </p:nvSpPr>
          <p:spPr>
            <a:xfrm>
              <a:off x="7142833" y="2518790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Triangle isocèle 42">
              <a:extLst>
                <a:ext uri="{FF2B5EF4-FFF2-40B4-BE49-F238E27FC236}">
                  <a16:creationId xmlns:a16="http://schemas.microsoft.com/office/drawing/2014/main" id="{8DB0C260-1C81-4BD0-8ACD-957D51D7D0DD}"/>
                </a:ext>
              </a:extLst>
            </p:cNvPr>
            <p:cNvSpPr/>
            <p:nvPr/>
          </p:nvSpPr>
          <p:spPr>
            <a:xfrm rot="18624393">
              <a:off x="7587662" y="2510920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3E507ADB-49B8-4B95-B861-AB4873009AD3}"/>
              </a:ext>
            </a:extLst>
          </p:cNvPr>
          <p:cNvSpPr txBox="1"/>
          <p:nvPr/>
        </p:nvSpPr>
        <p:spPr>
          <a:xfrm>
            <a:off x="5456107" y="1571047"/>
            <a:ext cx="686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track</a:t>
            </a:r>
            <a:endParaRPr lang="fr-FR" i="1" dirty="0"/>
          </a:p>
        </p:txBody>
      </p:sp>
      <p:sp>
        <p:nvSpPr>
          <p:cNvPr id="45" name="ZoneTexte 44">
            <a:extLst>
              <a:ext uri="{FF2B5EF4-FFF2-40B4-BE49-F238E27FC236}">
                <a16:creationId xmlns:a16="http://schemas.microsoft.com/office/drawing/2014/main" id="{7B7420B7-5523-4D36-A550-9AFA79E9F3B3}"/>
              </a:ext>
            </a:extLst>
          </p:cNvPr>
          <p:cNvSpPr txBox="1"/>
          <p:nvPr/>
        </p:nvSpPr>
        <p:spPr>
          <a:xfrm>
            <a:off x="5411960" y="2383378"/>
            <a:ext cx="686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disk</a:t>
            </a:r>
            <a:endParaRPr lang="fr-FR" i="1" dirty="0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3ED23DA7-DC2F-406E-9BA1-9395D291132A}"/>
              </a:ext>
            </a:extLst>
          </p:cNvPr>
          <p:cNvSpPr txBox="1"/>
          <p:nvPr/>
        </p:nvSpPr>
        <p:spPr>
          <a:xfrm>
            <a:off x="5278688" y="3741698"/>
            <a:ext cx="9527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cylinder</a:t>
            </a:r>
            <a:endParaRPr lang="fr-FR" i="1" dirty="0"/>
          </a:p>
        </p:txBody>
      </p:sp>
      <p:grpSp>
        <p:nvGrpSpPr>
          <p:cNvPr id="97" name="Groupe 96">
            <a:extLst>
              <a:ext uri="{FF2B5EF4-FFF2-40B4-BE49-F238E27FC236}">
                <a16:creationId xmlns:a16="http://schemas.microsoft.com/office/drawing/2014/main" id="{0BE8F491-A534-4E41-B21C-782F6F928D05}"/>
              </a:ext>
            </a:extLst>
          </p:cNvPr>
          <p:cNvGrpSpPr/>
          <p:nvPr/>
        </p:nvGrpSpPr>
        <p:grpSpPr>
          <a:xfrm>
            <a:off x="640537" y="3601824"/>
            <a:ext cx="3732544" cy="1305051"/>
            <a:chOff x="638567" y="3135901"/>
            <a:chExt cx="3732544" cy="1305051"/>
          </a:xfrm>
        </p:grpSpPr>
        <p:grpSp>
          <p:nvGrpSpPr>
            <p:cNvPr id="47" name="Groupe 46">
              <a:extLst>
                <a:ext uri="{FF2B5EF4-FFF2-40B4-BE49-F238E27FC236}">
                  <a16:creationId xmlns:a16="http://schemas.microsoft.com/office/drawing/2014/main" id="{91FEF691-2437-48AD-BEC7-2A7675CAAE4F}"/>
                </a:ext>
              </a:extLst>
            </p:cNvPr>
            <p:cNvGrpSpPr/>
            <p:nvPr/>
          </p:nvGrpSpPr>
          <p:grpSpPr>
            <a:xfrm>
              <a:off x="638567" y="3135901"/>
              <a:ext cx="3732544" cy="1305051"/>
              <a:chOff x="6329145" y="2328681"/>
              <a:chExt cx="1944547" cy="486137"/>
            </a:xfrm>
          </p:grpSpPr>
          <p:sp>
            <p:nvSpPr>
              <p:cNvPr id="48" name="Ellipse 47">
                <a:extLst>
                  <a:ext uri="{FF2B5EF4-FFF2-40B4-BE49-F238E27FC236}">
                    <a16:creationId xmlns:a16="http://schemas.microsoft.com/office/drawing/2014/main" id="{5D2353A3-F814-4BA8-B01F-F26A31F28394}"/>
                  </a:ext>
                </a:extLst>
              </p:cNvPr>
              <p:cNvSpPr/>
              <p:nvPr/>
            </p:nvSpPr>
            <p:spPr>
              <a:xfrm>
                <a:off x="6329145" y="2328681"/>
                <a:ext cx="1944547" cy="486137"/>
              </a:xfrm>
              <a:prstGeom prst="ellips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9" name="Ellipse 48">
                <a:extLst>
                  <a:ext uri="{FF2B5EF4-FFF2-40B4-BE49-F238E27FC236}">
                    <a16:creationId xmlns:a16="http://schemas.microsoft.com/office/drawing/2014/main" id="{279B1A71-C006-4FF1-AE8A-433C84039CC5}"/>
                  </a:ext>
                </a:extLst>
              </p:cNvPr>
              <p:cNvSpPr/>
              <p:nvPr/>
            </p:nvSpPr>
            <p:spPr>
              <a:xfrm>
                <a:off x="7142833" y="2518790"/>
                <a:ext cx="279596" cy="105918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0" name="Ellipse 49">
                <a:extLst>
                  <a:ext uri="{FF2B5EF4-FFF2-40B4-BE49-F238E27FC236}">
                    <a16:creationId xmlns:a16="http://schemas.microsoft.com/office/drawing/2014/main" id="{8DF8100C-EE62-482B-AD65-C0D53DEDF14C}"/>
                  </a:ext>
                </a:extLst>
              </p:cNvPr>
              <p:cNvSpPr/>
              <p:nvPr/>
            </p:nvSpPr>
            <p:spPr>
              <a:xfrm>
                <a:off x="6428096" y="2387656"/>
                <a:ext cx="1746913" cy="368186"/>
              </a:xfrm>
              <a:prstGeom prst="ellipse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51" name="Triangle isocèle 50">
                <a:extLst>
                  <a:ext uri="{FF2B5EF4-FFF2-40B4-BE49-F238E27FC236}">
                    <a16:creationId xmlns:a16="http://schemas.microsoft.com/office/drawing/2014/main" id="{FBDC30B4-6155-4942-9754-BEE649ED7F51}"/>
                  </a:ext>
                </a:extLst>
              </p:cNvPr>
              <p:cNvSpPr/>
              <p:nvPr/>
            </p:nvSpPr>
            <p:spPr>
              <a:xfrm rot="18624393">
                <a:off x="7587662" y="2510920"/>
                <a:ext cx="72743" cy="436406"/>
              </a:xfrm>
              <a:prstGeom prst="triangle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52" name="Ellipse 51">
              <a:extLst>
                <a:ext uri="{FF2B5EF4-FFF2-40B4-BE49-F238E27FC236}">
                  <a16:creationId xmlns:a16="http://schemas.microsoft.com/office/drawing/2014/main" id="{18B3DC78-EA75-46AE-8A67-50ADB84C171A}"/>
                </a:ext>
              </a:extLst>
            </p:cNvPr>
            <p:cNvSpPr/>
            <p:nvPr/>
          </p:nvSpPr>
          <p:spPr>
            <a:xfrm>
              <a:off x="1166876" y="3383974"/>
              <a:ext cx="2675926" cy="788774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54" name="Connecteur droit 53">
              <a:extLst>
                <a:ext uri="{FF2B5EF4-FFF2-40B4-BE49-F238E27FC236}">
                  <a16:creationId xmlns:a16="http://schemas.microsoft.com/office/drawing/2014/main" id="{A1B2D8C9-1370-4F14-85C9-BE32E38666C1}"/>
                </a:ext>
              </a:extLst>
            </p:cNvPr>
            <p:cNvCxnSpPr>
              <a:stCxn id="52" idx="4"/>
              <a:endCxn id="50" idx="4"/>
            </p:cNvCxnSpPr>
            <p:nvPr/>
          </p:nvCxnSpPr>
          <p:spPr>
            <a:xfrm>
              <a:off x="2504839" y="4172748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eur droit 55">
              <a:extLst>
                <a:ext uri="{FF2B5EF4-FFF2-40B4-BE49-F238E27FC236}">
                  <a16:creationId xmlns:a16="http://schemas.microsoft.com/office/drawing/2014/main" id="{D0268C6E-006D-43CB-906E-577E63EDAB9A}"/>
                </a:ext>
              </a:extLst>
            </p:cNvPr>
            <p:cNvCxnSpPr/>
            <p:nvPr/>
          </p:nvCxnSpPr>
          <p:spPr>
            <a:xfrm>
              <a:off x="3123838" y="4124268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cteur droit 54">
              <a:extLst>
                <a:ext uri="{FF2B5EF4-FFF2-40B4-BE49-F238E27FC236}">
                  <a16:creationId xmlns:a16="http://schemas.microsoft.com/office/drawing/2014/main" id="{6CA48C23-C1EB-4E13-A1FF-EA55B32A1535}"/>
                </a:ext>
              </a:extLst>
            </p:cNvPr>
            <p:cNvCxnSpPr/>
            <p:nvPr/>
          </p:nvCxnSpPr>
          <p:spPr>
            <a:xfrm>
              <a:off x="2842653" y="4160195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cteur droit 56">
              <a:extLst>
                <a:ext uri="{FF2B5EF4-FFF2-40B4-BE49-F238E27FC236}">
                  <a16:creationId xmlns:a16="http://schemas.microsoft.com/office/drawing/2014/main" id="{60333CB9-AABB-4BCA-842C-4A3FD96DB272}"/>
                </a:ext>
              </a:extLst>
            </p:cNvPr>
            <p:cNvCxnSpPr>
              <a:cxnSpLocks/>
            </p:cNvCxnSpPr>
            <p:nvPr/>
          </p:nvCxnSpPr>
          <p:spPr>
            <a:xfrm>
              <a:off x="3405281" y="4075680"/>
              <a:ext cx="0" cy="12128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cteur droit 58">
              <a:extLst>
                <a:ext uri="{FF2B5EF4-FFF2-40B4-BE49-F238E27FC236}">
                  <a16:creationId xmlns:a16="http://schemas.microsoft.com/office/drawing/2014/main" id="{80C033FC-57A1-4B26-8493-F203809B16F4}"/>
                </a:ext>
              </a:extLst>
            </p:cNvPr>
            <p:cNvCxnSpPr/>
            <p:nvPr/>
          </p:nvCxnSpPr>
          <p:spPr>
            <a:xfrm>
              <a:off x="2165951" y="4160195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cteur droit 59">
              <a:extLst>
                <a:ext uri="{FF2B5EF4-FFF2-40B4-BE49-F238E27FC236}">
                  <a16:creationId xmlns:a16="http://schemas.microsoft.com/office/drawing/2014/main" id="{1DFAB747-7D77-4EF8-B2DB-F6B32F137855}"/>
                </a:ext>
              </a:extLst>
            </p:cNvPr>
            <p:cNvCxnSpPr/>
            <p:nvPr/>
          </p:nvCxnSpPr>
          <p:spPr>
            <a:xfrm>
              <a:off x="1832706" y="4124268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cteur droit 60">
              <a:extLst>
                <a:ext uri="{FF2B5EF4-FFF2-40B4-BE49-F238E27FC236}">
                  <a16:creationId xmlns:a16="http://schemas.microsoft.com/office/drawing/2014/main" id="{7F328945-DB7C-4188-9689-82516CF41E40}"/>
                </a:ext>
              </a:extLst>
            </p:cNvPr>
            <p:cNvCxnSpPr>
              <a:cxnSpLocks/>
            </p:cNvCxnSpPr>
            <p:nvPr/>
          </p:nvCxnSpPr>
          <p:spPr>
            <a:xfrm>
              <a:off x="1551521" y="4056891"/>
              <a:ext cx="0" cy="14803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cteur droit 62">
              <a:extLst>
                <a:ext uri="{FF2B5EF4-FFF2-40B4-BE49-F238E27FC236}">
                  <a16:creationId xmlns:a16="http://schemas.microsoft.com/office/drawing/2014/main" id="{783B92F5-F2CF-45CC-8A32-254898E29500}"/>
                </a:ext>
              </a:extLst>
            </p:cNvPr>
            <p:cNvCxnSpPr>
              <a:cxnSpLocks/>
              <a:endCxn id="50" idx="3"/>
            </p:cNvCxnSpPr>
            <p:nvPr/>
          </p:nvCxnSpPr>
          <p:spPr>
            <a:xfrm flipH="1">
              <a:off x="1319566" y="3965799"/>
              <a:ext cx="7922" cy="1720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cteur droit 64">
              <a:extLst>
                <a:ext uri="{FF2B5EF4-FFF2-40B4-BE49-F238E27FC236}">
                  <a16:creationId xmlns:a16="http://schemas.microsoft.com/office/drawing/2014/main" id="{91DE213D-EA67-4E9B-BD63-83786F95A2A5}"/>
                </a:ext>
              </a:extLst>
            </p:cNvPr>
            <p:cNvCxnSpPr>
              <a:cxnSpLocks/>
            </p:cNvCxnSpPr>
            <p:nvPr/>
          </p:nvCxnSpPr>
          <p:spPr>
            <a:xfrm>
              <a:off x="3696255" y="3957428"/>
              <a:ext cx="112076" cy="137205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cteur droit 66">
              <a:extLst>
                <a:ext uri="{FF2B5EF4-FFF2-40B4-BE49-F238E27FC236}">
                  <a16:creationId xmlns:a16="http://schemas.microsoft.com/office/drawing/2014/main" id="{FDB8232C-1AE1-4C25-B5B2-18920DFEBA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06977" y="3861142"/>
              <a:ext cx="191819" cy="15319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cteur droit 68">
              <a:extLst>
                <a:ext uri="{FF2B5EF4-FFF2-40B4-BE49-F238E27FC236}">
                  <a16:creationId xmlns:a16="http://schemas.microsoft.com/office/drawing/2014/main" id="{2854CC30-04D7-4138-A026-D51B688DF6AD}"/>
                </a:ext>
              </a:extLst>
            </p:cNvPr>
            <p:cNvCxnSpPr>
              <a:cxnSpLocks/>
              <a:stCxn id="50" idx="2"/>
            </p:cNvCxnSpPr>
            <p:nvPr/>
          </p:nvCxnSpPr>
          <p:spPr>
            <a:xfrm flipV="1">
              <a:off x="828503" y="3781391"/>
              <a:ext cx="326499" cy="703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cteur droit 70">
              <a:extLst>
                <a:ext uri="{FF2B5EF4-FFF2-40B4-BE49-F238E27FC236}">
                  <a16:creationId xmlns:a16="http://schemas.microsoft.com/office/drawing/2014/main" id="{517369D0-F237-4C8A-B58E-C8A199662157}"/>
                </a:ext>
              </a:extLst>
            </p:cNvPr>
            <p:cNvCxnSpPr>
              <a:cxnSpLocks/>
              <a:stCxn id="50" idx="0"/>
              <a:endCxn id="52" idx="0"/>
            </p:cNvCxnSpPr>
            <p:nvPr/>
          </p:nvCxnSpPr>
          <p:spPr>
            <a:xfrm flipH="1">
              <a:off x="2504839" y="3294221"/>
              <a:ext cx="258" cy="89753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cteur droit 76">
              <a:extLst>
                <a:ext uri="{FF2B5EF4-FFF2-40B4-BE49-F238E27FC236}">
                  <a16:creationId xmlns:a16="http://schemas.microsoft.com/office/drawing/2014/main" id="{4327F9BC-FE78-4060-BF98-D1F6F5019C23}"/>
                </a:ext>
              </a:extLst>
            </p:cNvPr>
            <p:cNvCxnSpPr/>
            <p:nvPr/>
          </p:nvCxnSpPr>
          <p:spPr>
            <a:xfrm>
              <a:off x="2842653" y="3296856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cteur droit 77">
              <a:extLst>
                <a:ext uri="{FF2B5EF4-FFF2-40B4-BE49-F238E27FC236}">
                  <a16:creationId xmlns:a16="http://schemas.microsoft.com/office/drawing/2014/main" id="{98C043E0-F69D-4E66-AC7B-591A2E0201F5}"/>
                </a:ext>
              </a:extLst>
            </p:cNvPr>
            <p:cNvCxnSpPr/>
            <p:nvPr/>
          </p:nvCxnSpPr>
          <p:spPr>
            <a:xfrm>
              <a:off x="2166375" y="3288780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cteur droit 78">
              <a:extLst>
                <a:ext uri="{FF2B5EF4-FFF2-40B4-BE49-F238E27FC236}">
                  <a16:creationId xmlns:a16="http://schemas.microsoft.com/office/drawing/2014/main" id="{B480B7C8-FDAC-4D91-A7DA-F9E5139A992B}"/>
                </a:ext>
              </a:extLst>
            </p:cNvPr>
            <p:cNvCxnSpPr/>
            <p:nvPr/>
          </p:nvCxnSpPr>
          <p:spPr>
            <a:xfrm>
              <a:off x="1796881" y="3343720"/>
              <a:ext cx="258" cy="1098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cteur droit 79">
              <a:extLst>
                <a:ext uri="{FF2B5EF4-FFF2-40B4-BE49-F238E27FC236}">
                  <a16:creationId xmlns:a16="http://schemas.microsoft.com/office/drawing/2014/main" id="{926DB9DC-3544-4DB7-AC68-DB1FB085DBA7}"/>
                </a:ext>
              </a:extLst>
            </p:cNvPr>
            <p:cNvCxnSpPr>
              <a:cxnSpLocks/>
            </p:cNvCxnSpPr>
            <p:nvPr/>
          </p:nvCxnSpPr>
          <p:spPr>
            <a:xfrm>
              <a:off x="3124215" y="3339097"/>
              <a:ext cx="0" cy="9783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Triangle isocèle 81">
              <a:extLst>
                <a:ext uri="{FF2B5EF4-FFF2-40B4-BE49-F238E27FC236}">
                  <a16:creationId xmlns:a16="http://schemas.microsoft.com/office/drawing/2014/main" id="{4A12AE2E-9614-440B-8796-BFF414CD933E}"/>
                </a:ext>
              </a:extLst>
            </p:cNvPr>
            <p:cNvSpPr/>
            <p:nvPr/>
          </p:nvSpPr>
          <p:spPr>
            <a:xfrm rot="18624393">
              <a:off x="3021700" y="3787944"/>
              <a:ext cx="195281" cy="837678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84" name="Connecteur droit 83">
              <a:extLst>
                <a:ext uri="{FF2B5EF4-FFF2-40B4-BE49-F238E27FC236}">
                  <a16:creationId xmlns:a16="http://schemas.microsoft.com/office/drawing/2014/main" id="{9FBDB314-F9BF-4B69-B928-0E595638197D}"/>
                </a:ext>
              </a:extLst>
            </p:cNvPr>
            <p:cNvCxnSpPr>
              <a:cxnSpLocks/>
            </p:cNvCxnSpPr>
            <p:nvPr/>
          </p:nvCxnSpPr>
          <p:spPr>
            <a:xfrm>
              <a:off x="3405763" y="3383974"/>
              <a:ext cx="0" cy="9783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cteur droit 84">
              <a:extLst>
                <a:ext uri="{FF2B5EF4-FFF2-40B4-BE49-F238E27FC236}">
                  <a16:creationId xmlns:a16="http://schemas.microsoft.com/office/drawing/2014/main" id="{28C91C9F-766B-422C-A894-73D8A639F115}"/>
                </a:ext>
              </a:extLst>
            </p:cNvPr>
            <p:cNvCxnSpPr>
              <a:cxnSpLocks/>
            </p:cNvCxnSpPr>
            <p:nvPr/>
          </p:nvCxnSpPr>
          <p:spPr>
            <a:xfrm>
              <a:off x="1520742" y="3392067"/>
              <a:ext cx="0" cy="123067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cteur droit 86">
              <a:extLst>
                <a:ext uri="{FF2B5EF4-FFF2-40B4-BE49-F238E27FC236}">
                  <a16:creationId xmlns:a16="http://schemas.microsoft.com/office/drawing/2014/main" id="{D5E75869-79C9-43BE-8B1B-AC30ACDE7E2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48996" y="3777874"/>
              <a:ext cx="326499" cy="703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cteur droit 87">
              <a:extLst>
                <a:ext uri="{FF2B5EF4-FFF2-40B4-BE49-F238E27FC236}">
                  <a16:creationId xmlns:a16="http://schemas.microsoft.com/office/drawing/2014/main" id="{647AFAA5-F3F3-4C7E-9DBF-379AE558692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02058" y="3517896"/>
              <a:ext cx="142546" cy="113839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cteur droit 90">
              <a:extLst>
                <a:ext uri="{FF2B5EF4-FFF2-40B4-BE49-F238E27FC236}">
                  <a16:creationId xmlns:a16="http://schemas.microsoft.com/office/drawing/2014/main" id="{E2EF6D36-9417-412C-927F-4858D6CF695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98613" y="3490304"/>
              <a:ext cx="128297" cy="10246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8" name="ZoneTexte 97">
            <a:extLst>
              <a:ext uri="{FF2B5EF4-FFF2-40B4-BE49-F238E27FC236}">
                <a16:creationId xmlns:a16="http://schemas.microsoft.com/office/drawing/2014/main" id="{B8638890-C003-4C62-9B56-871FF0628D25}"/>
              </a:ext>
            </a:extLst>
          </p:cNvPr>
          <p:cNvSpPr txBox="1"/>
          <p:nvPr/>
        </p:nvSpPr>
        <p:spPr>
          <a:xfrm>
            <a:off x="1680433" y="3129978"/>
            <a:ext cx="1580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Sectors</a:t>
            </a:r>
            <a:endParaRPr lang="fr-FR" i="1" dirty="0"/>
          </a:p>
        </p:txBody>
      </p:sp>
      <p:sp>
        <p:nvSpPr>
          <p:cNvPr id="72" name="ZoneTexte 71">
            <a:extLst>
              <a:ext uri="{FF2B5EF4-FFF2-40B4-BE49-F238E27FC236}">
                <a16:creationId xmlns:a16="http://schemas.microsoft.com/office/drawing/2014/main" id="{27121B61-1C00-4068-A719-5E72A30FDB8F}"/>
              </a:ext>
            </a:extLst>
          </p:cNvPr>
          <p:cNvSpPr txBox="1"/>
          <p:nvPr/>
        </p:nvSpPr>
        <p:spPr>
          <a:xfrm>
            <a:off x="4569631" y="4727044"/>
            <a:ext cx="6862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head</a:t>
            </a:r>
            <a:endParaRPr lang="fr-FR" i="1" dirty="0"/>
          </a:p>
        </p:txBody>
      </p: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BAA0D1C0-2696-4846-8057-DFD198DC3C88}"/>
              </a:ext>
            </a:extLst>
          </p:cNvPr>
          <p:cNvCxnSpPr>
            <a:cxnSpLocks/>
            <a:stCxn id="72" idx="1"/>
          </p:cNvCxnSpPr>
          <p:nvPr/>
        </p:nvCxnSpPr>
        <p:spPr>
          <a:xfrm flipH="1">
            <a:off x="3579440" y="4880933"/>
            <a:ext cx="990191" cy="474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58577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18</a:t>
            </a:fld>
            <a:endParaRPr lang="fr-FR"/>
          </a:p>
        </p:txBody>
      </p:sp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83450617-F55F-4C8F-89DD-44CAF33BD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/>
          <a:lstStyle/>
          <a:p>
            <a:r>
              <a:rPr lang="fr-FR" dirty="0" err="1"/>
              <a:t>Disks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Currently</a:t>
            </a:r>
            <a:r>
              <a:rPr lang="fr-FR" dirty="0"/>
              <a:t>,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sectors</a:t>
            </a:r>
            <a:r>
              <a:rPr lang="fr-FR" dirty="0"/>
              <a:t> </a:t>
            </a:r>
            <a:r>
              <a:rPr lang="fr-FR" dirty="0" err="1"/>
              <a:t>only</a:t>
            </a:r>
            <a:r>
              <a:rPr lang="fr-FR" dirty="0"/>
              <a:t> (</a:t>
            </a:r>
            <a:r>
              <a:rPr lang="fr-FR" dirty="0" err="1"/>
              <a:t>see</a:t>
            </a:r>
            <a:r>
              <a:rPr lang="fr-FR" dirty="0"/>
              <a:t> LBA)</a:t>
            </a:r>
          </a:p>
          <a:p>
            <a:pPr lvl="1"/>
            <a:r>
              <a:rPr lang="fr-FR" dirty="0" err="1"/>
              <a:t>Firmwares</a:t>
            </a:r>
            <a:r>
              <a:rPr lang="fr-FR" dirty="0"/>
              <a:t> abstract the hardware…</a:t>
            </a:r>
          </a:p>
          <a:p>
            <a:pPr lvl="1"/>
            <a:r>
              <a:rPr lang="fr-FR" dirty="0" err="1"/>
              <a:t>Your</a:t>
            </a:r>
            <a:r>
              <a:rPr lang="fr-FR" dirty="0"/>
              <a:t> kernel </a:t>
            </a:r>
            <a:r>
              <a:rPr lang="fr-FR" dirty="0" err="1"/>
              <a:t>asks</a:t>
            </a:r>
            <a:r>
              <a:rPr lang="fr-FR" dirty="0"/>
              <a:t> for </a:t>
            </a:r>
            <a:r>
              <a:rPr lang="fr-FR" dirty="0" err="1"/>
              <a:t>sectors</a:t>
            </a:r>
            <a:r>
              <a:rPr lang="fr-FR" dirty="0"/>
              <a:t>, the </a:t>
            </a:r>
            <a:r>
              <a:rPr lang="fr-FR" dirty="0" err="1"/>
              <a:t>firmware</a:t>
            </a:r>
            <a:r>
              <a:rPr lang="fr-FR" dirty="0"/>
              <a:t> </a:t>
            </a:r>
            <a:r>
              <a:rPr lang="fr-FR" dirty="0" err="1"/>
              <a:t>gives</a:t>
            </a:r>
            <a:r>
              <a:rPr lang="fr-FR" dirty="0"/>
              <a:t> </a:t>
            </a:r>
            <a:r>
              <a:rPr lang="fr-FR" dirty="0" err="1"/>
              <a:t>sectors</a:t>
            </a:r>
            <a:r>
              <a:rPr lang="fr-FR" dirty="0"/>
              <a:t>…</a:t>
            </a:r>
            <a:br>
              <a:rPr lang="fr-FR" dirty="0"/>
            </a:br>
            <a:r>
              <a:rPr lang="fr-FR" dirty="0"/>
              <a:t>(The </a:t>
            </a:r>
            <a:r>
              <a:rPr lang="fr-FR" dirty="0" err="1"/>
              <a:t>firmware</a:t>
            </a:r>
            <a:r>
              <a:rPr lang="fr-FR" dirty="0"/>
              <a:t> manages the </a:t>
            </a:r>
            <a:r>
              <a:rPr lang="fr-FR" dirty="0" err="1"/>
              <a:t>disk’s</a:t>
            </a:r>
            <a:r>
              <a:rPr lang="fr-FR" dirty="0"/>
              <a:t> </a:t>
            </a:r>
            <a:r>
              <a:rPr lang="fr-FR" dirty="0" err="1"/>
              <a:t>internal</a:t>
            </a:r>
            <a:r>
              <a:rPr lang="fr-FR" dirty="0"/>
              <a:t> buffers and the mapping)</a:t>
            </a:r>
          </a:p>
          <a:p>
            <a:pPr lvl="1"/>
            <a:r>
              <a:rPr lang="pt-BR" sz="1600" i="1" dirty="0"/>
              <a:t>LBA Block = (C × Head per Cylinder + H) × Sectors per Tracks + (S − 1)</a:t>
            </a:r>
            <a:endParaRPr lang="fr-FR" sz="1600" i="1" dirty="0"/>
          </a:p>
          <a:p>
            <a:pPr lvl="1"/>
            <a:endParaRPr lang="fr-FR" i="1" dirty="0"/>
          </a:p>
          <a:p>
            <a:r>
              <a:rPr lang="fr-FR" i="1" dirty="0" err="1"/>
              <a:t>See</a:t>
            </a:r>
            <a:r>
              <a:rPr lang="fr-FR" i="1" dirty="0"/>
              <a:t> SMR and CMR if </a:t>
            </a:r>
            <a:r>
              <a:rPr lang="fr-FR" i="1" dirty="0" err="1"/>
              <a:t>you</a:t>
            </a:r>
            <a:r>
              <a:rPr lang="fr-FR" i="1" dirty="0"/>
              <a:t> </a:t>
            </a:r>
            <a:r>
              <a:rPr lang="fr-FR" i="1" dirty="0" err="1"/>
              <a:t>expect</a:t>
            </a:r>
            <a:r>
              <a:rPr lang="fr-FR" i="1" dirty="0"/>
              <a:t> to </a:t>
            </a:r>
            <a:r>
              <a:rPr lang="fr-FR" i="1" dirty="0" err="1"/>
              <a:t>buy</a:t>
            </a:r>
            <a:r>
              <a:rPr lang="fr-FR" i="1" dirty="0"/>
              <a:t> a NAS…</a:t>
            </a:r>
          </a:p>
          <a:p>
            <a:pPr lvl="1"/>
            <a:r>
              <a:rPr lang="fr-FR" i="1" dirty="0" err="1"/>
              <a:t>These</a:t>
            </a:r>
            <a:r>
              <a:rPr lang="fr-FR" i="1" dirty="0"/>
              <a:t> are the </a:t>
            </a:r>
            <a:r>
              <a:rPr lang="fr-FR" i="1" dirty="0" err="1"/>
              <a:t>physical</a:t>
            </a:r>
            <a:r>
              <a:rPr lang="fr-FR" i="1" dirty="0"/>
              <a:t> </a:t>
            </a:r>
            <a:r>
              <a:rPr lang="fr-FR" i="1" dirty="0" err="1"/>
              <a:t>methods</a:t>
            </a:r>
            <a:r>
              <a:rPr lang="fr-FR" i="1" dirty="0"/>
              <a:t> to store data</a:t>
            </a:r>
            <a:br>
              <a:rPr lang="fr-FR" i="1" dirty="0"/>
            </a:br>
            <a:r>
              <a:rPr lang="fr-FR" i="1" dirty="0"/>
              <a:t>(North / South in </a:t>
            </a:r>
            <a:r>
              <a:rPr lang="fr-FR" i="1" dirty="0" err="1"/>
              <a:t>magnetism</a:t>
            </a:r>
            <a:r>
              <a:rPr lang="fr-FR" i="1" dirty="0"/>
              <a:t>, size of the </a:t>
            </a:r>
            <a:r>
              <a:rPr lang="fr-FR" i="1" dirty="0" err="1"/>
              <a:t>cells</a:t>
            </a:r>
            <a:r>
              <a:rPr lang="fr-FR" i="1" dirty="0"/>
              <a:t>, …)</a:t>
            </a:r>
          </a:p>
          <a:p>
            <a:pPr lvl="1"/>
            <a:r>
              <a:rPr lang="fr-FR" i="1" dirty="0"/>
              <a:t>The </a:t>
            </a:r>
            <a:r>
              <a:rPr lang="fr-FR" i="1" dirty="0" err="1"/>
              <a:t>lower</a:t>
            </a:r>
            <a:r>
              <a:rPr lang="fr-FR" i="1" dirty="0"/>
              <a:t> </a:t>
            </a:r>
            <a:r>
              <a:rPr lang="fr-FR" i="1" dirty="0" err="1"/>
              <a:t>level</a:t>
            </a:r>
            <a:r>
              <a:rPr lang="fr-FR" i="1" dirty="0"/>
              <a:t> </a:t>
            </a:r>
            <a:r>
              <a:rPr lang="fr-FR" i="1" dirty="0" err="1"/>
              <a:t>still</a:t>
            </a:r>
            <a:r>
              <a:rPr lang="fr-FR" i="1" dirty="0"/>
              <a:t> has an impact on the usage and File System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804307B-7787-4DEB-9992-A608F3931CE9}"/>
              </a:ext>
            </a:extLst>
          </p:cNvPr>
          <p:cNvGrpSpPr/>
          <p:nvPr/>
        </p:nvGrpSpPr>
        <p:grpSpPr>
          <a:xfrm>
            <a:off x="6410718" y="889150"/>
            <a:ext cx="1944547" cy="800883"/>
            <a:chOff x="6329145" y="860916"/>
            <a:chExt cx="1944547" cy="800883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C0C521F-4894-4040-9242-598A4120CA72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Triangle isocèle 11">
              <a:extLst>
                <a:ext uri="{FF2B5EF4-FFF2-40B4-BE49-F238E27FC236}">
                  <a16:creationId xmlns:a16="http://schemas.microsoft.com/office/drawing/2014/main" id="{99A8E0ED-D5AB-42FB-881E-0860C0DD7100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046363DE-16F1-4E94-B77B-3AD5D5155B14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Triangle isocèle 10">
              <a:extLst>
                <a:ext uri="{FF2B5EF4-FFF2-40B4-BE49-F238E27FC236}">
                  <a16:creationId xmlns:a16="http://schemas.microsoft.com/office/drawing/2014/main" id="{0D9014A4-72F4-41F7-BF5E-D9393ADB54AF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D0D2DB4A-E9B2-40BF-825C-A7D2B7F48D66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Triangle isocèle 7">
              <a:extLst>
                <a:ext uri="{FF2B5EF4-FFF2-40B4-BE49-F238E27FC236}">
                  <a16:creationId xmlns:a16="http://schemas.microsoft.com/office/drawing/2014/main" id="{C597D00A-6EDF-4495-BCC9-A1DD95331687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F15F4422-CEE9-4643-8D8A-020242DC5349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386286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6E2929-BE6B-4C5C-8B3A-EB0551B04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BD7D13B-25B9-4D50-9060-409D3ACC2FA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19</a:t>
            </a:fld>
            <a:endParaRPr lang="fr-FR"/>
          </a:p>
        </p:txBody>
      </p:sp>
      <p:sp>
        <p:nvSpPr>
          <p:cNvPr id="15" name="Espace réservé du texte 2">
            <a:extLst>
              <a:ext uri="{FF2B5EF4-FFF2-40B4-BE49-F238E27FC236}">
                <a16:creationId xmlns:a16="http://schemas.microsoft.com/office/drawing/2014/main" id="{83450617-F55F-4C8F-89DD-44CAF33BD5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/>
          <a:lstStyle/>
          <a:p>
            <a:r>
              <a:rPr lang="fr-FR" dirty="0" err="1"/>
              <a:t>Disks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Pretty</a:t>
            </a:r>
            <a:r>
              <a:rPr lang="fr-FR" dirty="0"/>
              <a:t> flexible, but </a:t>
            </a:r>
            <a:r>
              <a:rPr lang="fr-FR" dirty="0" err="1"/>
              <a:t>still</a:t>
            </a:r>
            <a:r>
              <a:rPr lang="fr-FR" dirty="0"/>
              <a:t> a bit slow and dies </a:t>
            </a:r>
            <a:r>
              <a:rPr lang="fr-FR" dirty="0" err="1"/>
              <a:t>easily</a:t>
            </a:r>
            <a:endParaRPr lang="fr-FR" dirty="0"/>
          </a:p>
          <a:p>
            <a:pPr lvl="1"/>
            <a:r>
              <a:rPr lang="fr-FR" dirty="0" err="1"/>
              <a:t>Capacities</a:t>
            </a:r>
            <a:r>
              <a:rPr lang="fr-FR" dirty="0"/>
              <a:t> are </a:t>
            </a:r>
            <a:r>
              <a:rPr lang="fr-FR" dirty="0" err="1"/>
              <a:t>pretty</a:t>
            </a:r>
            <a:r>
              <a:rPr lang="fr-FR" dirty="0"/>
              <a:t> large</a:t>
            </a:r>
          </a:p>
          <a:p>
            <a:pPr lvl="1"/>
            <a:r>
              <a:rPr lang="fr-FR" dirty="0"/>
              <a:t>Access time </a:t>
            </a:r>
            <a:r>
              <a:rPr lang="fr-FR" dirty="0" err="1"/>
              <a:t>is</a:t>
            </a:r>
            <a:r>
              <a:rPr lang="fr-FR" dirty="0"/>
              <a:t> slow, but </a:t>
            </a:r>
            <a:r>
              <a:rPr lang="fr-FR" dirty="0" err="1"/>
              <a:t>waaaay</a:t>
            </a:r>
            <a:r>
              <a:rPr lang="fr-FR" dirty="0"/>
              <a:t> </a:t>
            </a:r>
            <a:r>
              <a:rPr lang="fr-FR" dirty="0" err="1"/>
              <a:t>better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tapes</a:t>
            </a:r>
          </a:p>
          <a:p>
            <a:pPr lvl="1"/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much</a:t>
            </a:r>
            <a:r>
              <a:rPr lang="fr-FR" dirty="0"/>
              <a:t> </a:t>
            </a:r>
            <a:r>
              <a:rPr lang="fr-FR" dirty="0" err="1"/>
              <a:t>mechanical</a:t>
            </a:r>
            <a:r>
              <a:rPr lang="fr-FR" dirty="0"/>
              <a:t> parts == fragile</a:t>
            </a:r>
          </a:p>
          <a:p>
            <a:pPr lvl="1"/>
            <a:endParaRPr lang="fr-FR" dirty="0"/>
          </a:p>
          <a:p>
            <a:r>
              <a:rPr lang="fr-FR" dirty="0" err="1"/>
              <a:t>See</a:t>
            </a:r>
            <a:r>
              <a:rPr lang="fr-FR" dirty="0"/>
              <a:t> RAID for </a:t>
            </a:r>
            <a:r>
              <a:rPr lang="fr-FR" dirty="0" err="1"/>
              <a:t>redundancy</a:t>
            </a:r>
            <a:endParaRPr lang="fr-FR" dirty="0"/>
          </a:p>
          <a:p>
            <a:pPr lvl="1"/>
            <a:r>
              <a:rPr lang="fr-FR" dirty="0"/>
              <a:t>Data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copied</a:t>
            </a:r>
            <a:r>
              <a:rPr lang="fr-FR" dirty="0"/>
              <a:t> multiple times...</a:t>
            </a:r>
          </a:p>
          <a:p>
            <a:pPr lvl="1"/>
            <a:r>
              <a:rPr lang="fr-FR" dirty="0"/>
              <a:t>…or blocks are </a:t>
            </a:r>
            <a:r>
              <a:rPr lang="fr-FR" dirty="0" err="1"/>
              <a:t>replicated</a:t>
            </a:r>
            <a:endParaRPr lang="fr-FR" dirty="0"/>
          </a:p>
          <a:p>
            <a:pPr lvl="1"/>
            <a:r>
              <a:rPr lang="fr-FR" dirty="0"/>
              <a:t>If one </a:t>
            </a:r>
            <a:r>
              <a:rPr lang="fr-FR" dirty="0" err="1"/>
              <a:t>disk</a:t>
            </a:r>
            <a:r>
              <a:rPr lang="fr-FR" dirty="0"/>
              <a:t> dies, the data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still</a:t>
            </a:r>
            <a:r>
              <a:rPr lang="fr-FR" dirty="0"/>
              <a:t> intact</a:t>
            </a:r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804307B-7787-4DEB-9992-A608F3931CE9}"/>
              </a:ext>
            </a:extLst>
          </p:cNvPr>
          <p:cNvGrpSpPr/>
          <p:nvPr/>
        </p:nvGrpSpPr>
        <p:grpSpPr>
          <a:xfrm>
            <a:off x="6410718" y="889150"/>
            <a:ext cx="1944547" cy="800883"/>
            <a:chOff x="6329145" y="860916"/>
            <a:chExt cx="1944547" cy="800883"/>
          </a:xfrm>
        </p:grpSpPr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C0C521F-4894-4040-9242-598A4120CA72}"/>
                </a:ext>
              </a:extLst>
            </p:cNvPr>
            <p:cNvSpPr/>
            <p:nvPr/>
          </p:nvSpPr>
          <p:spPr>
            <a:xfrm>
              <a:off x="6329145" y="1175662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" name="Triangle isocèle 11">
              <a:extLst>
                <a:ext uri="{FF2B5EF4-FFF2-40B4-BE49-F238E27FC236}">
                  <a16:creationId xmlns:a16="http://schemas.microsoft.com/office/drawing/2014/main" id="{99A8E0ED-D5AB-42FB-881E-0860C0DD7100}"/>
                </a:ext>
              </a:extLst>
            </p:cNvPr>
            <p:cNvSpPr/>
            <p:nvPr/>
          </p:nvSpPr>
          <p:spPr>
            <a:xfrm rot="18624393">
              <a:off x="7575788" y="1381427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046363DE-16F1-4E94-B77B-3AD5D5155B14}"/>
                </a:ext>
              </a:extLst>
            </p:cNvPr>
            <p:cNvSpPr/>
            <p:nvPr/>
          </p:nvSpPr>
          <p:spPr>
            <a:xfrm>
              <a:off x="6329145" y="1018289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Triangle isocèle 10">
              <a:extLst>
                <a:ext uri="{FF2B5EF4-FFF2-40B4-BE49-F238E27FC236}">
                  <a16:creationId xmlns:a16="http://schemas.microsoft.com/office/drawing/2014/main" id="{0D9014A4-72F4-41F7-BF5E-D9393ADB54AF}"/>
                </a:ext>
              </a:extLst>
            </p:cNvPr>
            <p:cNvSpPr/>
            <p:nvPr/>
          </p:nvSpPr>
          <p:spPr>
            <a:xfrm rot="18624393">
              <a:off x="7587663" y="1212291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D0D2DB4A-E9B2-40BF-825C-A7D2B7F48D66}"/>
                </a:ext>
              </a:extLst>
            </p:cNvPr>
            <p:cNvSpPr/>
            <p:nvPr/>
          </p:nvSpPr>
          <p:spPr>
            <a:xfrm>
              <a:off x="6329145" y="860916"/>
              <a:ext cx="1944547" cy="48613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8" name="Triangle isocèle 7">
              <a:extLst>
                <a:ext uri="{FF2B5EF4-FFF2-40B4-BE49-F238E27FC236}">
                  <a16:creationId xmlns:a16="http://schemas.microsoft.com/office/drawing/2014/main" id="{C597D00A-6EDF-4495-BCC9-A1DD95331687}"/>
                </a:ext>
              </a:extLst>
            </p:cNvPr>
            <p:cNvSpPr/>
            <p:nvPr/>
          </p:nvSpPr>
          <p:spPr>
            <a:xfrm rot="18624393">
              <a:off x="7587662" y="1043155"/>
              <a:ext cx="72743" cy="436406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F15F4422-CEE9-4643-8D8A-020242DC5349}"/>
                </a:ext>
              </a:extLst>
            </p:cNvPr>
            <p:cNvSpPr/>
            <p:nvPr/>
          </p:nvSpPr>
          <p:spPr>
            <a:xfrm>
              <a:off x="7142833" y="1051025"/>
              <a:ext cx="279596" cy="10591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381689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4CFC01-3CFC-4923-A0D1-6B3ABCD39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storing</a:t>
            </a:r>
            <a:r>
              <a:rPr lang="fr-FR" dirty="0"/>
              <a:t> data?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38119D-0109-4F3E-9B31-16D8E5994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 marL="76200" indent="0">
              <a:buNone/>
            </a:pPr>
            <a:r>
              <a:rPr lang="fr-FR" dirty="0" err="1"/>
              <a:t>Functionally</a:t>
            </a:r>
            <a:r>
              <a:rPr lang="fr-FR" dirty="0"/>
              <a:t> in </a:t>
            </a:r>
            <a:r>
              <a:rPr lang="fr-FR" dirty="0" err="1"/>
              <a:t>mankind</a:t>
            </a:r>
            <a:r>
              <a:rPr lang="fr-FR" dirty="0"/>
              <a:t>:</a:t>
            </a:r>
          </a:p>
          <a:p>
            <a:endParaRPr lang="fr-FR" dirty="0"/>
          </a:p>
          <a:p>
            <a:r>
              <a:rPr lang="fr-FR" dirty="0" err="1"/>
              <a:t>Persistence</a:t>
            </a:r>
            <a:r>
              <a:rPr lang="fr-FR" dirty="0"/>
              <a:t> of data</a:t>
            </a:r>
          </a:p>
          <a:p>
            <a:pPr lvl="1"/>
            <a:r>
              <a:rPr lang="fr-FR" dirty="0" err="1"/>
              <a:t>Keep</a:t>
            </a:r>
            <a:r>
              <a:rPr lang="fr-FR" dirty="0"/>
              <a:t> data for a </a:t>
            </a:r>
            <a:r>
              <a:rPr lang="fr-FR" dirty="0" err="1"/>
              <a:t>later</a:t>
            </a:r>
            <a:r>
              <a:rPr lang="fr-FR" dirty="0"/>
              <a:t> use (</a:t>
            </a:r>
            <a:r>
              <a:rPr lang="fr-FR" dirty="0" err="1"/>
              <a:t>hours</a:t>
            </a:r>
            <a:r>
              <a:rPr lang="fr-FR" dirty="0"/>
              <a:t>, </a:t>
            </a:r>
            <a:r>
              <a:rPr lang="fr-FR" dirty="0" err="1"/>
              <a:t>days</a:t>
            </a:r>
            <a:r>
              <a:rPr lang="fr-FR" dirty="0"/>
              <a:t>, </a:t>
            </a:r>
            <a:r>
              <a:rPr lang="fr-FR" dirty="0" err="1"/>
              <a:t>weeks</a:t>
            </a:r>
            <a:r>
              <a:rPr lang="fr-FR" dirty="0"/>
              <a:t>, </a:t>
            </a:r>
            <a:r>
              <a:rPr lang="fr-FR" dirty="0" err="1"/>
              <a:t>months</a:t>
            </a:r>
            <a:r>
              <a:rPr lang="fr-FR" dirty="0"/>
              <a:t>, </a:t>
            </a:r>
            <a:r>
              <a:rPr lang="fr-FR" dirty="0" err="1"/>
              <a:t>years</a:t>
            </a:r>
            <a:r>
              <a:rPr lang="fr-FR" dirty="0"/>
              <a:t>, …)</a:t>
            </a:r>
          </a:p>
          <a:p>
            <a:pPr lvl="1"/>
            <a:r>
              <a:rPr lang="fr-FR" dirty="0" err="1"/>
              <a:t>Remember</a:t>
            </a:r>
            <a:r>
              <a:rPr lang="fr-FR" dirty="0"/>
              <a:t> the </a:t>
            </a:r>
            <a:r>
              <a:rPr lang="fr-FR" dirty="0" err="1"/>
              <a:t>past</a:t>
            </a:r>
            <a:r>
              <a:rPr lang="fr-FR" dirty="0"/>
              <a:t>/</a:t>
            </a:r>
            <a:r>
              <a:rPr lang="fr-FR" dirty="0" err="1"/>
              <a:t>facts</a:t>
            </a:r>
            <a:r>
              <a:rPr lang="fr-FR" dirty="0"/>
              <a:t>/</a:t>
            </a:r>
            <a:r>
              <a:rPr lang="fr-FR" dirty="0" err="1"/>
              <a:t>history</a:t>
            </a:r>
            <a:endParaRPr lang="fr-FR" dirty="0"/>
          </a:p>
          <a:p>
            <a:pPr lvl="1"/>
            <a:r>
              <a:rPr lang="fr-FR" dirty="0" err="1"/>
              <a:t>Keep</a:t>
            </a:r>
            <a:r>
              <a:rPr lang="fr-FR" dirty="0"/>
              <a:t> a trace of </a:t>
            </a:r>
            <a:r>
              <a:rPr lang="fr-FR" dirty="0" err="1"/>
              <a:t>ownership</a:t>
            </a:r>
            <a:r>
              <a:rPr lang="fr-FR" dirty="0"/>
              <a:t> or transaction</a:t>
            </a:r>
          </a:p>
          <a:p>
            <a:pPr lvl="1"/>
            <a:r>
              <a:rPr lang="fr-FR" dirty="0" err="1"/>
              <a:t>Identify</a:t>
            </a:r>
            <a:r>
              <a:rPr lang="fr-FR" dirty="0"/>
              <a:t> peoples</a:t>
            </a:r>
          </a:p>
          <a:p>
            <a:pPr lvl="1"/>
            <a:r>
              <a:rPr lang="fr-FR" dirty="0"/>
              <a:t>…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6385AA-35A6-4748-AF46-023296864A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754934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17E0C9-1633-4201-ACF5-A451CC3E1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Random</a:t>
            </a:r>
            <a:r>
              <a:rPr lang="fr-FR" dirty="0"/>
              <a:t> </a:t>
            </a:r>
            <a:r>
              <a:rPr lang="fr-FR" dirty="0" err="1"/>
              <a:t>access</a:t>
            </a:r>
            <a:r>
              <a:rPr lang="fr-FR" dirty="0"/>
              <a:t> </a:t>
            </a:r>
            <a:r>
              <a:rPr lang="fr-FR" dirty="0" err="1"/>
              <a:t>medias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E75695B-7FBF-432B-97C7-EFC55D323E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Flash Memory</a:t>
            </a:r>
          </a:p>
          <a:p>
            <a:endParaRPr lang="fr-FR" dirty="0"/>
          </a:p>
          <a:p>
            <a:r>
              <a:rPr lang="fr-FR" dirty="0" err="1"/>
              <a:t>Extreme</a:t>
            </a:r>
            <a:r>
              <a:rPr lang="fr-FR" dirty="0"/>
              <a:t> speed of </a:t>
            </a:r>
            <a:r>
              <a:rPr lang="fr-FR" dirty="0" err="1"/>
              <a:t>access</a:t>
            </a:r>
            <a:r>
              <a:rPr lang="fr-FR" dirty="0"/>
              <a:t>, but </a:t>
            </a:r>
            <a:r>
              <a:rPr lang="fr-FR" dirty="0" err="1"/>
              <a:t>less</a:t>
            </a:r>
            <a:r>
              <a:rPr lang="fr-FR" dirty="0"/>
              <a:t> </a:t>
            </a:r>
            <a:r>
              <a:rPr lang="fr-FR" dirty="0" err="1"/>
              <a:t>capacity</a:t>
            </a:r>
            <a:r>
              <a:rPr lang="fr-FR" dirty="0"/>
              <a:t> of </a:t>
            </a:r>
            <a:r>
              <a:rPr lang="fr-FR" dirty="0" err="1"/>
              <a:t>storage</a:t>
            </a:r>
            <a:endParaRPr lang="fr-FR" dirty="0"/>
          </a:p>
          <a:p>
            <a:pPr lvl="1"/>
            <a:r>
              <a:rPr lang="fr-FR" i="1" dirty="0" err="1"/>
              <a:t>See</a:t>
            </a:r>
            <a:r>
              <a:rPr lang="fr-FR" i="1" dirty="0"/>
              <a:t> NAND and NOR memory </a:t>
            </a:r>
            <a:r>
              <a:rPr lang="fr-FR" i="1" dirty="0" err="1"/>
              <a:t>cells</a:t>
            </a:r>
            <a:endParaRPr lang="fr-FR" i="1" dirty="0"/>
          </a:p>
          <a:p>
            <a:pPr lvl="1"/>
            <a:endParaRPr lang="fr-FR" dirty="0"/>
          </a:p>
          <a:p>
            <a:r>
              <a:rPr lang="fr-FR" dirty="0"/>
              <a:t>And variable </a:t>
            </a:r>
            <a:r>
              <a:rPr lang="fr-FR" dirty="0" err="1"/>
              <a:t>lifetime</a:t>
            </a:r>
            <a:r>
              <a:rPr lang="fr-FR" dirty="0"/>
              <a:t>: </a:t>
            </a:r>
            <a:r>
              <a:rPr lang="fr-FR" dirty="0" err="1"/>
              <a:t>each</a:t>
            </a:r>
            <a:r>
              <a:rPr lang="fr-FR" dirty="0"/>
              <a:t> </a:t>
            </a:r>
            <a:r>
              <a:rPr lang="fr-FR" dirty="0" err="1"/>
              <a:t>write</a:t>
            </a:r>
            <a:r>
              <a:rPr lang="fr-FR" dirty="0"/>
              <a:t> </a:t>
            </a:r>
            <a:r>
              <a:rPr lang="fr-FR" dirty="0" err="1"/>
              <a:t>reduces</a:t>
            </a:r>
            <a:r>
              <a:rPr lang="fr-FR" dirty="0"/>
              <a:t> the </a:t>
            </a:r>
            <a:r>
              <a:rPr lang="fr-FR" dirty="0" err="1"/>
              <a:t>lifetime</a:t>
            </a:r>
            <a:endParaRPr lang="fr-FR" dirty="0"/>
          </a:p>
          <a:p>
            <a:pPr lvl="1"/>
            <a:r>
              <a:rPr lang="fr-FR" dirty="0" err="1"/>
              <a:t>Cells</a:t>
            </a:r>
            <a:r>
              <a:rPr lang="fr-FR" dirty="0"/>
              <a:t> are sensibles… </a:t>
            </a:r>
            <a:r>
              <a:rPr lang="fr-FR" i="1" dirty="0"/>
              <a:t>(</a:t>
            </a:r>
            <a:r>
              <a:rPr lang="fr-FR" i="1" dirty="0" err="1"/>
              <a:t>see</a:t>
            </a:r>
            <a:r>
              <a:rPr lang="fr-FR" i="1" dirty="0"/>
              <a:t> NAND and NOR memory </a:t>
            </a:r>
            <a:r>
              <a:rPr lang="fr-FR" i="1" dirty="0" err="1"/>
              <a:t>cells</a:t>
            </a:r>
            <a:r>
              <a:rPr lang="fr-FR" i="1" dirty="0"/>
              <a:t>)</a:t>
            </a:r>
            <a:endParaRPr lang="fr-FR" dirty="0"/>
          </a:p>
          <a:p>
            <a:pPr lvl="1"/>
            <a:r>
              <a:rPr lang="fr-FR" dirty="0" err="1"/>
              <a:t>Again</a:t>
            </a:r>
            <a:r>
              <a:rPr lang="fr-FR" dirty="0"/>
              <a:t>: the </a:t>
            </a:r>
            <a:r>
              <a:rPr lang="fr-FR" dirty="0" err="1"/>
              <a:t>firmware</a:t>
            </a:r>
            <a:r>
              <a:rPr lang="fr-FR" dirty="0"/>
              <a:t> manages the </a:t>
            </a:r>
            <a:r>
              <a:rPr lang="fr-FR" dirty="0" err="1"/>
              <a:t>physical</a:t>
            </a:r>
            <a:r>
              <a:rPr lang="fr-FR" dirty="0"/>
              <a:t> locations in </a:t>
            </a:r>
            <a:r>
              <a:rPr lang="fr-FR" dirty="0" err="1"/>
              <a:t>order</a:t>
            </a:r>
            <a:r>
              <a:rPr lang="fr-FR" dirty="0"/>
              <a:t> to </a:t>
            </a:r>
            <a:r>
              <a:rPr lang="fr-FR" dirty="0" err="1"/>
              <a:t>avoid</a:t>
            </a:r>
            <a:r>
              <a:rPr lang="fr-FR" dirty="0"/>
              <a:t> </a:t>
            </a:r>
            <a:r>
              <a:rPr lang="fr-FR" dirty="0" err="1"/>
              <a:t>destroying</a:t>
            </a:r>
            <a:r>
              <a:rPr lang="fr-FR" dirty="0"/>
              <a:t> the memory </a:t>
            </a:r>
            <a:r>
              <a:rPr lang="fr-FR" dirty="0" err="1"/>
              <a:t>cells</a:t>
            </a:r>
            <a:r>
              <a:rPr lang="fr-FR" dirty="0"/>
              <a:t> </a:t>
            </a:r>
            <a:r>
              <a:rPr lang="fr-FR" dirty="0" err="1"/>
              <a:t>too</a:t>
            </a:r>
            <a:r>
              <a:rPr lang="fr-FR" dirty="0"/>
              <a:t> </a:t>
            </a:r>
            <a:r>
              <a:rPr lang="fr-FR" dirty="0" err="1"/>
              <a:t>quickly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Used</a:t>
            </a:r>
            <a:r>
              <a:rPr lang="fr-FR" dirty="0"/>
              <a:t> in SSD (Solid States </a:t>
            </a:r>
            <a:r>
              <a:rPr lang="fr-FR" dirty="0" err="1"/>
              <a:t>Disks</a:t>
            </a:r>
            <a:r>
              <a:rPr lang="fr-FR" dirty="0"/>
              <a:t>), Memory </a:t>
            </a:r>
            <a:r>
              <a:rPr lang="fr-FR" dirty="0" err="1"/>
              <a:t>Card</a:t>
            </a:r>
            <a:r>
              <a:rPr lang="fr-FR" dirty="0"/>
              <a:t>, …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26768CE-3A73-40A4-AAA9-5252E8B311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36840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A1615E1-E3D7-4B91-8B66-972EA26DD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553350"/>
            <a:ext cx="8229600" cy="4036800"/>
          </a:xfrm>
        </p:spPr>
        <p:txBody>
          <a:bodyPr anchor="ctr"/>
          <a:lstStyle/>
          <a:p>
            <a:pPr marL="76200" indent="0" algn="ctr">
              <a:buNone/>
            </a:pPr>
            <a:r>
              <a:rPr lang="fr-FR" i="1" dirty="0"/>
              <a:t>Physical supports </a:t>
            </a:r>
            <a:r>
              <a:rPr lang="fr-FR" i="1" dirty="0" err="1"/>
              <a:t>read</a:t>
            </a:r>
            <a:r>
              <a:rPr lang="fr-FR" i="1" dirty="0"/>
              <a:t> and store data…</a:t>
            </a:r>
            <a:br>
              <a:rPr lang="fr-FR" i="1" dirty="0"/>
            </a:br>
            <a:br>
              <a:rPr lang="fr-FR" i="1" dirty="0"/>
            </a:br>
            <a:r>
              <a:rPr lang="fr-FR" i="1" dirty="0"/>
              <a:t>…Kernel manages how to </a:t>
            </a:r>
            <a:r>
              <a:rPr lang="fr-FR" i="1" dirty="0" err="1"/>
              <a:t>organize</a:t>
            </a:r>
            <a:r>
              <a:rPr lang="fr-FR" i="1" dirty="0"/>
              <a:t> &amp; </a:t>
            </a:r>
            <a:r>
              <a:rPr lang="fr-FR" i="1" dirty="0" err="1"/>
              <a:t>retrieve</a:t>
            </a:r>
            <a:r>
              <a:rPr lang="fr-FR" i="1" dirty="0"/>
              <a:t> data for a user </a:t>
            </a:r>
            <a:r>
              <a:rPr lang="fr-FR" i="1" dirty="0" err="1"/>
              <a:t>without</a:t>
            </a:r>
            <a:r>
              <a:rPr lang="fr-FR" i="1" dirty="0"/>
              <a:t> </a:t>
            </a:r>
            <a:r>
              <a:rPr lang="fr-FR" i="1" dirty="0" err="1"/>
              <a:t>knowing</a:t>
            </a:r>
            <a:r>
              <a:rPr lang="fr-FR" i="1" dirty="0"/>
              <a:t> the </a:t>
            </a:r>
            <a:r>
              <a:rPr lang="fr-FR" i="1" dirty="0" err="1"/>
              <a:t>physical</a:t>
            </a:r>
            <a:r>
              <a:rPr lang="fr-FR" i="1" dirty="0"/>
              <a:t> supports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DDFF7B4-4CBA-48D6-8186-CFD498A791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17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29592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Objectives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76200" indent="0">
              <a:buNone/>
            </a:pPr>
            <a:r>
              <a:rPr lang="fr-FR" dirty="0" err="1"/>
              <a:t>Functionally</a:t>
            </a:r>
            <a:r>
              <a:rPr lang="fr-FR" dirty="0"/>
              <a:t>:</a:t>
            </a:r>
          </a:p>
          <a:p>
            <a:r>
              <a:rPr lang="fr-FR" dirty="0"/>
              <a:t>How to store data </a:t>
            </a:r>
            <a:r>
              <a:rPr lang="fr-FR" dirty="0" err="1"/>
              <a:t>efficiently</a:t>
            </a:r>
            <a:r>
              <a:rPr lang="fr-FR" dirty="0"/>
              <a:t>?</a:t>
            </a:r>
          </a:p>
          <a:p>
            <a:r>
              <a:rPr lang="fr-FR" dirty="0"/>
              <a:t>How to </a:t>
            </a:r>
            <a:r>
              <a:rPr lang="fr-FR" dirty="0" err="1"/>
              <a:t>retrieve</a:t>
            </a:r>
            <a:r>
              <a:rPr lang="fr-FR" dirty="0"/>
              <a:t> data </a:t>
            </a:r>
            <a:r>
              <a:rPr lang="fr-FR" dirty="0" err="1"/>
              <a:t>quickly</a:t>
            </a:r>
            <a:r>
              <a:rPr lang="fr-FR" dirty="0"/>
              <a:t>?</a:t>
            </a:r>
          </a:p>
          <a:p>
            <a:endParaRPr lang="fr-FR" dirty="0"/>
          </a:p>
          <a:p>
            <a:pPr marL="76200" indent="0">
              <a:buNone/>
            </a:pPr>
            <a:r>
              <a:rPr lang="fr-FR" dirty="0" err="1"/>
              <a:t>Technically</a:t>
            </a:r>
            <a:r>
              <a:rPr lang="fr-FR" dirty="0"/>
              <a:t>:</a:t>
            </a:r>
          </a:p>
          <a:p>
            <a:r>
              <a:rPr lang="fr-FR" dirty="0"/>
              <a:t>How to </a:t>
            </a:r>
            <a:r>
              <a:rPr lang="fr-FR" dirty="0" err="1"/>
              <a:t>organize</a:t>
            </a:r>
            <a:r>
              <a:rPr lang="fr-FR" dirty="0"/>
              <a:t> data </a:t>
            </a:r>
            <a:r>
              <a:rPr lang="fr-FR" dirty="0" err="1"/>
              <a:t>physically</a:t>
            </a:r>
            <a:r>
              <a:rPr lang="fr-FR" dirty="0"/>
              <a:t>?...</a:t>
            </a:r>
          </a:p>
          <a:p>
            <a:r>
              <a:rPr lang="fr-FR" dirty="0"/>
              <a:t>…and expose a </a:t>
            </a:r>
            <a:r>
              <a:rPr lang="fr-FR" dirty="0" err="1"/>
              <a:t>nice</a:t>
            </a:r>
            <a:r>
              <a:rPr lang="fr-FR" dirty="0"/>
              <a:t> abstraction?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74702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Abstraction </a:t>
            </a:r>
            <a:r>
              <a:rPr lang="fr-FR" dirty="0" err="1"/>
              <a:t>from</a:t>
            </a:r>
            <a:r>
              <a:rPr lang="fr-FR" dirty="0"/>
              <a:t> the </a:t>
            </a:r>
            <a:r>
              <a:rPr lang="fr-FR" dirty="0" err="1"/>
              <a:t>physical</a:t>
            </a:r>
            <a:r>
              <a:rPr lang="fr-FR" dirty="0"/>
              <a:t> supports</a:t>
            </a:r>
          </a:p>
          <a:p>
            <a:pPr lvl="1"/>
            <a:r>
              <a:rPr lang="fr-FR" dirty="0"/>
              <a:t>No </a:t>
            </a:r>
            <a:r>
              <a:rPr lang="fr-FR" dirty="0" err="1"/>
              <a:t>need</a:t>
            </a:r>
            <a:r>
              <a:rPr lang="fr-FR" dirty="0"/>
              <a:t> to </a:t>
            </a:r>
            <a:r>
              <a:rPr lang="fr-FR" dirty="0" err="1"/>
              <a:t>search</a:t>
            </a:r>
            <a:r>
              <a:rPr lang="fr-FR" dirty="0"/>
              <a:t> for </a:t>
            </a:r>
            <a:r>
              <a:rPr lang="fr-FR" dirty="0" err="1"/>
              <a:t>sectors</a:t>
            </a:r>
            <a:endParaRPr lang="fr-FR" dirty="0"/>
          </a:p>
          <a:p>
            <a:pPr lvl="1"/>
            <a:r>
              <a:rPr lang="fr-FR" dirty="0"/>
              <a:t>Uses « blocks » (or « clusters »)</a:t>
            </a:r>
          </a:p>
          <a:p>
            <a:pPr lvl="1"/>
            <a:r>
              <a:rPr lang="fr-FR" dirty="0"/>
              <a:t>Block: </a:t>
            </a:r>
            <a:r>
              <a:rPr lang="fr-FR" dirty="0" err="1"/>
              <a:t>smallest</a:t>
            </a:r>
            <a:r>
              <a:rPr lang="fr-FR" dirty="0"/>
              <a:t> allocation unit </a:t>
            </a:r>
            <a:r>
              <a:rPr lang="fr-FR" dirty="0" err="1"/>
              <a:t>managed</a:t>
            </a:r>
            <a:r>
              <a:rPr lang="fr-FR" dirty="0"/>
              <a:t> by the file system</a:t>
            </a:r>
          </a:p>
          <a:p>
            <a:pPr lvl="1"/>
            <a:r>
              <a:rPr lang="fr-FR" dirty="0"/>
              <a:t>The file system manages the relations </a:t>
            </a:r>
            <a:r>
              <a:rPr lang="fr-FR" dirty="0" err="1"/>
              <a:t>between</a:t>
            </a:r>
            <a:r>
              <a:rPr lang="fr-FR" dirty="0"/>
              <a:t> </a:t>
            </a:r>
            <a:r>
              <a:rPr lang="fr-FR" dirty="0" err="1"/>
              <a:t>sectors</a:t>
            </a:r>
            <a:r>
              <a:rPr lang="fr-FR" dirty="0"/>
              <a:t> and blocks</a:t>
            </a:r>
            <a:br>
              <a:rPr lang="fr-FR" dirty="0"/>
            </a:br>
            <a:r>
              <a:rPr lang="fr-FR" i="1" dirty="0"/>
              <a:t>1 block/cluster </a:t>
            </a:r>
            <a:r>
              <a:rPr lang="fr-FR" i="1" dirty="0" err="1"/>
              <a:t>is</a:t>
            </a:r>
            <a:r>
              <a:rPr lang="fr-FR" i="1" dirty="0"/>
              <a:t> 1, 2, 4, 8, 16, … </a:t>
            </a:r>
            <a:r>
              <a:rPr lang="fr-FR" i="1" dirty="0" err="1"/>
              <a:t>sectors</a:t>
            </a:r>
            <a:r>
              <a:rPr lang="fr-FR" i="1" dirty="0"/>
              <a:t> (N * </a:t>
            </a:r>
            <a:r>
              <a:rPr lang="fr-FR" i="1" dirty="0" err="1"/>
              <a:t>sector</a:t>
            </a:r>
            <a:r>
              <a:rPr lang="fr-FR" i="1" dirty="0"/>
              <a:t> size)</a:t>
            </a:r>
            <a:endParaRPr lang="fr-FR" dirty="0"/>
          </a:p>
          <a:p>
            <a:pPr lvl="1"/>
            <a:r>
              <a:rPr lang="fr-FR" i="1" dirty="0" err="1"/>
              <a:t>Currently</a:t>
            </a:r>
            <a:r>
              <a:rPr lang="fr-FR" i="1" dirty="0"/>
              <a:t>:   </a:t>
            </a:r>
            <a:r>
              <a:rPr lang="fr-FR" i="1" dirty="0" err="1"/>
              <a:t>sector</a:t>
            </a:r>
            <a:r>
              <a:rPr lang="fr-FR" i="1" dirty="0"/>
              <a:t> size = 4096 B = 4KiB</a:t>
            </a:r>
            <a:br>
              <a:rPr lang="fr-FR" i="1" dirty="0"/>
            </a:br>
            <a:endParaRPr lang="fr-FR" i="1" dirty="0"/>
          </a:p>
          <a:p>
            <a:pPr lvl="1"/>
            <a:endParaRPr lang="fr-FR" dirty="0"/>
          </a:p>
          <a:p>
            <a:r>
              <a:rPr lang="fr-FR" dirty="0" err="1"/>
              <a:t>Presents</a:t>
            </a:r>
            <a:r>
              <a:rPr lang="fr-FR" dirty="0"/>
              <a:t> data </a:t>
            </a:r>
            <a:r>
              <a:rPr lang="fr-FR" dirty="0" err="1"/>
              <a:t>within</a:t>
            </a:r>
            <a:r>
              <a:rPr lang="fr-FR" dirty="0"/>
              <a:t> abstracts </a:t>
            </a:r>
            <a:r>
              <a:rPr lang="fr-FR" dirty="0" err="1"/>
              <a:t>objects</a:t>
            </a:r>
            <a:endParaRPr lang="fr-FR" dirty="0"/>
          </a:p>
          <a:p>
            <a:pPr lvl="1"/>
            <a:r>
              <a:rPr lang="fr-FR" dirty="0"/>
              <a:t>Files, directories, …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959276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Tons of filesystems…</a:t>
            </a:r>
          </a:p>
          <a:p>
            <a:pPr lvl="1"/>
            <a:r>
              <a:rPr lang="fr-FR" dirty="0"/>
              <a:t>FAT32, NTFS, ext2/3/4, Reiser4, ZFS, …</a:t>
            </a:r>
          </a:p>
          <a:p>
            <a:pPr lvl="1"/>
            <a:r>
              <a:rPr lang="fr-FR" dirty="0"/>
              <a:t>ISO9660, </a:t>
            </a:r>
            <a:r>
              <a:rPr lang="fr-FR" dirty="0" err="1"/>
              <a:t>exFAT</a:t>
            </a:r>
            <a:r>
              <a:rPr lang="fr-FR" dirty="0"/>
              <a:t>, …</a:t>
            </a:r>
          </a:p>
          <a:p>
            <a:endParaRPr lang="fr-FR" dirty="0"/>
          </a:p>
          <a:p>
            <a:r>
              <a:rPr lang="fr-FR" dirty="0" err="1"/>
              <a:t>Some</a:t>
            </a:r>
            <a:r>
              <a:rPr lang="fr-FR" dirty="0"/>
              <a:t> FS have </a:t>
            </a:r>
            <a:r>
              <a:rPr lang="fr-FR" dirty="0" err="1"/>
              <a:t>special</a:t>
            </a:r>
            <a:r>
              <a:rPr lang="fr-FR" dirty="0"/>
              <a:t> objectives</a:t>
            </a:r>
          </a:p>
          <a:p>
            <a:pPr lvl="1"/>
            <a:r>
              <a:rPr lang="fr-FR" dirty="0"/>
              <a:t>Network or </a:t>
            </a:r>
            <a:r>
              <a:rPr lang="fr-FR" dirty="0" err="1"/>
              <a:t>distributed</a:t>
            </a:r>
            <a:r>
              <a:rPr lang="fr-FR" dirty="0"/>
              <a:t> file system</a:t>
            </a:r>
          </a:p>
          <a:p>
            <a:endParaRPr lang="fr-FR" dirty="0"/>
          </a:p>
          <a:p>
            <a:r>
              <a:rPr lang="fr-FR" i="1" dirty="0" err="1"/>
              <a:t>Reminder</a:t>
            </a:r>
            <a:r>
              <a:rPr lang="fr-FR" i="1" dirty="0"/>
              <a:t>: FS are </a:t>
            </a:r>
            <a:r>
              <a:rPr lang="fr-FR" i="1" dirty="0" err="1"/>
              <a:t>dependant</a:t>
            </a:r>
            <a:r>
              <a:rPr lang="fr-FR" i="1" dirty="0"/>
              <a:t> of the </a:t>
            </a:r>
            <a:r>
              <a:rPr lang="fr-FR" i="1" dirty="0" err="1"/>
              <a:t>physical</a:t>
            </a:r>
            <a:r>
              <a:rPr lang="fr-FR" i="1" dirty="0"/>
              <a:t> support!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75095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pPr lvl="1"/>
            <a:endParaRPr lang="fr-FR" dirty="0"/>
          </a:p>
          <a:p>
            <a:r>
              <a:rPr lang="fr-FR" dirty="0" err="1"/>
              <a:t>Contiguous</a:t>
            </a:r>
            <a:r>
              <a:rPr lang="fr-FR" dirty="0"/>
              <a:t> records </a:t>
            </a:r>
            <a:r>
              <a:rPr lang="fr-FR" dirty="0" err="1"/>
              <a:t>packed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a container</a:t>
            </a:r>
          </a:p>
          <a:p>
            <a:pPr lvl="1"/>
            <a:r>
              <a:rPr lang="fr-FR" i="1" dirty="0"/>
              <a:t>Even </a:t>
            </a:r>
            <a:r>
              <a:rPr lang="fr-FR" i="1" dirty="0" err="1"/>
              <a:t>movies</a:t>
            </a:r>
            <a:r>
              <a:rPr lang="fr-FR" i="1" dirty="0"/>
              <a:t> or </a:t>
            </a:r>
            <a:r>
              <a:rPr lang="fr-FR" i="1" dirty="0" err="1"/>
              <a:t>pictures</a:t>
            </a:r>
            <a:r>
              <a:rPr lang="fr-FR" i="1" dirty="0"/>
              <a:t> are </a:t>
            </a:r>
            <a:r>
              <a:rPr lang="fr-FR" i="1" dirty="0" err="1"/>
              <a:t>built</a:t>
            </a:r>
            <a:r>
              <a:rPr lang="fr-FR" i="1" dirty="0"/>
              <a:t> </a:t>
            </a:r>
            <a:r>
              <a:rPr lang="fr-FR" i="1" dirty="0" err="1"/>
              <a:t>with</a:t>
            </a:r>
            <a:r>
              <a:rPr lang="fr-FR" i="1" dirty="0"/>
              <a:t> a </a:t>
            </a:r>
            <a:r>
              <a:rPr lang="fr-FR" i="1" dirty="0" err="1"/>
              <a:t>precise</a:t>
            </a:r>
            <a:r>
              <a:rPr lang="fr-FR" i="1" dirty="0"/>
              <a:t> structure and records</a:t>
            </a:r>
          </a:p>
          <a:p>
            <a:pPr lvl="1"/>
            <a:r>
              <a:rPr lang="fr-FR" i="1" dirty="0" err="1"/>
              <a:t>Repetition</a:t>
            </a:r>
            <a:r>
              <a:rPr lang="fr-FR" i="1" dirty="0"/>
              <a:t> of images, pixels, …</a:t>
            </a:r>
          </a:p>
          <a:p>
            <a:pPr lvl="1"/>
            <a:r>
              <a:rPr lang="fr-FR" i="1" dirty="0" err="1"/>
              <a:t>Only</a:t>
            </a:r>
            <a:r>
              <a:rPr lang="fr-FR" i="1" dirty="0"/>
              <a:t> the right </a:t>
            </a:r>
            <a:r>
              <a:rPr lang="fr-FR" i="1" dirty="0" err="1"/>
              <a:t>interpretation</a:t>
            </a:r>
            <a:r>
              <a:rPr lang="fr-FR" i="1" dirty="0"/>
              <a:t> of </a:t>
            </a:r>
            <a:r>
              <a:rPr lang="fr-FR" i="1" dirty="0" err="1"/>
              <a:t>that</a:t>
            </a:r>
            <a:r>
              <a:rPr lang="fr-FR" i="1" dirty="0"/>
              <a:t> data </a:t>
            </a:r>
            <a:r>
              <a:rPr lang="fr-FR" i="1" dirty="0" err="1"/>
              <a:t>makes</a:t>
            </a:r>
            <a:r>
              <a:rPr lang="fr-FR" i="1" dirty="0"/>
              <a:t> </a:t>
            </a:r>
            <a:r>
              <a:rPr lang="fr-FR" i="1" dirty="0" err="1"/>
              <a:t>sense</a:t>
            </a:r>
            <a:endParaRPr lang="fr-FR" i="1" dirty="0"/>
          </a:p>
          <a:p>
            <a:r>
              <a:rPr lang="fr-FR" dirty="0" err="1"/>
              <a:t>Well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can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i="1" dirty="0"/>
              <a:t>one</a:t>
            </a:r>
            <a:r>
              <a:rPr lang="fr-FR" dirty="0"/>
              <a:t> record of </a:t>
            </a:r>
            <a:r>
              <a:rPr lang="fr-FR" dirty="0" err="1"/>
              <a:t>raw</a:t>
            </a:r>
            <a:r>
              <a:rPr lang="fr-FR" dirty="0"/>
              <a:t> data</a:t>
            </a:r>
          </a:p>
          <a:p>
            <a:pPr lvl="1"/>
            <a:r>
              <a:rPr lang="fr-FR" i="1" dirty="0"/>
              <a:t>Like </a:t>
            </a:r>
            <a:r>
              <a:rPr lang="fr-FR" i="1" dirty="0" err="1"/>
              <a:t>raw</a:t>
            </a:r>
            <a:r>
              <a:rPr lang="fr-FR" i="1" dirty="0"/>
              <a:t> data </a:t>
            </a:r>
            <a:r>
              <a:rPr lang="fr-FR" i="1" dirty="0" err="1"/>
              <a:t>from</a:t>
            </a:r>
            <a:r>
              <a:rPr lang="fr-FR" i="1" dirty="0"/>
              <a:t> a probe</a:t>
            </a:r>
          </a:p>
          <a:p>
            <a:pPr lvl="1"/>
            <a:r>
              <a:rPr lang="fr-FR" i="1" dirty="0" err="1"/>
              <a:t>Only</a:t>
            </a:r>
            <a:r>
              <a:rPr lang="fr-FR" i="1" dirty="0"/>
              <a:t> the right </a:t>
            </a:r>
            <a:r>
              <a:rPr lang="fr-FR" i="1" dirty="0" err="1"/>
              <a:t>interpretation</a:t>
            </a:r>
            <a:r>
              <a:rPr lang="fr-FR" i="1" dirty="0"/>
              <a:t> of </a:t>
            </a:r>
            <a:r>
              <a:rPr lang="fr-FR" i="1" dirty="0" err="1"/>
              <a:t>these</a:t>
            </a:r>
            <a:r>
              <a:rPr lang="fr-FR" i="1" dirty="0"/>
              <a:t> data </a:t>
            </a:r>
            <a:r>
              <a:rPr lang="fr-FR" i="1" dirty="0" err="1"/>
              <a:t>makes</a:t>
            </a:r>
            <a:r>
              <a:rPr lang="fr-FR" i="1" dirty="0"/>
              <a:t> </a:t>
            </a:r>
            <a:r>
              <a:rPr lang="fr-FR" i="1" dirty="0" err="1"/>
              <a:t>sense</a:t>
            </a:r>
            <a:endParaRPr lang="fr-FR" i="1" dirty="0"/>
          </a:p>
          <a:p>
            <a:pPr lvl="1"/>
            <a:endParaRPr lang="fr-FR" dirty="0"/>
          </a:p>
          <a:p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26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049072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endParaRPr lang="fr-FR" dirty="0"/>
          </a:p>
          <a:p>
            <a:r>
              <a:rPr lang="fr-FR" dirty="0"/>
              <a:t>Files are </a:t>
            </a:r>
            <a:r>
              <a:rPr lang="fr-FR" dirty="0" err="1"/>
              <a:t>identified</a:t>
            </a:r>
            <a:r>
              <a:rPr lang="fr-FR" dirty="0"/>
              <a:t> by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names</a:t>
            </a:r>
            <a:endParaRPr lang="fr-FR" dirty="0"/>
          </a:p>
          <a:p>
            <a:pPr lvl="1"/>
            <a:r>
              <a:rPr lang="fr-FR" dirty="0"/>
              <a:t>How to </a:t>
            </a:r>
            <a:r>
              <a:rPr lang="fr-FR" dirty="0" err="1"/>
              <a:t>retrieve</a:t>
            </a:r>
            <a:r>
              <a:rPr lang="fr-FR" dirty="0"/>
              <a:t> </a:t>
            </a:r>
            <a:r>
              <a:rPr lang="fr-FR" dirty="0" err="1"/>
              <a:t>them</a:t>
            </a:r>
            <a:r>
              <a:rPr lang="fr-FR" dirty="0"/>
              <a:t> in the </a:t>
            </a:r>
            <a:r>
              <a:rPr lang="fr-FR" dirty="0" err="1"/>
              <a:t>physical</a:t>
            </a:r>
            <a:r>
              <a:rPr lang="fr-FR" dirty="0"/>
              <a:t> support?</a:t>
            </a:r>
          </a:p>
          <a:p>
            <a:endParaRPr lang="fr-FR" dirty="0"/>
          </a:p>
          <a:p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 are </a:t>
            </a:r>
            <a:r>
              <a:rPr lang="fr-FR" dirty="0" err="1"/>
              <a:t>attached</a:t>
            </a:r>
            <a:endParaRPr lang="fr-FR" dirty="0"/>
          </a:p>
          <a:p>
            <a:pPr lvl="1"/>
            <a:r>
              <a:rPr lang="fr-FR" dirty="0"/>
              <a:t>It </a:t>
            </a:r>
            <a:r>
              <a:rPr lang="fr-FR" dirty="0" err="1"/>
              <a:t>depends</a:t>
            </a:r>
            <a:r>
              <a:rPr lang="fr-FR" dirty="0"/>
              <a:t> on the file system and </a:t>
            </a:r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attributes</a:t>
            </a:r>
            <a:r>
              <a:rPr lang="fr-FR" dirty="0"/>
              <a:t> are </a:t>
            </a:r>
            <a:r>
              <a:rPr lang="fr-FR" dirty="0" err="1"/>
              <a:t>managed</a:t>
            </a:r>
            <a:endParaRPr lang="fr-FR" dirty="0"/>
          </a:p>
          <a:p>
            <a:pPr lvl="1"/>
            <a:endParaRPr lang="fr-FR" dirty="0"/>
          </a:p>
          <a:p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27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1727197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endParaRPr lang="fr-FR" dirty="0"/>
          </a:p>
          <a:p>
            <a:r>
              <a:rPr lang="fr-FR" dirty="0" err="1"/>
              <a:t>Examples</a:t>
            </a:r>
            <a:r>
              <a:rPr lang="fr-FR" dirty="0"/>
              <a:t> of </a:t>
            </a:r>
            <a:r>
              <a:rPr lang="fr-FR" dirty="0" err="1"/>
              <a:t>attributes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Name</a:t>
            </a:r>
          </a:p>
          <a:p>
            <a:pPr lvl="1"/>
            <a:r>
              <a:rPr lang="fr-FR" dirty="0"/>
              <a:t>Size (</a:t>
            </a:r>
            <a:r>
              <a:rPr lang="fr-FR" dirty="0" err="1"/>
              <a:t>logical</a:t>
            </a:r>
            <a:r>
              <a:rPr lang="fr-FR" dirty="0"/>
              <a:t>, </a:t>
            </a:r>
            <a:r>
              <a:rPr lang="fr-FR" dirty="0" err="1"/>
              <a:t>physical</a:t>
            </a:r>
            <a:r>
              <a:rPr lang="fr-FR" dirty="0"/>
              <a:t>, maximal </a:t>
            </a:r>
            <a:r>
              <a:rPr lang="fr-FR" dirty="0" err="1"/>
              <a:t>allowed</a:t>
            </a:r>
            <a:r>
              <a:rPr lang="fr-FR" dirty="0"/>
              <a:t> size, …)</a:t>
            </a:r>
          </a:p>
          <a:p>
            <a:pPr lvl="1"/>
            <a:r>
              <a:rPr lang="fr-FR" dirty="0"/>
              <a:t>Date of </a:t>
            </a:r>
            <a:r>
              <a:rPr lang="fr-FR" dirty="0" err="1"/>
              <a:t>creation</a:t>
            </a:r>
            <a:r>
              <a:rPr lang="fr-FR" dirty="0"/>
              <a:t>, </a:t>
            </a:r>
            <a:r>
              <a:rPr lang="fr-FR" dirty="0" err="1"/>
              <a:t>access</a:t>
            </a:r>
            <a:r>
              <a:rPr lang="fr-FR" dirty="0"/>
              <a:t>, …</a:t>
            </a:r>
          </a:p>
          <a:p>
            <a:pPr lvl="1"/>
            <a:r>
              <a:rPr lang="fr-FR" dirty="0"/>
              <a:t>Permissions (user/group/</a:t>
            </a:r>
            <a:r>
              <a:rPr lang="fr-FR" dirty="0" err="1"/>
              <a:t>other</a:t>
            </a:r>
            <a:r>
              <a:rPr lang="fr-FR" dirty="0"/>
              <a:t>, </a:t>
            </a:r>
            <a:r>
              <a:rPr lang="fr-FR" dirty="0" err="1"/>
              <a:t>creator</a:t>
            </a:r>
            <a:r>
              <a:rPr lang="fr-FR" dirty="0"/>
              <a:t>, </a:t>
            </a:r>
            <a:r>
              <a:rPr lang="fr-FR" dirty="0" err="1"/>
              <a:t>owner</a:t>
            </a:r>
            <a:r>
              <a:rPr lang="fr-FR" dirty="0"/>
              <a:t>, …)</a:t>
            </a:r>
          </a:p>
          <a:p>
            <a:pPr lvl="1"/>
            <a:r>
              <a:rPr lang="fr-FR" dirty="0"/>
              <a:t>…</a:t>
            </a:r>
          </a:p>
          <a:p>
            <a:pPr lvl="1"/>
            <a:endParaRPr lang="fr-FR" dirty="0"/>
          </a:p>
          <a:p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28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48218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pPr lvl="1"/>
            <a:endParaRPr lang="fr-FR" dirty="0"/>
          </a:p>
          <a:p>
            <a:r>
              <a:rPr lang="fr-FR" dirty="0"/>
              <a:t>In </a:t>
            </a:r>
            <a:r>
              <a:rPr lang="fr-FR" dirty="0" err="1"/>
              <a:t>some</a:t>
            </a:r>
            <a:r>
              <a:rPr lang="fr-FR" dirty="0"/>
              <a:t> file </a:t>
            </a:r>
            <a:r>
              <a:rPr lang="fr-FR" dirty="0" err="1"/>
              <a:t>systems</a:t>
            </a:r>
            <a:r>
              <a:rPr lang="fr-FR" dirty="0"/>
              <a:t>, </a:t>
            </a:r>
            <a:r>
              <a:rPr lang="fr-FR" dirty="0" err="1"/>
              <a:t>each</a:t>
            </a:r>
            <a:r>
              <a:rPr lang="fr-FR" dirty="0"/>
              <a:t> file has a type</a:t>
            </a:r>
          </a:p>
          <a:p>
            <a:pPr lvl="1"/>
            <a:r>
              <a:rPr lang="fr-FR" dirty="0" err="1"/>
              <a:t>Typically</a:t>
            </a:r>
            <a:r>
              <a:rPr lang="fr-FR" dirty="0"/>
              <a:t> in the Windows world: the extension (the 3 last </a:t>
            </a:r>
            <a:r>
              <a:rPr lang="fr-FR" dirty="0" err="1"/>
              <a:t>letters</a:t>
            </a:r>
            <a:r>
              <a:rPr lang="fr-FR" dirty="0"/>
              <a:t>)</a:t>
            </a:r>
            <a:br>
              <a:rPr lang="fr-FR" dirty="0"/>
            </a:br>
            <a:r>
              <a:rPr lang="fr-FR" i="1" dirty="0"/>
              <a:t>.exe =&gt; </a:t>
            </a:r>
            <a:r>
              <a:rPr lang="fr-FR" i="1" dirty="0" err="1"/>
              <a:t>executable</a:t>
            </a:r>
            <a:r>
              <a:rPr lang="fr-FR" i="1" dirty="0"/>
              <a:t>,   .</a:t>
            </a:r>
            <a:r>
              <a:rPr lang="fr-FR" i="1" dirty="0" err="1"/>
              <a:t>bmp</a:t>
            </a:r>
            <a:r>
              <a:rPr lang="fr-FR" i="1" dirty="0"/>
              <a:t> =&gt; bitmap,   .txt =&gt; </a:t>
            </a:r>
            <a:r>
              <a:rPr lang="fr-FR" i="1" dirty="0" err="1"/>
              <a:t>text</a:t>
            </a:r>
            <a:r>
              <a:rPr lang="fr-FR" i="1" dirty="0"/>
              <a:t>,   …</a:t>
            </a:r>
            <a:endParaRPr lang="fr-FR" dirty="0"/>
          </a:p>
          <a:p>
            <a:pPr lvl="1"/>
            <a:r>
              <a:rPr lang="fr-FR" dirty="0"/>
              <a:t>« Magic </a:t>
            </a:r>
            <a:r>
              <a:rPr lang="fr-FR" dirty="0" err="1"/>
              <a:t>numbers</a:t>
            </a:r>
            <a:r>
              <a:rPr lang="fr-FR" dirty="0"/>
              <a:t> »</a:t>
            </a:r>
          </a:p>
          <a:p>
            <a:pPr lvl="1"/>
            <a:r>
              <a:rPr lang="fr-FR" dirty="0"/>
              <a:t>(On </a:t>
            </a: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OSes</a:t>
            </a:r>
            <a:r>
              <a:rPr lang="fr-FR" dirty="0"/>
              <a:t>, the type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stored</a:t>
            </a:r>
            <a:r>
              <a:rPr lang="fr-FR" dirty="0"/>
              <a:t> in the file </a:t>
            </a:r>
            <a:r>
              <a:rPr lang="fr-FR" dirty="0" err="1"/>
              <a:t>attribute</a:t>
            </a:r>
            <a:r>
              <a:rPr lang="fr-FR" dirty="0"/>
              <a:t>)</a:t>
            </a:r>
          </a:p>
          <a:p>
            <a:pPr lvl="1"/>
            <a:r>
              <a:rPr lang="fr-FR" dirty="0" err="1"/>
              <a:t>Currently</a:t>
            </a:r>
            <a:r>
              <a:rPr lang="fr-FR" dirty="0"/>
              <a:t>: </a:t>
            </a:r>
            <a:r>
              <a:rPr lang="fr-FR" dirty="0" err="1"/>
              <a:t>everything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a flat file</a:t>
            </a:r>
          </a:p>
          <a:p>
            <a:pPr marL="571500" lvl="1" indent="0">
              <a:buNone/>
            </a:pPr>
            <a:br>
              <a:rPr lang="fr-FR" sz="1600" i="1" dirty="0"/>
            </a:br>
            <a:r>
              <a:rPr lang="fr-FR" sz="1600" i="1" dirty="0" err="1"/>
              <a:t>Depending</a:t>
            </a:r>
            <a:r>
              <a:rPr lang="fr-FR" sz="1600" i="1" dirty="0"/>
              <a:t> on the type, the OS </a:t>
            </a:r>
            <a:r>
              <a:rPr lang="fr-FR" sz="1600" i="1" dirty="0" err="1"/>
              <a:t>might</a:t>
            </a:r>
            <a:r>
              <a:rPr lang="fr-FR" sz="1600" i="1" dirty="0"/>
              <a:t> know </a:t>
            </a:r>
            <a:r>
              <a:rPr lang="fr-FR" sz="1600" i="1" dirty="0" err="1"/>
              <a:t>what</a:t>
            </a:r>
            <a:r>
              <a:rPr lang="fr-FR" sz="1600" i="1" dirty="0"/>
              <a:t> to do </a:t>
            </a:r>
            <a:r>
              <a:rPr lang="fr-FR" sz="1600" i="1" dirty="0" err="1"/>
              <a:t>with</a:t>
            </a:r>
            <a:r>
              <a:rPr lang="fr-FR" sz="1600" i="1" dirty="0"/>
              <a:t> </a:t>
            </a:r>
            <a:r>
              <a:rPr lang="fr-FR" sz="1600" i="1" dirty="0" err="1"/>
              <a:t>it</a:t>
            </a:r>
            <a:br>
              <a:rPr lang="fr-FR" sz="1600" i="1" dirty="0"/>
            </a:br>
            <a:r>
              <a:rPr lang="fr-FR" sz="1600" i="1" dirty="0"/>
              <a:t>(</a:t>
            </a:r>
            <a:r>
              <a:rPr lang="fr-FR" sz="1600" i="1" dirty="0" err="1"/>
              <a:t>which</a:t>
            </a:r>
            <a:r>
              <a:rPr lang="fr-FR" sz="1600" i="1" dirty="0"/>
              <a:t> program to use and/or how to </a:t>
            </a:r>
            <a:r>
              <a:rPr lang="fr-FR" sz="1600" i="1" dirty="0" err="1"/>
              <a:t>interpret</a:t>
            </a:r>
            <a:r>
              <a:rPr lang="fr-FR" sz="1600" i="1" dirty="0"/>
              <a:t> data </a:t>
            </a:r>
            <a:r>
              <a:rPr lang="fr-FR" sz="1600" i="1" dirty="0" err="1"/>
              <a:t>inside</a:t>
            </a:r>
            <a:r>
              <a:rPr lang="fr-FR" sz="1600" i="1" dirty="0"/>
              <a:t>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29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572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29CCB0F-FEEB-420F-A74D-97648983100F}"/>
              </a:ext>
            </a:extLst>
          </p:cNvPr>
          <p:cNvSpPr/>
          <p:nvPr/>
        </p:nvSpPr>
        <p:spPr>
          <a:xfrm>
            <a:off x="38516" y="756725"/>
            <a:ext cx="9066968" cy="438672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D4CFC01-3CFC-4923-A0D1-6B3ABCD39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storing</a:t>
            </a:r>
            <a:r>
              <a:rPr lang="fr-FR" dirty="0"/>
              <a:t> data?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6385AA-35A6-4748-AF46-023296864A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</a:t>
            </a:fld>
            <a:endParaRPr lang="fr-FR"/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21E6876E-7A73-4B85-9654-5A3256E1E0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5" y="756725"/>
            <a:ext cx="6626646" cy="4386726"/>
          </a:xfrm>
          <a:prstGeom prst="rect">
            <a:avLst/>
          </a:prstGeom>
        </p:spPr>
      </p:pic>
      <p:sp>
        <p:nvSpPr>
          <p:cNvPr id="13" name="ZoneTexte 12">
            <a:extLst>
              <a:ext uri="{FF2B5EF4-FFF2-40B4-BE49-F238E27FC236}">
                <a16:creationId xmlns:a16="http://schemas.microsoft.com/office/drawing/2014/main" id="{A140B8D7-3B9A-45FB-A211-9ACD89D3AE8A}"/>
              </a:ext>
            </a:extLst>
          </p:cNvPr>
          <p:cNvSpPr txBox="1"/>
          <p:nvPr/>
        </p:nvSpPr>
        <p:spPr>
          <a:xfrm>
            <a:off x="6852492" y="777475"/>
            <a:ext cx="22529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800"/>
            </a:lvl1pPr>
          </a:lstStyle>
          <a:p>
            <a:r>
              <a:rPr lang="fr-FR" b="1" dirty="0" err="1"/>
              <a:t>Knowledge</a:t>
            </a:r>
            <a:r>
              <a:rPr lang="fr-FR" b="1" dirty="0"/>
              <a:t> ladder</a:t>
            </a:r>
          </a:p>
          <a:p>
            <a:endParaRPr lang="fr-FR" dirty="0"/>
          </a:p>
          <a:p>
            <a:r>
              <a:rPr lang="fr-FR" sz="1200" i="1" dirty="0"/>
              <a:t>[</a:t>
            </a:r>
            <a:r>
              <a:rPr lang="en-US" sz="1200" i="1" dirty="0"/>
              <a:t>Klaus North &amp; Gita </a:t>
            </a:r>
            <a:r>
              <a:rPr lang="en-US" sz="1200" i="1" dirty="0" err="1"/>
              <a:t>Kumta</a:t>
            </a:r>
            <a:br>
              <a:rPr lang="en-US" sz="1200" i="1" dirty="0"/>
            </a:br>
            <a:r>
              <a:rPr lang="en-US" sz="1200" i="1" dirty="0"/>
              <a:t>2018</a:t>
            </a:r>
            <a:br>
              <a:rPr lang="en-US" sz="1200" i="1" dirty="0"/>
            </a:br>
            <a:r>
              <a:rPr lang="en-US" sz="1200" i="1" dirty="0"/>
              <a:t>Knowledge management : Value creation through</a:t>
            </a:r>
          </a:p>
          <a:p>
            <a:r>
              <a:rPr lang="fr-FR" sz="1200" i="1" dirty="0" err="1"/>
              <a:t>organizational</a:t>
            </a:r>
            <a:r>
              <a:rPr lang="fr-FR" sz="1200" i="1" dirty="0"/>
              <a:t> </a:t>
            </a:r>
            <a:r>
              <a:rPr lang="fr-FR" sz="1200" i="1" dirty="0" err="1"/>
              <a:t>learning</a:t>
            </a:r>
            <a:r>
              <a:rPr lang="fr-FR" sz="1200" i="1" dirty="0"/>
              <a:t>]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2A39688D-CB3D-4DBD-8CA0-3E4E999CBE9C}"/>
              </a:ext>
            </a:extLst>
          </p:cNvPr>
          <p:cNvSpPr txBox="1"/>
          <p:nvPr/>
        </p:nvSpPr>
        <p:spPr>
          <a:xfrm>
            <a:off x="6527450" y="2620465"/>
            <a:ext cx="257248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Data </a:t>
            </a:r>
            <a:r>
              <a:rPr lang="fr-FR" sz="1800" dirty="0" err="1"/>
              <a:t>is</a:t>
            </a:r>
            <a:r>
              <a:rPr lang="fr-FR" sz="1800" dirty="0"/>
              <a:t> essential, yes… but not </a:t>
            </a:r>
            <a:r>
              <a:rPr lang="fr-FR" sz="1800" dirty="0" err="1"/>
              <a:t>only</a:t>
            </a:r>
            <a:r>
              <a:rPr lang="fr-FR" sz="1800" dirty="0"/>
              <a:t> data.</a:t>
            </a:r>
          </a:p>
          <a:p>
            <a:pPr algn="ctr"/>
            <a:r>
              <a:rPr lang="fr-FR" sz="1800" dirty="0"/>
              <a:t>The « </a:t>
            </a:r>
            <a:r>
              <a:rPr lang="fr-FR" sz="1800" dirty="0" err="1"/>
              <a:t>knowledge</a:t>
            </a:r>
            <a:r>
              <a:rPr lang="fr-FR" sz="1800" dirty="0"/>
              <a:t> </a:t>
            </a:r>
            <a:r>
              <a:rPr lang="fr-FR" sz="1800" dirty="0" err="1"/>
              <a:t>era</a:t>
            </a:r>
            <a:r>
              <a:rPr lang="fr-FR" sz="1800" dirty="0"/>
              <a:t> » </a:t>
            </a:r>
            <a:r>
              <a:rPr lang="fr-FR" sz="1800" dirty="0" err="1"/>
              <a:t>requires</a:t>
            </a:r>
            <a:r>
              <a:rPr lang="fr-FR" sz="1800" dirty="0"/>
              <a:t> information and data.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C882090-3600-4C75-8EC5-D6387FDE4508}"/>
              </a:ext>
            </a:extLst>
          </p:cNvPr>
          <p:cNvSpPr txBox="1"/>
          <p:nvPr/>
        </p:nvSpPr>
        <p:spPr>
          <a:xfrm>
            <a:off x="5425809" y="4350640"/>
            <a:ext cx="36355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ASCII and UTF-8 are the « </a:t>
            </a:r>
            <a:r>
              <a:rPr lang="fr-FR" sz="1600" dirty="0" err="1"/>
              <a:t>symbols</a:t>
            </a:r>
            <a:r>
              <a:rPr lang="fr-FR" sz="1600" dirty="0"/>
              <a:t> ».</a:t>
            </a:r>
            <a:br>
              <a:rPr lang="fr-FR" sz="1600" dirty="0"/>
            </a:br>
            <a:r>
              <a:rPr lang="fr-FR" sz="1600" dirty="0"/>
              <a:t>Files </a:t>
            </a:r>
            <a:r>
              <a:rPr lang="fr-FR" sz="1600" dirty="0" err="1"/>
              <a:t>contain</a:t>
            </a:r>
            <a:r>
              <a:rPr lang="fr-FR" sz="1600" dirty="0"/>
              <a:t> « data ».</a:t>
            </a:r>
          </a:p>
        </p:txBody>
      </p:sp>
    </p:spTree>
    <p:extLst>
      <p:ext uri="{BB962C8B-B14F-4D97-AF65-F5344CB8AC3E}">
        <p14:creationId xmlns:p14="http://schemas.microsoft.com/office/powerpoint/2010/main" val="32105964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pPr lvl="1"/>
            <a:endParaRPr lang="fr-FR" dirty="0"/>
          </a:p>
          <a:p>
            <a:r>
              <a:rPr lang="fr-FR" dirty="0"/>
              <a:t>Operations on files:</a:t>
            </a:r>
            <a:endParaRPr lang="fr-FR" i="1" dirty="0"/>
          </a:p>
          <a:p>
            <a:pPr lvl="1"/>
            <a:r>
              <a:rPr lang="fr-FR" dirty="0" err="1"/>
              <a:t>Create</a:t>
            </a:r>
            <a:endParaRPr lang="fr-FR" dirty="0"/>
          </a:p>
          <a:p>
            <a:pPr lvl="1"/>
            <a:r>
              <a:rPr lang="fr-FR" dirty="0" err="1"/>
              <a:t>Delete</a:t>
            </a:r>
            <a:endParaRPr lang="fr-FR" dirty="0"/>
          </a:p>
          <a:p>
            <a:pPr lvl="1"/>
            <a:r>
              <a:rPr lang="fr-FR" dirty="0"/>
              <a:t>Open</a:t>
            </a:r>
          </a:p>
          <a:p>
            <a:pPr lvl="1"/>
            <a:r>
              <a:rPr lang="fr-FR" dirty="0"/>
              <a:t>Close</a:t>
            </a:r>
          </a:p>
          <a:p>
            <a:pPr lvl="1"/>
            <a:r>
              <a:rPr lang="fr-FR" dirty="0"/>
              <a:t>Read</a:t>
            </a:r>
          </a:p>
          <a:p>
            <a:pPr lvl="1"/>
            <a:r>
              <a:rPr lang="fr-FR" dirty="0"/>
              <a:t>Write…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30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27772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File</a:t>
            </a:r>
          </a:p>
          <a:p>
            <a:pPr lvl="1"/>
            <a:endParaRPr lang="fr-FR" dirty="0"/>
          </a:p>
          <a:p>
            <a:r>
              <a:rPr lang="fr-FR" dirty="0"/>
              <a:t>Operations on files:</a:t>
            </a:r>
          </a:p>
          <a:p>
            <a:pPr lvl="1"/>
            <a:r>
              <a:rPr lang="fr-FR" dirty="0"/>
              <a:t>Append </a:t>
            </a:r>
            <a:r>
              <a:rPr lang="fr-FR" i="1" dirty="0"/>
              <a:t>(</a:t>
            </a:r>
            <a:r>
              <a:rPr lang="fr-FR" i="1" dirty="0" err="1"/>
              <a:t>writes</a:t>
            </a:r>
            <a:r>
              <a:rPr lang="fr-FR" i="1" dirty="0"/>
              <a:t> at the end of the file)</a:t>
            </a:r>
          </a:p>
          <a:p>
            <a:pPr lvl="1"/>
            <a:r>
              <a:rPr lang="fr-FR" dirty="0" err="1"/>
              <a:t>Seek</a:t>
            </a:r>
            <a:r>
              <a:rPr lang="fr-FR" dirty="0"/>
              <a:t> </a:t>
            </a:r>
            <a:r>
              <a:rPr lang="fr-FR" i="1" dirty="0"/>
              <a:t>(moves the </a:t>
            </a:r>
            <a:r>
              <a:rPr lang="fr-FR" i="1" dirty="0" err="1"/>
              <a:t>read</a:t>
            </a:r>
            <a:r>
              <a:rPr lang="fr-FR" i="1" dirty="0"/>
              <a:t>/</a:t>
            </a:r>
            <a:r>
              <a:rPr lang="fr-FR" i="1" dirty="0" err="1"/>
              <a:t>write</a:t>
            </a:r>
            <a:r>
              <a:rPr lang="fr-FR" i="1" dirty="0"/>
              <a:t> </a:t>
            </a:r>
            <a:r>
              <a:rPr lang="fr-FR" i="1" dirty="0" err="1"/>
              <a:t>cursor</a:t>
            </a:r>
            <a:r>
              <a:rPr lang="fr-FR" i="1" dirty="0"/>
              <a:t> </a:t>
            </a:r>
            <a:r>
              <a:rPr lang="fr-FR" i="1" dirty="0" err="1"/>
              <a:t>inside</a:t>
            </a:r>
            <a:r>
              <a:rPr lang="fr-FR" i="1" dirty="0"/>
              <a:t> the file)</a:t>
            </a:r>
          </a:p>
          <a:p>
            <a:pPr lvl="1"/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Attributes</a:t>
            </a:r>
            <a:endParaRPr lang="fr-FR" dirty="0"/>
          </a:p>
          <a:p>
            <a:pPr lvl="1"/>
            <a:r>
              <a:rPr lang="fr-FR" dirty="0"/>
              <a:t>Set </a:t>
            </a:r>
            <a:r>
              <a:rPr lang="fr-FR" dirty="0" err="1"/>
              <a:t>Attributes</a:t>
            </a:r>
            <a:endParaRPr lang="fr-FR" dirty="0"/>
          </a:p>
          <a:p>
            <a:pPr lvl="1"/>
            <a:r>
              <a:rPr lang="fr-FR" dirty="0"/>
              <a:t>Rename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31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73C53CC-4E1C-4EE3-8813-B46AB4E6D3EC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72FD082-7B68-4BB7-8528-1FBEDED56EEC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333C649-2BCA-4D13-B5AA-00776911C809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4D543E56-BFFE-47DF-A60C-61592C77CFED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52F9B779-4716-458D-97CB-DF6D01C0510E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67FCD29-23D3-403E-BF80-86BC7CB4E661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E3DE79FD-5404-4138-AD01-2B1C99CEE7F3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BA487D91-FB5D-4CC7-909E-6E02D33E5543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9" name="Groupe 38">
            <a:extLst>
              <a:ext uri="{FF2B5EF4-FFF2-40B4-BE49-F238E27FC236}">
                <a16:creationId xmlns:a16="http://schemas.microsoft.com/office/drawing/2014/main" id="{AB3D50E4-A2F1-4DC8-9F01-71BA88AC4124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12A99EF0-8E19-4DD5-B50B-F9795DC9FFB9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Connecteur droit 26">
              <a:extLst>
                <a:ext uri="{FF2B5EF4-FFF2-40B4-BE49-F238E27FC236}">
                  <a16:creationId xmlns:a16="http://schemas.microsoft.com/office/drawing/2014/main" id="{7A5D4DFF-6D9D-42C7-B6F1-82B46CE67C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Connecteur droit 29">
              <a:extLst>
                <a:ext uri="{FF2B5EF4-FFF2-40B4-BE49-F238E27FC236}">
                  <a16:creationId xmlns:a16="http://schemas.microsoft.com/office/drawing/2014/main" id="{3FD99A3B-4F8E-40C0-824E-5DBF48A41C7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CCEDA0D9-B591-4582-BB11-D75F1DF8C23D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24" name="Connecteur droit 23">
              <a:extLst>
                <a:ext uri="{FF2B5EF4-FFF2-40B4-BE49-F238E27FC236}">
                  <a16:creationId xmlns:a16="http://schemas.microsoft.com/office/drawing/2014/main" id="{7B5A5027-4488-47A8-8C42-ACC5C8897D81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1" name="Connecteur droit 30">
              <a:extLst>
                <a:ext uri="{FF2B5EF4-FFF2-40B4-BE49-F238E27FC236}">
                  <a16:creationId xmlns:a16="http://schemas.microsoft.com/office/drawing/2014/main" id="{5DFAE836-0387-4673-84BD-3C90C76723B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2" name="Connecteur droit 31">
              <a:extLst>
                <a:ext uri="{FF2B5EF4-FFF2-40B4-BE49-F238E27FC236}">
                  <a16:creationId xmlns:a16="http://schemas.microsoft.com/office/drawing/2014/main" id="{D300233B-728F-4BDA-99E6-71542ED4A6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8" name="Groupe 37">
            <a:extLst>
              <a:ext uri="{FF2B5EF4-FFF2-40B4-BE49-F238E27FC236}">
                <a16:creationId xmlns:a16="http://schemas.microsoft.com/office/drawing/2014/main" id="{0D2A9390-AEDD-4ED7-A737-561AF9AB5A19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15" name="Connecteur droit 14">
              <a:extLst>
                <a:ext uri="{FF2B5EF4-FFF2-40B4-BE49-F238E27FC236}">
                  <a16:creationId xmlns:a16="http://schemas.microsoft.com/office/drawing/2014/main" id="{26CC4D80-19A6-49B6-BA69-C3028051DB5B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Connecteur droit 32">
              <a:extLst>
                <a:ext uri="{FF2B5EF4-FFF2-40B4-BE49-F238E27FC236}">
                  <a16:creationId xmlns:a16="http://schemas.microsoft.com/office/drawing/2014/main" id="{6EE2C271-7675-4407-BA94-F2614721A8A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30BCD46D-CB30-4DBC-BBBC-DC91791FBA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58B95511-6FB6-4AE1-BE6C-98279C78A3E9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14" name="Connecteur droit 13">
              <a:extLst>
                <a:ext uri="{FF2B5EF4-FFF2-40B4-BE49-F238E27FC236}">
                  <a16:creationId xmlns:a16="http://schemas.microsoft.com/office/drawing/2014/main" id="{8EA486A4-A88C-43AF-9C41-0299D54D4AFD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C6826C6-F3C2-4C47-BC32-F3793593780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10FB8264-872A-480C-99F3-FF5E22BED49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126437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Directory (or folder)</a:t>
            </a:r>
          </a:p>
          <a:p>
            <a:endParaRPr lang="fr-FR" dirty="0"/>
          </a:p>
          <a:p>
            <a:r>
              <a:rPr lang="fr-FR" dirty="0"/>
              <a:t>Abstract container of files</a:t>
            </a:r>
            <a:endParaRPr lang="fr-FR" i="1" dirty="0"/>
          </a:p>
          <a:p>
            <a:pPr lvl="1"/>
            <a:r>
              <a:rPr lang="fr-FR" i="1" dirty="0" err="1"/>
              <a:t>Well</a:t>
            </a:r>
            <a:r>
              <a:rPr lang="fr-FR" i="1" dirty="0"/>
              <a:t>, 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does</a:t>
            </a:r>
            <a:r>
              <a:rPr lang="fr-FR" i="1" dirty="0"/>
              <a:t> have a </a:t>
            </a:r>
            <a:r>
              <a:rPr lang="fr-FR" i="1" dirty="0" err="1"/>
              <a:t>physical</a:t>
            </a:r>
            <a:r>
              <a:rPr lang="fr-FR" i="1" dirty="0"/>
              <a:t> existence and 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contains</a:t>
            </a:r>
            <a:r>
              <a:rPr lang="fr-FR" i="1" dirty="0"/>
              <a:t> data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32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5793DDB-37FF-44F4-9161-DA1F85169F89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EA83AF1-BEDE-4F37-917A-3347E72C6A08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C3E6C84-ADCF-4597-B903-3EC7F58BE6CF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82A9263-4757-475F-9D54-20FC824CC2F2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F5E3B76-4B4E-4D2C-9615-AA6A15E6EAF8}"/>
              </a:ext>
            </a:extLst>
          </p:cNvPr>
          <p:cNvSpPr txBox="1"/>
          <p:nvPr/>
        </p:nvSpPr>
        <p:spPr>
          <a:xfrm>
            <a:off x="630044" y="3354288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8A645A-E7D8-4602-B7BA-D01A8CC72BB3}"/>
              </a:ext>
            </a:extLst>
          </p:cNvPr>
          <p:cNvSpPr txBox="1"/>
          <p:nvPr/>
        </p:nvSpPr>
        <p:spPr>
          <a:xfrm>
            <a:off x="3310054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EpiShell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6C4FE86-3591-4636-9DEF-BAF22EF2F934}"/>
              </a:ext>
            </a:extLst>
          </p:cNvPr>
          <p:cNvSpPr txBox="1"/>
          <p:nvPr/>
        </p:nvSpPr>
        <p:spPr>
          <a:xfrm>
            <a:off x="6194502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sgoinfre</a:t>
            </a:r>
            <a:endParaRPr lang="fr-FR" dirty="0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F2C4854D-4BAD-498B-A551-0FB450BE3E0F}"/>
              </a:ext>
            </a:extLst>
          </p:cNvPr>
          <p:cNvCxnSpPr>
            <a:stCxn id="9" idx="2"/>
            <a:endCxn id="6" idx="0"/>
          </p:cNvCxnSpPr>
          <p:nvPr/>
        </p:nvCxnSpPr>
        <p:spPr>
          <a:xfrm>
            <a:off x="1343722" y="3662065"/>
            <a:ext cx="0" cy="5922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A148CB6F-0834-404C-8E0F-9E317039686F}"/>
              </a:ext>
            </a:extLst>
          </p:cNvPr>
          <p:cNvCxnSpPr>
            <a:stCxn id="10" idx="2"/>
            <a:endCxn id="5" idx="0"/>
          </p:cNvCxnSpPr>
          <p:nvPr/>
        </p:nvCxnSpPr>
        <p:spPr>
          <a:xfrm flipH="1">
            <a:off x="3239429" y="3662064"/>
            <a:ext cx="784303" cy="592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59083FF5-9FD8-4B70-9C52-1D3247FC0AD7}"/>
              </a:ext>
            </a:extLst>
          </p:cNvPr>
          <p:cNvCxnSpPr>
            <a:stCxn id="10" idx="2"/>
            <a:endCxn id="7" idx="0"/>
          </p:cNvCxnSpPr>
          <p:nvPr/>
        </p:nvCxnSpPr>
        <p:spPr>
          <a:xfrm>
            <a:off x="4023732" y="3662064"/>
            <a:ext cx="713678" cy="592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F022F95F-8197-49DA-88BE-42A0317ED1B4}"/>
              </a:ext>
            </a:extLst>
          </p:cNvPr>
          <p:cNvCxnSpPr>
            <a:stCxn id="11" idx="2"/>
            <a:endCxn id="8" idx="0"/>
          </p:cNvCxnSpPr>
          <p:nvPr/>
        </p:nvCxnSpPr>
        <p:spPr>
          <a:xfrm>
            <a:off x="6908180" y="3662064"/>
            <a:ext cx="0" cy="5980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370C307A-9B04-40B7-9A89-782351FFF85A}"/>
              </a:ext>
            </a:extLst>
          </p:cNvPr>
          <p:cNvSpPr txBox="1"/>
          <p:nvPr/>
        </p:nvSpPr>
        <p:spPr>
          <a:xfrm>
            <a:off x="3137210" y="2550481"/>
            <a:ext cx="1773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/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2AF464DE-F65B-4E2B-873B-BB6462714A40}"/>
              </a:ext>
            </a:extLst>
          </p:cNvPr>
          <p:cNvCxnSpPr>
            <a:stCxn id="20" idx="2"/>
            <a:endCxn id="9" idx="0"/>
          </p:cNvCxnSpPr>
          <p:nvPr/>
        </p:nvCxnSpPr>
        <p:spPr>
          <a:xfrm flipH="1">
            <a:off x="1343722" y="2919813"/>
            <a:ext cx="2680010" cy="4344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94C68EF2-16CA-4610-9EDF-E6A3E19D1A01}"/>
              </a:ext>
            </a:extLst>
          </p:cNvPr>
          <p:cNvCxnSpPr>
            <a:cxnSpLocks/>
            <a:stCxn id="20" idx="2"/>
            <a:endCxn id="10" idx="0"/>
          </p:cNvCxnSpPr>
          <p:nvPr/>
        </p:nvCxnSpPr>
        <p:spPr>
          <a:xfrm>
            <a:off x="4023732" y="2919813"/>
            <a:ext cx="0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18520AC9-96D3-4FE3-8F47-9F35407F68BE}"/>
              </a:ext>
            </a:extLst>
          </p:cNvPr>
          <p:cNvCxnSpPr>
            <a:stCxn id="20" idx="2"/>
            <a:endCxn id="11" idx="0"/>
          </p:cNvCxnSpPr>
          <p:nvPr/>
        </p:nvCxnSpPr>
        <p:spPr>
          <a:xfrm>
            <a:off x="4023732" y="2919813"/>
            <a:ext cx="2884448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F4CD4831-8016-483B-910E-E52C4138040C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E979F5F8-C7E3-4029-9DF7-7FCEE4675682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7B53B189-620E-4BF4-9D43-17D457451806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CE753CA-67EE-4B34-AC9D-E57C7C537C39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BD6C7E54-3732-4C52-8D3F-B20F3F6E7377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E6E9F887-6987-4C5E-942E-17F30C20CFFA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84F453D-A33F-4DB4-8389-796671BD98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2573CA68-3563-4352-9D3E-70D6070B3C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C9183C4D-70FA-4874-A1ED-DE086EBD1B9D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38" name="Connecteur droit 37">
              <a:extLst>
                <a:ext uri="{FF2B5EF4-FFF2-40B4-BE49-F238E27FC236}">
                  <a16:creationId xmlns:a16="http://schemas.microsoft.com/office/drawing/2014/main" id="{2BB7F98E-044D-4BA4-A718-E60CABDD71DC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6CC21C55-6BAF-4D5D-A9AF-108521E24F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id="{F7C458CE-FF04-4BD4-BEEC-D506049E5D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F1460FBA-F2E2-4D88-B139-6E0D728094F9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42" name="Connecteur droit 41">
              <a:extLst>
                <a:ext uri="{FF2B5EF4-FFF2-40B4-BE49-F238E27FC236}">
                  <a16:creationId xmlns:a16="http://schemas.microsoft.com/office/drawing/2014/main" id="{28BECA01-9EBD-40FD-B578-0D33E9932B82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Connecteur droit 42">
              <a:extLst>
                <a:ext uri="{FF2B5EF4-FFF2-40B4-BE49-F238E27FC236}">
                  <a16:creationId xmlns:a16="http://schemas.microsoft.com/office/drawing/2014/main" id="{7A4B2C3E-32F9-4E69-B361-FE8EB982F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27BB9CEE-EF4A-4BB5-BD5C-C48D7E0E81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F83A8D30-1765-4D5E-86C6-5E39B4DFE0E7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C5CA3FD7-EFA4-449F-84C1-03C4576B4515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40EDCBA3-8B8E-41A5-823F-0D3B12EF86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2D4866E2-E42C-43CD-89FB-35B0285587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8799700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Directory (or folder)</a:t>
            </a:r>
          </a:p>
          <a:p>
            <a:endParaRPr lang="fr-FR" dirty="0"/>
          </a:p>
          <a:p>
            <a:r>
              <a:rPr lang="fr-FR" dirty="0"/>
              <a:t>Directories are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identified</a:t>
            </a:r>
            <a:r>
              <a:rPr lang="fr-FR" dirty="0"/>
              <a:t> by </a:t>
            </a:r>
            <a:r>
              <a:rPr lang="fr-FR" dirty="0" err="1"/>
              <a:t>their</a:t>
            </a:r>
            <a:r>
              <a:rPr lang="fr-FR" dirty="0"/>
              <a:t> </a:t>
            </a:r>
            <a:r>
              <a:rPr lang="fr-FR" dirty="0" err="1"/>
              <a:t>names</a:t>
            </a:r>
            <a:endParaRPr lang="fr-FR" dirty="0"/>
          </a:p>
          <a:p>
            <a:pPr lvl="1"/>
            <a:r>
              <a:rPr lang="fr-FR" dirty="0"/>
              <a:t>And </a:t>
            </a:r>
            <a:r>
              <a:rPr lang="fr-FR" dirty="0" err="1"/>
              <a:t>also</a:t>
            </a:r>
            <a:r>
              <a:rPr lang="fr-FR" dirty="0"/>
              <a:t> have </a:t>
            </a:r>
            <a:r>
              <a:rPr lang="fr-FR" dirty="0" err="1"/>
              <a:t>attributes</a:t>
            </a:r>
            <a:r>
              <a:rPr lang="fr-FR" dirty="0"/>
              <a:t> (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may</a:t>
            </a:r>
            <a:r>
              <a:rPr lang="fr-FR" dirty="0"/>
              <a:t> </a:t>
            </a:r>
            <a:r>
              <a:rPr lang="fr-FR" dirty="0" err="1"/>
              <a:t>vary</a:t>
            </a:r>
            <a:r>
              <a:rPr lang="fr-FR" dirty="0"/>
              <a:t> </a:t>
            </a:r>
            <a:r>
              <a:rPr lang="fr-FR" dirty="0" err="1"/>
              <a:t>depending</a:t>
            </a:r>
            <a:r>
              <a:rPr lang="fr-FR" dirty="0"/>
              <a:t> on the file system)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33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5793DDB-37FF-44F4-9161-DA1F85169F89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EA83AF1-BEDE-4F37-917A-3347E72C6A08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C3E6C84-ADCF-4597-B903-3EC7F58BE6CF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82A9263-4757-475F-9D54-20FC824CC2F2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F5E3B76-4B4E-4D2C-9615-AA6A15E6EAF8}"/>
              </a:ext>
            </a:extLst>
          </p:cNvPr>
          <p:cNvSpPr txBox="1"/>
          <p:nvPr/>
        </p:nvSpPr>
        <p:spPr>
          <a:xfrm>
            <a:off x="630044" y="3354288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8A645A-E7D8-4602-B7BA-D01A8CC72BB3}"/>
              </a:ext>
            </a:extLst>
          </p:cNvPr>
          <p:cNvSpPr txBox="1"/>
          <p:nvPr/>
        </p:nvSpPr>
        <p:spPr>
          <a:xfrm>
            <a:off x="3310054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EpiShell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6C4FE86-3591-4636-9DEF-BAF22EF2F934}"/>
              </a:ext>
            </a:extLst>
          </p:cNvPr>
          <p:cNvSpPr txBox="1"/>
          <p:nvPr/>
        </p:nvSpPr>
        <p:spPr>
          <a:xfrm>
            <a:off x="6194502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sgoinfre</a:t>
            </a:r>
            <a:endParaRPr lang="fr-FR" dirty="0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F2C4854D-4BAD-498B-A551-0FB450BE3E0F}"/>
              </a:ext>
            </a:extLst>
          </p:cNvPr>
          <p:cNvCxnSpPr>
            <a:stCxn id="9" idx="2"/>
            <a:endCxn id="6" idx="0"/>
          </p:cNvCxnSpPr>
          <p:nvPr/>
        </p:nvCxnSpPr>
        <p:spPr>
          <a:xfrm>
            <a:off x="1343722" y="3662065"/>
            <a:ext cx="0" cy="5922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A148CB6F-0834-404C-8E0F-9E317039686F}"/>
              </a:ext>
            </a:extLst>
          </p:cNvPr>
          <p:cNvCxnSpPr>
            <a:stCxn id="10" idx="2"/>
            <a:endCxn id="5" idx="0"/>
          </p:cNvCxnSpPr>
          <p:nvPr/>
        </p:nvCxnSpPr>
        <p:spPr>
          <a:xfrm flipH="1">
            <a:off x="3239429" y="3662064"/>
            <a:ext cx="784303" cy="592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59083FF5-9FD8-4B70-9C52-1D3247FC0AD7}"/>
              </a:ext>
            </a:extLst>
          </p:cNvPr>
          <p:cNvCxnSpPr>
            <a:stCxn id="10" idx="2"/>
            <a:endCxn id="7" idx="0"/>
          </p:cNvCxnSpPr>
          <p:nvPr/>
        </p:nvCxnSpPr>
        <p:spPr>
          <a:xfrm>
            <a:off x="4023732" y="3662064"/>
            <a:ext cx="713678" cy="592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F022F95F-8197-49DA-88BE-42A0317ED1B4}"/>
              </a:ext>
            </a:extLst>
          </p:cNvPr>
          <p:cNvCxnSpPr>
            <a:stCxn id="11" idx="2"/>
            <a:endCxn id="8" idx="0"/>
          </p:cNvCxnSpPr>
          <p:nvPr/>
        </p:nvCxnSpPr>
        <p:spPr>
          <a:xfrm>
            <a:off x="6908180" y="3662064"/>
            <a:ext cx="0" cy="5980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370C307A-9B04-40B7-9A89-782351FFF85A}"/>
              </a:ext>
            </a:extLst>
          </p:cNvPr>
          <p:cNvSpPr txBox="1"/>
          <p:nvPr/>
        </p:nvSpPr>
        <p:spPr>
          <a:xfrm>
            <a:off x="3137210" y="2550481"/>
            <a:ext cx="1773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/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2AF464DE-F65B-4E2B-873B-BB6462714A40}"/>
              </a:ext>
            </a:extLst>
          </p:cNvPr>
          <p:cNvCxnSpPr>
            <a:stCxn id="20" idx="2"/>
            <a:endCxn id="9" idx="0"/>
          </p:cNvCxnSpPr>
          <p:nvPr/>
        </p:nvCxnSpPr>
        <p:spPr>
          <a:xfrm flipH="1">
            <a:off x="1343722" y="2919813"/>
            <a:ext cx="2680010" cy="4344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94C68EF2-16CA-4610-9EDF-E6A3E19D1A01}"/>
              </a:ext>
            </a:extLst>
          </p:cNvPr>
          <p:cNvCxnSpPr>
            <a:cxnSpLocks/>
            <a:stCxn id="20" idx="2"/>
            <a:endCxn id="10" idx="0"/>
          </p:cNvCxnSpPr>
          <p:nvPr/>
        </p:nvCxnSpPr>
        <p:spPr>
          <a:xfrm>
            <a:off x="4023732" y="2919813"/>
            <a:ext cx="0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18520AC9-96D3-4FE3-8F47-9F35407F68BE}"/>
              </a:ext>
            </a:extLst>
          </p:cNvPr>
          <p:cNvCxnSpPr>
            <a:stCxn id="20" idx="2"/>
            <a:endCxn id="11" idx="0"/>
          </p:cNvCxnSpPr>
          <p:nvPr/>
        </p:nvCxnSpPr>
        <p:spPr>
          <a:xfrm>
            <a:off x="4023732" y="2919813"/>
            <a:ext cx="2884448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F4CD4831-8016-483B-910E-E52C4138040C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E979F5F8-C7E3-4029-9DF7-7FCEE4675682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7B53B189-620E-4BF4-9D43-17D457451806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CE753CA-67EE-4B34-AC9D-E57C7C537C39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BD6C7E54-3732-4C52-8D3F-B20F3F6E7377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E6E9F887-6987-4C5E-942E-17F30C20CFFA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84F453D-A33F-4DB4-8389-796671BD98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2573CA68-3563-4352-9D3E-70D6070B3C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C9183C4D-70FA-4874-A1ED-DE086EBD1B9D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38" name="Connecteur droit 37">
              <a:extLst>
                <a:ext uri="{FF2B5EF4-FFF2-40B4-BE49-F238E27FC236}">
                  <a16:creationId xmlns:a16="http://schemas.microsoft.com/office/drawing/2014/main" id="{2BB7F98E-044D-4BA4-A718-E60CABDD71DC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6CC21C55-6BAF-4D5D-A9AF-108521E24F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id="{F7C458CE-FF04-4BD4-BEEC-D506049E5D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F1460FBA-F2E2-4D88-B139-6E0D728094F9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42" name="Connecteur droit 41">
              <a:extLst>
                <a:ext uri="{FF2B5EF4-FFF2-40B4-BE49-F238E27FC236}">
                  <a16:creationId xmlns:a16="http://schemas.microsoft.com/office/drawing/2014/main" id="{28BECA01-9EBD-40FD-B578-0D33E9932B82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Connecteur droit 42">
              <a:extLst>
                <a:ext uri="{FF2B5EF4-FFF2-40B4-BE49-F238E27FC236}">
                  <a16:creationId xmlns:a16="http://schemas.microsoft.com/office/drawing/2014/main" id="{7A4B2C3E-32F9-4E69-B361-FE8EB982F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27BB9CEE-EF4A-4BB5-BD5C-C48D7E0E81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F83A8D30-1765-4D5E-86C6-5E39B4DFE0E7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C5CA3FD7-EFA4-449F-84C1-03C4576B4515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40EDCBA3-8B8E-41A5-823F-0D3B12EF86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2D4866E2-E42C-43CD-89FB-35B0285587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100894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endParaRPr lang="fr-FR" i="1" dirty="0"/>
          </a:p>
          <a:p>
            <a:r>
              <a:rPr lang="fr-FR" i="1" dirty="0" err="1"/>
              <a:t>Hierarchy</a:t>
            </a:r>
            <a:r>
              <a:rPr lang="fr-FR" i="1" dirty="0"/>
              <a:t> of directories and files</a:t>
            </a:r>
          </a:p>
          <a:p>
            <a:pPr lvl="1"/>
            <a:r>
              <a:rPr lang="fr-FR" i="1" dirty="0"/>
              <a:t>Check hier(7) for UNIX </a:t>
            </a:r>
            <a:r>
              <a:rPr lang="fr-FR" i="1" dirty="0" err="1"/>
              <a:t>hierarchy</a:t>
            </a:r>
            <a:r>
              <a:rPr lang="fr-FR" i="1" dirty="0"/>
              <a:t> and </a:t>
            </a:r>
            <a:r>
              <a:rPr lang="fr-FR" i="1" dirty="0" err="1"/>
              <a:t>where</a:t>
            </a:r>
            <a:r>
              <a:rPr lang="fr-FR" i="1" dirty="0"/>
              <a:t> to store </a:t>
            </a:r>
            <a:r>
              <a:rPr lang="fr-FR" i="1" dirty="0" err="1"/>
              <a:t>what</a:t>
            </a:r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34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15793DDB-37FF-44F4-9161-DA1F85169F89}"/>
              </a:ext>
            </a:extLst>
          </p:cNvPr>
          <p:cNvSpPr txBox="1"/>
          <p:nvPr/>
        </p:nvSpPr>
        <p:spPr>
          <a:xfrm>
            <a:off x="2352907" y="4254350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README.txt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EA83AF1-BEDE-4F37-917A-3347E72C6A08}"/>
              </a:ext>
            </a:extLst>
          </p:cNvPr>
          <p:cNvSpPr txBox="1"/>
          <p:nvPr/>
        </p:nvSpPr>
        <p:spPr>
          <a:xfrm>
            <a:off x="457200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apache.log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C3E6C84-ADCF-4597-B903-3EC7F58BE6CF}"/>
              </a:ext>
            </a:extLst>
          </p:cNvPr>
          <p:cNvSpPr txBox="1"/>
          <p:nvPr/>
        </p:nvSpPr>
        <p:spPr>
          <a:xfrm>
            <a:off x="3850888" y="4254347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moulette.sh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82A9263-4757-475F-9D54-20FC824CC2F2}"/>
              </a:ext>
            </a:extLst>
          </p:cNvPr>
          <p:cNvSpPr txBox="1"/>
          <p:nvPr/>
        </p:nvSpPr>
        <p:spPr>
          <a:xfrm>
            <a:off x="6021658" y="4260076"/>
            <a:ext cx="17730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chiche.mov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FF5E3B76-4B4E-4D2C-9615-AA6A15E6EAF8}"/>
              </a:ext>
            </a:extLst>
          </p:cNvPr>
          <p:cNvSpPr txBox="1"/>
          <p:nvPr/>
        </p:nvSpPr>
        <p:spPr>
          <a:xfrm>
            <a:off x="630044" y="3354288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Apache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7E8A645A-E7D8-4602-B7BA-D01A8CC72BB3}"/>
              </a:ext>
            </a:extLst>
          </p:cNvPr>
          <p:cNvSpPr txBox="1"/>
          <p:nvPr/>
        </p:nvSpPr>
        <p:spPr>
          <a:xfrm>
            <a:off x="3310054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EpiShell</a:t>
            </a: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6C4FE86-3591-4636-9DEF-BAF22EF2F934}"/>
              </a:ext>
            </a:extLst>
          </p:cNvPr>
          <p:cNvSpPr txBox="1"/>
          <p:nvPr/>
        </p:nvSpPr>
        <p:spPr>
          <a:xfrm>
            <a:off x="6194502" y="3354287"/>
            <a:ext cx="1427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/>
              <a:t>sgoinfre</a:t>
            </a:r>
            <a:endParaRPr lang="fr-FR" dirty="0"/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F2C4854D-4BAD-498B-A551-0FB450BE3E0F}"/>
              </a:ext>
            </a:extLst>
          </p:cNvPr>
          <p:cNvCxnSpPr>
            <a:stCxn id="9" idx="2"/>
            <a:endCxn id="6" idx="0"/>
          </p:cNvCxnSpPr>
          <p:nvPr/>
        </p:nvCxnSpPr>
        <p:spPr>
          <a:xfrm>
            <a:off x="1343722" y="3662065"/>
            <a:ext cx="0" cy="5922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Connecteur droit 14">
            <a:extLst>
              <a:ext uri="{FF2B5EF4-FFF2-40B4-BE49-F238E27FC236}">
                <a16:creationId xmlns:a16="http://schemas.microsoft.com/office/drawing/2014/main" id="{A148CB6F-0834-404C-8E0F-9E317039686F}"/>
              </a:ext>
            </a:extLst>
          </p:cNvPr>
          <p:cNvCxnSpPr>
            <a:stCxn id="10" idx="2"/>
            <a:endCxn id="5" idx="0"/>
          </p:cNvCxnSpPr>
          <p:nvPr/>
        </p:nvCxnSpPr>
        <p:spPr>
          <a:xfrm flipH="1">
            <a:off x="3239429" y="3662064"/>
            <a:ext cx="784303" cy="59228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59083FF5-9FD8-4B70-9C52-1D3247FC0AD7}"/>
              </a:ext>
            </a:extLst>
          </p:cNvPr>
          <p:cNvCxnSpPr>
            <a:stCxn id="10" idx="2"/>
            <a:endCxn id="7" idx="0"/>
          </p:cNvCxnSpPr>
          <p:nvPr/>
        </p:nvCxnSpPr>
        <p:spPr>
          <a:xfrm>
            <a:off x="4023732" y="3662064"/>
            <a:ext cx="713678" cy="592283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Connecteur droit 18">
            <a:extLst>
              <a:ext uri="{FF2B5EF4-FFF2-40B4-BE49-F238E27FC236}">
                <a16:creationId xmlns:a16="http://schemas.microsoft.com/office/drawing/2014/main" id="{F022F95F-8197-49DA-88BE-42A0317ED1B4}"/>
              </a:ext>
            </a:extLst>
          </p:cNvPr>
          <p:cNvCxnSpPr>
            <a:stCxn id="11" idx="2"/>
            <a:endCxn id="8" idx="0"/>
          </p:cNvCxnSpPr>
          <p:nvPr/>
        </p:nvCxnSpPr>
        <p:spPr>
          <a:xfrm>
            <a:off x="6908180" y="3662064"/>
            <a:ext cx="0" cy="59801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370C307A-9B04-40B7-9A89-782351FFF85A}"/>
              </a:ext>
            </a:extLst>
          </p:cNvPr>
          <p:cNvSpPr txBox="1"/>
          <p:nvPr/>
        </p:nvSpPr>
        <p:spPr>
          <a:xfrm>
            <a:off x="3137210" y="2550481"/>
            <a:ext cx="17730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/</a:t>
            </a:r>
          </a:p>
        </p:txBody>
      </p:sp>
      <p:cxnSp>
        <p:nvCxnSpPr>
          <p:cNvPr id="22" name="Connecteur droit 21">
            <a:extLst>
              <a:ext uri="{FF2B5EF4-FFF2-40B4-BE49-F238E27FC236}">
                <a16:creationId xmlns:a16="http://schemas.microsoft.com/office/drawing/2014/main" id="{2AF464DE-F65B-4E2B-873B-BB6462714A40}"/>
              </a:ext>
            </a:extLst>
          </p:cNvPr>
          <p:cNvCxnSpPr>
            <a:stCxn id="20" idx="2"/>
            <a:endCxn id="9" idx="0"/>
          </p:cNvCxnSpPr>
          <p:nvPr/>
        </p:nvCxnSpPr>
        <p:spPr>
          <a:xfrm flipH="1">
            <a:off x="1343722" y="2919813"/>
            <a:ext cx="2680010" cy="4344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Connecteur droit 23">
            <a:extLst>
              <a:ext uri="{FF2B5EF4-FFF2-40B4-BE49-F238E27FC236}">
                <a16:creationId xmlns:a16="http://schemas.microsoft.com/office/drawing/2014/main" id="{94C68EF2-16CA-4610-9EDF-E6A3E19D1A01}"/>
              </a:ext>
            </a:extLst>
          </p:cNvPr>
          <p:cNvCxnSpPr>
            <a:cxnSpLocks/>
            <a:stCxn id="20" idx="2"/>
            <a:endCxn id="10" idx="0"/>
          </p:cNvCxnSpPr>
          <p:nvPr/>
        </p:nvCxnSpPr>
        <p:spPr>
          <a:xfrm>
            <a:off x="4023732" y="2919813"/>
            <a:ext cx="0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Connecteur droit 27">
            <a:extLst>
              <a:ext uri="{FF2B5EF4-FFF2-40B4-BE49-F238E27FC236}">
                <a16:creationId xmlns:a16="http://schemas.microsoft.com/office/drawing/2014/main" id="{18520AC9-96D3-4FE3-8F47-9F35407F68BE}"/>
              </a:ext>
            </a:extLst>
          </p:cNvPr>
          <p:cNvCxnSpPr>
            <a:stCxn id="20" idx="2"/>
            <a:endCxn id="11" idx="0"/>
          </p:cNvCxnSpPr>
          <p:nvPr/>
        </p:nvCxnSpPr>
        <p:spPr>
          <a:xfrm>
            <a:off x="4023732" y="2919813"/>
            <a:ext cx="2884448" cy="4344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ZoneTexte 28">
            <a:extLst>
              <a:ext uri="{FF2B5EF4-FFF2-40B4-BE49-F238E27FC236}">
                <a16:creationId xmlns:a16="http://schemas.microsoft.com/office/drawing/2014/main" id="{F4CD4831-8016-483B-910E-E52C4138040C}"/>
              </a:ext>
            </a:extLst>
          </p:cNvPr>
          <p:cNvSpPr txBox="1"/>
          <p:nvPr/>
        </p:nvSpPr>
        <p:spPr>
          <a:xfrm>
            <a:off x="178419" y="4638904"/>
            <a:ext cx="23306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[Tue Mar 02 08:59:20…</a:t>
            </a:r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E979F5F8-C7E3-4029-9DF7-7FCEE4675682}"/>
              </a:ext>
            </a:extLst>
          </p:cNvPr>
          <p:cNvSpPr txBox="1"/>
          <p:nvPr/>
        </p:nvSpPr>
        <p:spPr>
          <a:xfrm>
            <a:off x="2429107" y="4618173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Shell </a:t>
            </a:r>
            <a:r>
              <a:rPr lang="fr-FR" i="1" dirty="0" err="1"/>
              <a:t>project</a:t>
            </a:r>
            <a:r>
              <a:rPr lang="fr-FR" i="1" dirty="0"/>
              <a:t> …</a:t>
            </a:r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7B53B189-620E-4BF4-9D43-17D457451806}"/>
              </a:ext>
            </a:extLst>
          </p:cNvPr>
          <p:cNvSpPr txBox="1"/>
          <p:nvPr/>
        </p:nvSpPr>
        <p:spPr>
          <a:xfrm>
            <a:off x="3927088" y="4621310"/>
            <a:ext cx="1620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#! /bin/sh …</a:t>
            </a:r>
          </a:p>
        </p:txBody>
      </p:sp>
      <p:sp>
        <p:nvSpPr>
          <p:cNvPr id="32" name="ZoneTexte 31">
            <a:extLst>
              <a:ext uri="{FF2B5EF4-FFF2-40B4-BE49-F238E27FC236}">
                <a16:creationId xmlns:a16="http://schemas.microsoft.com/office/drawing/2014/main" id="{2CE753CA-67EE-4B34-AC9D-E57C7C537C39}"/>
              </a:ext>
            </a:extLst>
          </p:cNvPr>
          <p:cNvSpPr txBox="1"/>
          <p:nvPr/>
        </p:nvSpPr>
        <p:spPr>
          <a:xfrm>
            <a:off x="6129535" y="4640442"/>
            <a:ext cx="17730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A2fPqt 2$^!Z&amp;43…</a:t>
            </a:r>
          </a:p>
        </p:txBody>
      </p:sp>
      <p:grpSp>
        <p:nvGrpSpPr>
          <p:cNvPr id="33" name="Groupe 32">
            <a:extLst>
              <a:ext uri="{FF2B5EF4-FFF2-40B4-BE49-F238E27FC236}">
                <a16:creationId xmlns:a16="http://schemas.microsoft.com/office/drawing/2014/main" id="{BD6C7E54-3732-4C52-8D3F-B20F3F6E7377}"/>
              </a:ext>
            </a:extLst>
          </p:cNvPr>
          <p:cNvGrpSpPr/>
          <p:nvPr/>
        </p:nvGrpSpPr>
        <p:grpSpPr>
          <a:xfrm>
            <a:off x="312234" y="4610079"/>
            <a:ext cx="2040673" cy="331060"/>
            <a:chOff x="312234" y="4610079"/>
            <a:chExt cx="2040673" cy="331060"/>
          </a:xfrm>
        </p:grpSpPr>
        <p:cxnSp>
          <p:nvCxnSpPr>
            <p:cNvPr id="34" name="Connecteur droit 33">
              <a:extLst>
                <a:ext uri="{FF2B5EF4-FFF2-40B4-BE49-F238E27FC236}">
                  <a16:creationId xmlns:a16="http://schemas.microsoft.com/office/drawing/2014/main" id="{E6E9F887-6987-4C5E-942E-17F30C20CFFA}"/>
                </a:ext>
              </a:extLst>
            </p:cNvPr>
            <p:cNvCxnSpPr>
              <a:cxnSpLocks/>
            </p:cNvCxnSpPr>
            <p:nvPr/>
          </p:nvCxnSpPr>
          <p:spPr>
            <a:xfrm>
              <a:off x="312234" y="4617879"/>
              <a:ext cx="204067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Connecteur droit 34">
              <a:extLst>
                <a:ext uri="{FF2B5EF4-FFF2-40B4-BE49-F238E27FC236}">
                  <a16:creationId xmlns:a16="http://schemas.microsoft.com/office/drawing/2014/main" id="{584F453D-A33F-4DB4-8389-796671BD980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52907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6" name="Connecteur droit 35">
              <a:extLst>
                <a:ext uri="{FF2B5EF4-FFF2-40B4-BE49-F238E27FC236}">
                  <a16:creationId xmlns:a16="http://schemas.microsoft.com/office/drawing/2014/main" id="{2573CA68-3563-4352-9D3E-70D6070B3C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2234" y="4610079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7" name="Groupe 36">
            <a:extLst>
              <a:ext uri="{FF2B5EF4-FFF2-40B4-BE49-F238E27FC236}">
                <a16:creationId xmlns:a16="http://schemas.microsoft.com/office/drawing/2014/main" id="{C9183C4D-70FA-4874-A1ED-DE086EBD1B9D}"/>
              </a:ext>
            </a:extLst>
          </p:cNvPr>
          <p:cNvGrpSpPr/>
          <p:nvPr/>
        </p:nvGrpSpPr>
        <p:grpSpPr>
          <a:xfrm>
            <a:off x="2509024" y="4612337"/>
            <a:ext cx="1420021" cy="328802"/>
            <a:chOff x="2509024" y="4612337"/>
            <a:chExt cx="1420021" cy="328802"/>
          </a:xfrm>
        </p:grpSpPr>
        <p:cxnSp>
          <p:nvCxnSpPr>
            <p:cNvPr id="38" name="Connecteur droit 37">
              <a:extLst>
                <a:ext uri="{FF2B5EF4-FFF2-40B4-BE49-F238E27FC236}">
                  <a16:creationId xmlns:a16="http://schemas.microsoft.com/office/drawing/2014/main" id="{2BB7F98E-044D-4BA4-A718-E60CABDD71DC}"/>
                </a:ext>
              </a:extLst>
            </p:cNvPr>
            <p:cNvCxnSpPr>
              <a:cxnSpLocks/>
            </p:cNvCxnSpPr>
            <p:nvPr/>
          </p:nvCxnSpPr>
          <p:spPr>
            <a:xfrm>
              <a:off x="2509024" y="4617879"/>
              <a:ext cx="1418064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Connecteur droit 38">
              <a:extLst>
                <a:ext uri="{FF2B5EF4-FFF2-40B4-BE49-F238E27FC236}">
                  <a16:creationId xmlns:a16="http://schemas.microsoft.com/office/drawing/2014/main" id="{6CC21C55-6BAF-4D5D-A9AF-108521E24F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2904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Connecteur droit 39">
              <a:extLst>
                <a:ext uri="{FF2B5EF4-FFF2-40B4-BE49-F238E27FC236}">
                  <a16:creationId xmlns:a16="http://schemas.microsoft.com/office/drawing/2014/main" id="{F7C458CE-FF04-4BD4-BEEC-D506049E5D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9024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1" name="Groupe 40">
            <a:extLst>
              <a:ext uri="{FF2B5EF4-FFF2-40B4-BE49-F238E27FC236}">
                <a16:creationId xmlns:a16="http://schemas.microsoft.com/office/drawing/2014/main" id="{F1460FBA-F2E2-4D88-B139-6E0D728094F9}"/>
              </a:ext>
            </a:extLst>
          </p:cNvPr>
          <p:cNvGrpSpPr/>
          <p:nvPr/>
        </p:nvGrpSpPr>
        <p:grpSpPr>
          <a:xfrm>
            <a:off x="4125951" y="4612337"/>
            <a:ext cx="1198855" cy="328802"/>
            <a:chOff x="4125951" y="4612337"/>
            <a:chExt cx="1198855" cy="328802"/>
          </a:xfrm>
        </p:grpSpPr>
        <p:cxnSp>
          <p:nvCxnSpPr>
            <p:cNvPr id="42" name="Connecteur droit 41">
              <a:extLst>
                <a:ext uri="{FF2B5EF4-FFF2-40B4-BE49-F238E27FC236}">
                  <a16:creationId xmlns:a16="http://schemas.microsoft.com/office/drawing/2014/main" id="{28BECA01-9EBD-40FD-B578-0D33E9932B82}"/>
                </a:ext>
              </a:extLst>
            </p:cNvPr>
            <p:cNvCxnSpPr>
              <a:cxnSpLocks/>
            </p:cNvCxnSpPr>
            <p:nvPr/>
          </p:nvCxnSpPr>
          <p:spPr>
            <a:xfrm>
              <a:off x="4125951" y="4617879"/>
              <a:ext cx="1193181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Connecteur droit 42">
              <a:extLst>
                <a:ext uri="{FF2B5EF4-FFF2-40B4-BE49-F238E27FC236}">
                  <a16:creationId xmlns:a16="http://schemas.microsoft.com/office/drawing/2014/main" id="{7A4B2C3E-32F9-4E69-B361-FE8EB982FDC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24806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Connecteur droit 43">
              <a:extLst>
                <a:ext uri="{FF2B5EF4-FFF2-40B4-BE49-F238E27FC236}">
                  <a16:creationId xmlns:a16="http://schemas.microsoft.com/office/drawing/2014/main" id="{27BB9CEE-EF4A-4BB5-BD5C-C48D7E0E81E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27841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F83A8D30-1765-4D5E-86C6-5E39B4DFE0E7}"/>
              </a:ext>
            </a:extLst>
          </p:cNvPr>
          <p:cNvGrpSpPr/>
          <p:nvPr/>
        </p:nvGrpSpPr>
        <p:grpSpPr>
          <a:xfrm>
            <a:off x="6129535" y="4612337"/>
            <a:ext cx="1775000" cy="332086"/>
            <a:chOff x="6129535" y="4612337"/>
            <a:chExt cx="1775000" cy="332086"/>
          </a:xfrm>
        </p:grpSpPr>
        <p:cxnSp>
          <p:nvCxnSpPr>
            <p:cNvPr id="46" name="Connecteur droit 45">
              <a:extLst>
                <a:ext uri="{FF2B5EF4-FFF2-40B4-BE49-F238E27FC236}">
                  <a16:creationId xmlns:a16="http://schemas.microsoft.com/office/drawing/2014/main" id="{C5CA3FD7-EFA4-449F-84C1-03C4576B4515}"/>
                </a:ext>
              </a:extLst>
            </p:cNvPr>
            <p:cNvCxnSpPr>
              <a:cxnSpLocks/>
            </p:cNvCxnSpPr>
            <p:nvPr/>
          </p:nvCxnSpPr>
          <p:spPr>
            <a:xfrm>
              <a:off x="6129535" y="4617879"/>
              <a:ext cx="1773043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Connecteur droit 46">
              <a:extLst>
                <a:ext uri="{FF2B5EF4-FFF2-40B4-BE49-F238E27FC236}">
                  <a16:creationId xmlns:a16="http://schemas.microsoft.com/office/drawing/2014/main" id="{40EDCBA3-8B8E-41A5-823F-0D3B12EF86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35077" y="4615621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onnecteur droit 47">
              <a:extLst>
                <a:ext uri="{FF2B5EF4-FFF2-40B4-BE49-F238E27FC236}">
                  <a16:creationId xmlns:a16="http://schemas.microsoft.com/office/drawing/2014/main" id="{2D4866E2-E42C-43CD-89FB-35B0285587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04535" y="4612337"/>
              <a:ext cx="0" cy="328802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376134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Partition (or </a:t>
            </a:r>
            <a:r>
              <a:rPr lang="fr-FR" dirty="0" err="1"/>
              <a:t>old</a:t>
            </a:r>
            <a:r>
              <a:rPr lang="fr-FR" dirty="0"/>
              <a:t> </a:t>
            </a:r>
            <a:r>
              <a:rPr lang="fr-FR" dirty="0" err="1"/>
              <a:t>definition</a:t>
            </a:r>
            <a:r>
              <a:rPr lang="fr-FR" dirty="0"/>
              <a:t> of « Volume »)</a:t>
            </a:r>
          </a:p>
          <a:p>
            <a:pPr lvl="1"/>
            <a:endParaRPr lang="fr-FR" dirty="0"/>
          </a:p>
          <a:p>
            <a:r>
              <a:rPr lang="fr-FR" dirty="0"/>
              <a:t>A section on the </a:t>
            </a:r>
            <a:r>
              <a:rPr lang="fr-FR" dirty="0" err="1"/>
              <a:t>physical</a:t>
            </a:r>
            <a:r>
              <a:rPr lang="fr-FR" dirty="0"/>
              <a:t> support</a:t>
            </a:r>
            <a:endParaRPr lang="fr-FR" i="1" dirty="0"/>
          </a:p>
          <a:p>
            <a:pPr lvl="1"/>
            <a:r>
              <a:rPr lang="fr-FR" i="1" dirty="0" err="1"/>
              <a:t>Separates</a:t>
            </a:r>
            <a:r>
              <a:rPr lang="fr-FR" i="1" dirty="0"/>
              <a:t> the </a:t>
            </a:r>
            <a:r>
              <a:rPr lang="fr-FR" i="1" dirty="0" err="1"/>
              <a:t>physical</a:t>
            </a:r>
            <a:r>
              <a:rPr lang="fr-FR" i="1" dirty="0"/>
              <a:t> support </a:t>
            </a:r>
            <a:r>
              <a:rPr lang="fr-FR" i="1" dirty="0" err="1"/>
              <a:t>into</a:t>
            </a:r>
            <a:r>
              <a:rPr lang="fr-FR" i="1" dirty="0"/>
              <a:t> </a:t>
            </a:r>
            <a:r>
              <a:rPr lang="fr-FR" i="1" dirty="0" err="1"/>
              <a:t>smaller</a:t>
            </a:r>
            <a:r>
              <a:rPr lang="fr-FR" i="1" dirty="0"/>
              <a:t> </a:t>
            </a:r>
            <a:r>
              <a:rPr lang="fr-FR" i="1" dirty="0" err="1"/>
              <a:t>storage</a:t>
            </a:r>
            <a:r>
              <a:rPr lang="fr-FR" i="1" dirty="0"/>
              <a:t> </a:t>
            </a:r>
            <a:r>
              <a:rPr lang="fr-FR" i="1" dirty="0" err="1"/>
              <a:t>spaces</a:t>
            </a:r>
            <a:endParaRPr lang="fr-FR" i="1" dirty="0"/>
          </a:p>
          <a:p>
            <a:pPr lvl="1"/>
            <a:r>
              <a:rPr lang="fr-FR" i="1" dirty="0" err="1"/>
              <a:t>Might</a:t>
            </a:r>
            <a:r>
              <a:rPr lang="fr-FR" i="1" dirty="0"/>
              <a:t> </a:t>
            </a:r>
            <a:r>
              <a:rPr lang="fr-FR" i="1" dirty="0" err="1"/>
              <a:t>be</a:t>
            </a:r>
            <a:r>
              <a:rPr lang="fr-FR" i="1" dirty="0"/>
              <a:t> one partition </a:t>
            </a:r>
            <a:r>
              <a:rPr lang="fr-FR" i="1" dirty="0" err="1"/>
              <a:t>with</a:t>
            </a:r>
            <a:r>
              <a:rPr lang="fr-FR" i="1" dirty="0"/>
              <a:t> the full </a:t>
            </a:r>
            <a:r>
              <a:rPr lang="fr-FR" i="1" dirty="0" err="1"/>
              <a:t>physical</a:t>
            </a:r>
            <a:r>
              <a:rPr lang="fr-FR" i="1" dirty="0"/>
              <a:t> support </a:t>
            </a:r>
            <a:r>
              <a:rPr lang="fr-FR" i="1" dirty="0" err="1"/>
              <a:t>into</a:t>
            </a:r>
            <a:r>
              <a:rPr lang="fr-FR" i="1" dirty="0"/>
              <a:t> </a:t>
            </a:r>
            <a:r>
              <a:rPr lang="fr-FR" i="1" dirty="0" err="1"/>
              <a:t>it</a:t>
            </a:r>
            <a:endParaRPr lang="fr-FR" i="1" dirty="0"/>
          </a:p>
          <a:p>
            <a:pPr lvl="1"/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35</a:t>
            </a:fld>
            <a:endParaRPr lang="fr-FR"/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45FFC2B0-9826-421F-966A-EC2046CCC3A7}"/>
              </a:ext>
            </a:extLst>
          </p:cNvPr>
          <p:cNvGrpSpPr/>
          <p:nvPr/>
        </p:nvGrpSpPr>
        <p:grpSpPr>
          <a:xfrm>
            <a:off x="927236" y="3415067"/>
            <a:ext cx="2693578" cy="1334784"/>
            <a:chOff x="925127" y="3415067"/>
            <a:chExt cx="2693578" cy="1334784"/>
          </a:xfrm>
        </p:grpSpPr>
        <p:grpSp>
          <p:nvGrpSpPr>
            <p:cNvPr id="61" name="Groupe 60">
              <a:extLst>
                <a:ext uri="{FF2B5EF4-FFF2-40B4-BE49-F238E27FC236}">
                  <a16:creationId xmlns:a16="http://schemas.microsoft.com/office/drawing/2014/main" id="{465AD326-33DA-4E2A-97BA-5464D332E1B1}"/>
                </a:ext>
              </a:extLst>
            </p:cNvPr>
            <p:cNvGrpSpPr/>
            <p:nvPr/>
          </p:nvGrpSpPr>
          <p:grpSpPr>
            <a:xfrm>
              <a:off x="9251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62" name="Groupe 61">
                <a:extLst>
                  <a:ext uri="{FF2B5EF4-FFF2-40B4-BE49-F238E27FC236}">
                    <a16:creationId xmlns:a16="http://schemas.microsoft.com/office/drawing/2014/main" id="{13CC7BF4-69E5-4639-A282-DE689AACACDD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6F18130D-FD46-40A0-A412-58C02F551BEF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67" name="Rectangle 66">
                  <a:extLst>
                    <a:ext uri="{FF2B5EF4-FFF2-40B4-BE49-F238E27FC236}">
                      <a16:creationId xmlns:a16="http://schemas.microsoft.com/office/drawing/2014/main" id="{F82364EE-4C28-4B0D-BBE5-003D71941A71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63" name="Groupe 62">
                <a:extLst>
                  <a:ext uri="{FF2B5EF4-FFF2-40B4-BE49-F238E27FC236}">
                    <a16:creationId xmlns:a16="http://schemas.microsoft.com/office/drawing/2014/main" id="{FB864A27-026B-4521-B1A9-800B023253BE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64" name="Rectangle 63">
                  <a:extLst>
                    <a:ext uri="{FF2B5EF4-FFF2-40B4-BE49-F238E27FC236}">
                      <a16:creationId xmlns:a16="http://schemas.microsoft.com/office/drawing/2014/main" id="{B00B9191-1FAD-46B4-B10B-34310A1A1942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D1A07BA9-6C01-4EDA-B0CF-123318FCF3A5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75" name="Groupe 74">
              <a:extLst>
                <a:ext uri="{FF2B5EF4-FFF2-40B4-BE49-F238E27FC236}">
                  <a16:creationId xmlns:a16="http://schemas.microsoft.com/office/drawing/2014/main" id="{97E5FF80-1297-43E9-90A1-19D612C5427C}"/>
                </a:ext>
              </a:extLst>
            </p:cNvPr>
            <p:cNvGrpSpPr/>
            <p:nvPr/>
          </p:nvGrpSpPr>
          <p:grpSpPr>
            <a:xfrm>
              <a:off x="1821805" y="3415067"/>
              <a:ext cx="896678" cy="893134"/>
              <a:chOff x="786809" y="3444949"/>
              <a:chExt cx="896678" cy="893134"/>
            </a:xfrm>
          </p:grpSpPr>
          <p:grpSp>
            <p:nvGrpSpPr>
              <p:cNvPr id="76" name="Groupe 75">
                <a:extLst>
                  <a:ext uri="{FF2B5EF4-FFF2-40B4-BE49-F238E27FC236}">
                    <a16:creationId xmlns:a16="http://schemas.microsoft.com/office/drawing/2014/main" id="{A0C319DE-27C7-4407-AE19-1B281EB54C78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80" name="Rectangle 79">
                  <a:extLst>
                    <a:ext uri="{FF2B5EF4-FFF2-40B4-BE49-F238E27FC236}">
                      <a16:creationId xmlns:a16="http://schemas.microsoft.com/office/drawing/2014/main" id="{2C58D0AA-68C4-4C25-8096-CEA45028A6F4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1E6886C9-7165-4D1B-8858-B3E4A66EFDB5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77" name="Groupe 76">
                <a:extLst>
                  <a:ext uri="{FF2B5EF4-FFF2-40B4-BE49-F238E27FC236}">
                    <a16:creationId xmlns:a16="http://schemas.microsoft.com/office/drawing/2014/main" id="{F03E4F46-DC12-42BF-BBF1-CECD39FE1979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82BFD9CD-9BB3-4E42-823A-E2C0EF55CB0D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79" name="Rectangle 78">
                  <a:extLst>
                    <a:ext uri="{FF2B5EF4-FFF2-40B4-BE49-F238E27FC236}">
                      <a16:creationId xmlns:a16="http://schemas.microsoft.com/office/drawing/2014/main" id="{252C2D4F-1E09-47AD-91FE-34DE5DE9F13F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82" name="Groupe 81">
              <a:extLst>
                <a:ext uri="{FF2B5EF4-FFF2-40B4-BE49-F238E27FC236}">
                  <a16:creationId xmlns:a16="http://schemas.microsoft.com/office/drawing/2014/main" id="{0B9B9C0E-3DCD-4859-B539-0FC89F57A125}"/>
                </a:ext>
              </a:extLst>
            </p:cNvPr>
            <p:cNvGrpSpPr/>
            <p:nvPr/>
          </p:nvGrpSpPr>
          <p:grpSpPr>
            <a:xfrm>
              <a:off x="27220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83" name="Groupe 82">
                <a:extLst>
                  <a:ext uri="{FF2B5EF4-FFF2-40B4-BE49-F238E27FC236}">
                    <a16:creationId xmlns:a16="http://schemas.microsoft.com/office/drawing/2014/main" id="{E90F04D1-F2FB-414F-99FF-E72E659D6C20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87" name="Rectangle 86">
                  <a:extLst>
                    <a:ext uri="{FF2B5EF4-FFF2-40B4-BE49-F238E27FC236}">
                      <a16:creationId xmlns:a16="http://schemas.microsoft.com/office/drawing/2014/main" id="{028F7727-BC4B-4832-8E75-92089806DCC8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8" name="Rectangle 87">
                  <a:extLst>
                    <a:ext uri="{FF2B5EF4-FFF2-40B4-BE49-F238E27FC236}">
                      <a16:creationId xmlns:a16="http://schemas.microsoft.com/office/drawing/2014/main" id="{21F7F217-F6DF-4F50-8859-9FE7734395BE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84" name="Groupe 83">
                <a:extLst>
                  <a:ext uri="{FF2B5EF4-FFF2-40B4-BE49-F238E27FC236}">
                    <a16:creationId xmlns:a16="http://schemas.microsoft.com/office/drawing/2014/main" id="{B53989CB-E90F-4AD0-9686-8D7F56CF6B78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85" name="Rectangle 84">
                  <a:extLst>
                    <a:ext uri="{FF2B5EF4-FFF2-40B4-BE49-F238E27FC236}">
                      <a16:creationId xmlns:a16="http://schemas.microsoft.com/office/drawing/2014/main" id="{EF703FC4-82CB-4FAA-89C7-B92F6BF32E05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86" name="Rectangle 85">
                  <a:extLst>
                    <a:ext uri="{FF2B5EF4-FFF2-40B4-BE49-F238E27FC236}">
                      <a16:creationId xmlns:a16="http://schemas.microsoft.com/office/drawing/2014/main" id="{BACE927A-09CA-4020-B145-2C6135062419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90" name="Groupe 89">
              <a:extLst>
                <a:ext uri="{FF2B5EF4-FFF2-40B4-BE49-F238E27FC236}">
                  <a16:creationId xmlns:a16="http://schemas.microsoft.com/office/drawing/2014/main" id="{ED5C4132-862A-408B-A4BD-242D6E9F4972}"/>
                </a:ext>
              </a:extLst>
            </p:cNvPr>
            <p:cNvGrpSpPr/>
            <p:nvPr/>
          </p:nvGrpSpPr>
          <p:grpSpPr>
            <a:xfrm>
              <a:off x="927025" y="4303284"/>
              <a:ext cx="896678" cy="446567"/>
              <a:chOff x="786809" y="3444949"/>
              <a:chExt cx="896678" cy="446567"/>
            </a:xfrm>
          </p:grpSpPr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A33D05E2-073B-4324-B186-2368ECC54A27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11048644-8EAA-4C40-A4EF-BB1ACAE0BEBC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91" name="Groupe 90">
              <a:extLst>
                <a:ext uri="{FF2B5EF4-FFF2-40B4-BE49-F238E27FC236}">
                  <a16:creationId xmlns:a16="http://schemas.microsoft.com/office/drawing/2014/main" id="{304788DE-E2A6-42A1-9CE5-CAE8DDBCFD9B}"/>
                </a:ext>
              </a:extLst>
            </p:cNvPr>
            <p:cNvGrpSpPr/>
            <p:nvPr/>
          </p:nvGrpSpPr>
          <p:grpSpPr>
            <a:xfrm>
              <a:off x="1820033" y="4303284"/>
              <a:ext cx="896678" cy="446567"/>
              <a:chOff x="786809" y="3444949"/>
              <a:chExt cx="896678" cy="446567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1A3F5324-D475-4F29-A2C1-90AB557B3B26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53A6F208-AD08-422E-8532-5668E121F27C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96" name="Groupe 95">
              <a:extLst>
                <a:ext uri="{FF2B5EF4-FFF2-40B4-BE49-F238E27FC236}">
                  <a16:creationId xmlns:a16="http://schemas.microsoft.com/office/drawing/2014/main" id="{8E8ACC99-59E8-4862-A886-06E509932EAF}"/>
                </a:ext>
              </a:extLst>
            </p:cNvPr>
            <p:cNvGrpSpPr/>
            <p:nvPr/>
          </p:nvGrpSpPr>
          <p:grpSpPr>
            <a:xfrm>
              <a:off x="2720255" y="4303284"/>
              <a:ext cx="896678" cy="446567"/>
              <a:chOff x="786809" y="3444949"/>
              <a:chExt cx="896678" cy="446567"/>
            </a:xfrm>
          </p:grpSpPr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DB9FAEA6-7896-406C-B22F-C6A02C7A1E9D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662199E7-E0D4-4EC9-A876-2509A3DD98EF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99" name="Groupe 98">
            <a:extLst>
              <a:ext uri="{FF2B5EF4-FFF2-40B4-BE49-F238E27FC236}">
                <a16:creationId xmlns:a16="http://schemas.microsoft.com/office/drawing/2014/main" id="{370846BC-4B27-4783-B250-41475B93BA67}"/>
              </a:ext>
            </a:extLst>
          </p:cNvPr>
          <p:cNvGrpSpPr/>
          <p:nvPr/>
        </p:nvGrpSpPr>
        <p:grpSpPr>
          <a:xfrm>
            <a:off x="4970198" y="3415067"/>
            <a:ext cx="2693578" cy="1334784"/>
            <a:chOff x="925127" y="3415067"/>
            <a:chExt cx="2693578" cy="1334784"/>
          </a:xfrm>
        </p:grpSpPr>
        <p:grpSp>
          <p:nvGrpSpPr>
            <p:cNvPr id="100" name="Groupe 99">
              <a:extLst>
                <a:ext uri="{FF2B5EF4-FFF2-40B4-BE49-F238E27FC236}">
                  <a16:creationId xmlns:a16="http://schemas.microsoft.com/office/drawing/2014/main" id="{BB16E048-149F-44CA-A41C-2A3585A0633A}"/>
                </a:ext>
              </a:extLst>
            </p:cNvPr>
            <p:cNvGrpSpPr/>
            <p:nvPr/>
          </p:nvGrpSpPr>
          <p:grpSpPr>
            <a:xfrm>
              <a:off x="9251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124" name="Groupe 123">
                <a:extLst>
                  <a:ext uri="{FF2B5EF4-FFF2-40B4-BE49-F238E27FC236}">
                    <a16:creationId xmlns:a16="http://schemas.microsoft.com/office/drawing/2014/main" id="{77CE4085-1FF0-44C4-96BA-D944CDB17945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1E1BA505-A891-4E0B-A42A-4C751B35709E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9" name="Rectangle 128">
                  <a:extLst>
                    <a:ext uri="{FF2B5EF4-FFF2-40B4-BE49-F238E27FC236}">
                      <a16:creationId xmlns:a16="http://schemas.microsoft.com/office/drawing/2014/main" id="{C58F73B7-C733-409D-A3E3-160A88234FEB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25" name="Groupe 124">
                <a:extLst>
                  <a:ext uri="{FF2B5EF4-FFF2-40B4-BE49-F238E27FC236}">
                    <a16:creationId xmlns:a16="http://schemas.microsoft.com/office/drawing/2014/main" id="{50E9D06E-29E9-4FEE-8043-64903D51C95E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D27D7C30-E667-4724-A31E-ECA080341AD0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7174B2C3-0952-46F0-9329-BDD2B142826C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1" name="Groupe 100">
              <a:extLst>
                <a:ext uri="{FF2B5EF4-FFF2-40B4-BE49-F238E27FC236}">
                  <a16:creationId xmlns:a16="http://schemas.microsoft.com/office/drawing/2014/main" id="{1CF8FE40-6D7D-460B-9198-8D0B852A4236}"/>
                </a:ext>
              </a:extLst>
            </p:cNvPr>
            <p:cNvGrpSpPr/>
            <p:nvPr/>
          </p:nvGrpSpPr>
          <p:grpSpPr>
            <a:xfrm>
              <a:off x="1821805" y="3415067"/>
              <a:ext cx="896678" cy="893134"/>
              <a:chOff x="786809" y="3444949"/>
              <a:chExt cx="896678" cy="893134"/>
            </a:xfrm>
          </p:grpSpPr>
          <p:grpSp>
            <p:nvGrpSpPr>
              <p:cNvPr id="118" name="Groupe 117">
                <a:extLst>
                  <a:ext uri="{FF2B5EF4-FFF2-40B4-BE49-F238E27FC236}">
                    <a16:creationId xmlns:a16="http://schemas.microsoft.com/office/drawing/2014/main" id="{83EA8994-A5DE-4DC5-82DB-0B02A38490EC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84B2FB1F-D0EB-40D4-BD8B-9A4F140DA424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8FC29295-1DB3-495A-B8A5-30BB8EB1015D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19" name="Groupe 118">
                <a:extLst>
                  <a:ext uri="{FF2B5EF4-FFF2-40B4-BE49-F238E27FC236}">
                    <a16:creationId xmlns:a16="http://schemas.microsoft.com/office/drawing/2014/main" id="{959E3E1F-F3B0-4389-8783-27DB5A5E25E1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8517EDDC-6C27-45C4-9D97-A11935EE89E5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D69220D8-474E-4EE5-B8D0-BF2372ABF192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2" name="Groupe 101">
              <a:extLst>
                <a:ext uri="{FF2B5EF4-FFF2-40B4-BE49-F238E27FC236}">
                  <a16:creationId xmlns:a16="http://schemas.microsoft.com/office/drawing/2014/main" id="{793C0AF9-684F-4DEB-8216-9C3CFFECC1B6}"/>
                </a:ext>
              </a:extLst>
            </p:cNvPr>
            <p:cNvGrpSpPr/>
            <p:nvPr/>
          </p:nvGrpSpPr>
          <p:grpSpPr>
            <a:xfrm>
              <a:off x="27220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112" name="Groupe 111">
                <a:extLst>
                  <a:ext uri="{FF2B5EF4-FFF2-40B4-BE49-F238E27FC236}">
                    <a16:creationId xmlns:a16="http://schemas.microsoft.com/office/drawing/2014/main" id="{2A6E1F74-2636-49EB-88DE-3B483D2539D3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CCBD55C5-1655-46CB-B069-DD2A76554C46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E2B658C4-577F-404C-A546-9CB9A06BA5B9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13" name="Groupe 112">
                <a:extLst>
                  <a:ext uri="{FF2B5EF4-FFF2-40B4-BE49-F238E27FC236}">
                    <a16:creationId xmlns:a16="http://schemas.microsoft.com/office/drawing/2014/main" id="{66C49628-3CB7-4FE2-8200-0564F01066DC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9B68D89-23E9-45A2-85F3-766713DF6476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812AF1CA-A52E-4419-B92D-FAE1BE624523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3" name="Groupe 102">
              <a:extLst>
                <a:ext uri="{FF2B5EF4-FFF2-40B4-BE49-F238E27FC236}">
                  <a16:creationId xmlns:a16="http://schemas.microsoft.com/office/drawing/2014/main" id="{FC8D8E9B-7EC1-4169-85EB-592A04D4F5C0}"/>
                </a:ext>
              </a:extLst>
            </p:cNvPr>
            <p:cNvGrpSpPr/>
            <p:nvPr/>
          </p:nvGrpSpPr>
          <p:grpSpPr>
            <a:xfrm>
              <a:off x="927025" y="4303284"/>
              <a:ext cx="896678" cy="446567"/>
              <a:chOff x="786809" y="3444949"/>
              <a:chExt cx="896678" cy="446567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B45136E5-A79D-474B-B521-9A464FD5166E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0269695F-FE5B-48AD-B7A4-3598E1F73BDE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04" name="Groupe 103">
              <a:extLst>
                <a:ext uri="{FF2B5EF4-FFF2-40B4-BE49-F238E27FC236}">
                  <a16:creationId xmlns:a16="http://schemas.microsoft.com/office/drawing/2014/main" id="{F3850CDF-F11F-4377-8D5A-A04499B9E8C2}"/>
                </a:ext>
              </a:extLst>
            </p:cNvPr>
            <p:cNvGrpSpPr/>
            <p:nvPr/>
          </p:nvGrpSpPr>
          <p:grpSpPr>
            <a:xfrm>
              <a:off x="1820033" y="4303284"/>
              <a:ext cx="896678" cy="446567"/>
              <a:chOff x="786809" y="3444949"/>
              <a:chExt cx="896678" cy="446567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EE771F17-EECB-4392-B36D-801715200E33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052B0C26-0DE9-4E19-8545-F8F77BADE15B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05" name="Groupe 104">
              <a:extLst>
                <a:ext uri="{FF2B5EF4-FFF2-40B4-BE49-F238E27FC236}">
                  <a16:creationId xmlns:a16="http://schemas.microsoft.com/office/drawing/2014/main" id="{224FD3D6-DFED-44BA-887A-E3363D21FD8F}"/>
                </a:ext>
              </a:extLst>
            </p:cNvPr>
            <p:cNvGrpSpPr/>
            <p:nvPr/>
          </p:nvGrpSpPr>
          <p:grpSpPr>
            <a:xfrm>
              <a:off x="2720255" y="4303284"/>
              <a:ext cx="896678" cy="446567"/>
              <a:chOff x="786809" y="3444949"/>
              <a:chExt cx="896678" cy="446567"/>
            </a:xfrm>
          </p:grpSpPr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56E6E033-08AA-4B2F-B2B2-150B293BA583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FBD706EB-658E-40B8-AC78-0605A427F48C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3" name="ZoneTexte 22">
            <a:extLst>
              <a:ext uri="{FF2B5EF4-FFF2-40B4-BE49-F238E27FC236}">
                <a16:creationId xmlns:a16="http://schemas.microsoft.com/office/drawing/2014/main" id="{50CBEB3E-9ED1-4C62-89AA-42BD283871CE}"/>
              </a:ext>
            </a:extLst>
          </p:cNvPr>
          <p:cNvSpPr txBox="1"/>
          <p:nvPr/>
        </p:nvSpPr>
        <p:spPr>
          <a:xfrm>
            <a:off x="929797" y="3027782"/>
            <a:ext cx="26892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Physical support (blocks)</a:t>
            </a:r>
          </a:p>
        </p:txBody>
      </p:sp>
      <p:sp>
        <p:nvSpPr>
          <p:cNvPr id="131" name="ZoneTexte 130">
            <a:extLst>
              <a:ext uri="{FF2B5EF4-FFF2-40B4-BE49-F238E27FC236}">
                <a16:creationId xmlns:a16="http://schemas.microsoft.com/office/drawing/2014/main" id="{BBB0929D-C298-4C6B-B83B-B28A5258490E}"/>
              </a:ext>
            </a:extLst>
          </p:cNvPr>
          <p:cNvSpPr txBox="1"/>
          <p:nvPr/>
        </p:nvSpPr>
        <p:spPr>
          <a:xfrm>
            <a:off x="5080953" y="3032175"/>
            <a:ext cx="1568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Partition 1</a:t>
            </a:r>
          </a:p>
        </p:txBody>
      </p:sp>
      <p:sp>
        <p:nvSpPr>
          <p:cNvPr id="132" name="ZoneTexte 131">
            <a:extLst>
              <a:ext uri="{FF2B5EF4-FFF2-40B4-BE49-F238E27FC236}">
                <a16:creationId xmlns:a16="http://schemas.microsoft.com/office/drawing/2014/main" id="{6258EDB9-ADF8-4C3C-A4EC-5879CB6A0C3C}"/>
              </a:ext>
            </a:extLst>
          </p:cNvPr>
          <p:cNvSpPr txBox="1"/>
          <p:nvPr/>
        </p:nvSpPr>
        <p:spPr>
          <a:xfrm>
            <a:off x="6427742" y="3029870"/>
            <a:ext cx="1568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Partition 2</a:t>
            </a:r>
          </a:p>
        </p:txBody>
      </p:sp>
    </p:spTree>
    <p:extLst>
      <p:ext uri="{BB962C8B-B14F-4D97-AF65-F5344CB8AC3E}">
        <p14:creationId xmlns:p14="http://schemas.microsoft.com/office/powerpoint/2010/main" val="3666818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 err="1"/>
              <a:t>Organization</a:t>
            </a:r>
            <a:r>
              <a:rPr lang="fr-FR" dirty="0"/>
              <a:t> of files and folders </a:t>
            </a:r>
            <a:r>
              <a:rPr lang="fr-FR" dirty="0" err="1"/>
              <a:t>within</a:t>
            </a:r>
            <a:r>
              <a:rPr lang="fr-FR" dirty="0"/>
              <a:t> a partition</a:t>
            </a:r>
          </a:p>
          <a:p>
            <a:pPr lvl="1"/>
            <a:r>
              <a:rPr lang="fr-FR" i="1" dirty="0" err="1"/>
              <a:t>Some</a:t>
            </a:r>
            <a:r>
              <a:rPr lang="fr-FR" i="1" dirty="0"/>
              <a:t> file </a:t>
            </a:r>
            <a:r>
              <a:rPr lang="fr-FR" i="1" dirty="0" err="1"/>
              <a:t>systems</a:t>
            </a:r>
            <a:r>
              <a:rPr lang="fr-FR" i="1" dirty="0"/>
              <a:t> </a:t>
            </a:r>
            <a:r>
              <a:rPr lang="fr-FR" i="1" dirty="0" err="1"/>
              <a:t>might</a:t>
            </a:r>
            <a:r>
              <a:rPr lang="fr-FR" i="1" dirty="0"/>
              <a:t> </a:t>
            </a:r>
            <a:r>
              <a:rPr lang="fr-FR" i="1" dirty="0" err="1"/>
              <a:t>be</a:t>
            </a:r>
            <a:r>
              <a:rPr lang="fr-FR" i="1" dirty="0"/>
              <a:t> </a:t>
            </a:r>
            <a:r>
              <a:rPr lang="fr-FR" i="1" dirty="0" err="1"/>
              <a:t>distributed</a:t>
            </a:r>
            <a:r>
              <a:rPr lang="fr-FR" i="1" dirty="0"/>
              <a:t> on multiple </a:t>
            </a:r>
            <a:r>
              <a:rPr lang="fr-FR" i="1" dirty="0" err="1"/>
              <a:t>physical</a:t>
            </a:r>
            <a:r>
              <a:rPr lang="fr-FR" i="1" dirty="0"/>
              <a:t> supports…</a:t>
            </a:r>
          </a:p>
          <a:p>
            <a:pPr lvl="1"/>
            <a:r>
              <a:rPr lang="fr-FR" i="1" dirty="0"/>
              <a:t>…or </a:t>
            </a:r>
            <a:r>
              <a:rPr lang="fr-FR" i="1" dirty="0" err="1"/>
              <a:t>through</a:t>
            </a:r>
            <a:r>
              <a:rPr lang="fr-FR" i="1" dirty="0"/>
              <a:t> a network </a:t>
            </a:r>
            <a:r>
              <a:rPr lang="fr-FR" i="1" dirty="0" err="1"/>
              <a:t>protocol</a:t>
            </a:r>
            <a:endParaRPr lang="fr-FR" i="1" dirty="0"/>
          </a:p>
          <a:p>
            <a:pPr lvl="1"/>
            <a:r>
              <a:rPr lang="fr-FR" i="1" dirty="0" err="1"/>
              <a:t>See</a:t>
            </a:r>
            <a:r>
              <a:rPr lang="fr-FR" i="1" dirty="0"/>
              <a:t> </a:t>
            </a:r>
            <a:r>
              <a:rPr lang="fr-FR" i="1" dirty="0" err="1"/>
              <a:t>also</a:t>
            </a:r>
            <a:r>
              <a:rPr lang="fr-FR" i="1" dirty="0"/>
              <a:t> NFS, AFS, ZFS, DFS, …</a:t>
            </a:r>
          </a:p>
          <a:p>
            <a:pPr lvl="1"/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36</a:t>
            </a:fld>
            <a:endParaRPr lang="fr-FR"/>
          </a:p>
        </p:txBody>
      </p:sp>
      <p:grpSp>
        <p:nvGrpSpPr>
          <p:cNvPr id="99" name="Groupe 98">
            <a:extLst>
              <a:ext uri="{FF2B5EF4-FFF2-40B4-BE49-F238E27FC236}">
                <a16:creationId xmlns:a16="http://schemas.microsoft.com/office/drawing/2014/main" id="{370846BC-4B27-4783-B250-41475B93BA67}"/>
              </a:ext>
            </a:extLst>
          </p:cNvPr>
          <p:cNvGrpSpPr/>
          <p:nvPr/>
        </p:nvGrpSpPr>
        <p:grpSpPr>
          <a:xfrm>
            <a:off x="2288057" y="2571750"/>
            <a:ext cx="4437870" cy="2199156"/>
            <a:chOff x="925127" y="3415067"/>
            <a:chExt cx="2693578" cy="1334784"/>
          </a:xfrm>
        </p:grpSpPr>
        <p:grpSp>
          <p:nvGrpSpPr>
            <p:cNvPr id="100" name="Groupe 99">
              <a:extLst>
                <a:ext uri="{FF2B5EF4-FFF2-40B4-BE49-F238E27FC236}">
                  <a16:creationId xmlns:a16="http://schemas.microsoft.com/office/drawing/2014/main" id="{BB16E048-149F-44CA-A41C-2A3585A0633A}"/>
                </a:ext>
              </a:extLst>
            </p:cNvPr>
            <p:cNvGrpSpPr/>
            <p:nvPr/>
          </p:nvGrpSpPr>
          <p:grpSpPr>
            <a:xfrm>
              <a:off x="9251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124" name="Groupe 123">
                <a:extLst>
                  <a:ext uri="{FF2B5EF4-FFF2-40B4-BE49-F238E27FC236}">
                    <a16:creationId xmlns:a16="http://schemas.microsoft.com/office/drawing/2014/main" id="{77CE4085-1FF0-44C4-96BA-D944CDB17945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28" name="Rectangle 127">
                  <a:extLst>
                    <a:ext uri="{FF2B5EF4-FFF2-40B4-BE49-F238E27FC236}">
                      <a16:creationId xmlns:a16="http://schemas.microsoft.com/office/drawing/2014/main" id="{1E1BA505-A891-4E0B-A42A-4C751B35709E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sz="1100" dirty="0">
                      <a:solidFill>
                        <a:schemeClr val="tx1"/>
                      </a:solidFill>
                    </a:rPr>
                    <a:t>Apache </a:t>
                  </a:r>
                  <a:r>
                    <a:rPr lang="fr-FR" sz="1100" dirty="0" err="1">
                      <a:solidFill>
                        <a:schemeClr val="tx1"/>
                      </a:solidFill>
                    </a:rPr>
                    <a:t>EpiShell</a:t>
                  </a:r>
                  <a:r>
                    <a:rPr lang="fr-FR" sz="1100" dirty="0">
                      <a:solidFill>
                        <a:schemeClr val="tx1"/>
                      </a:solidFill>
                    </a:rPr>
                    <a:t> …</a:t>
                  </a:r>
                </a:p>
              </p:txBody>
            </p:sp>
            <p:sp>
              <p:nvSpPr>
                <p:cNvPr id="129" name="Rectangle 128">
                  <a:extLst>
                    <a:ext uri="{FF2B5EF4-FFF2-40B4-BE49-F238E27FC236}">
                      <a16:creationId xmlns:a16="http://schemas.microsoft.com/office/drawing/2014/main" id="{C58F73B7-C733-409D-A3E3-160A88234FEB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25" name="Groupe 124">
                <a:extLst>
                  <a:ext uri="{FF2B5EF4-FFF2-40B4-BE49-F238E27FC236}">
                    <a16:creationId xmlns:a16="http://schemas.microsoft.com/office/drawing/2014/main" id="{50E9D06E-29E9-4FEE-8043-64903D51C95E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26" name="Rectangle 125">
                  <a:extLst>
                    <a:ext uri="{FF2B5EF4-FFF2-40B4-BE49-F238E27FC236}">
                      <a16:creationId xmlns:a16="http://schemas.microsoft.com/office/drawing/2014/main" id="{D27D7C30-E667-4724-A31E-ECA080341AD0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7" name="Rectangle 126">
                  <a:extLst>
                    <a:ext uri="{FF2B5EF4-FFF2-40B4-BE49-F238E27FC236}">
                      <a16:creationId xmlns:a16="http://schemas.microsoft.com/office/drawing/2014/main" id="{7174B2C3-0952-46F0-9329-BDD2B142826C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1" name="Groupe 100">
              <a:extLst>
                <a:ext uri="{FF2B5EF4-FFF2-40B4-BE49-F238E27FC236}">
                  <a16:creationId xmlns:a16="http://schemas.microsoft.com/office/drawing/2014/main" id="{1CF8FE40-6D7D-460B-9198-8D0B852A4236}"/>
                </a:ext>
              </a:extLst>
            </p:cNvPr>
            <p:cNvGrpSpPr/>
            <p:nvPr/>
          </p:nvGrpSpPr>
          <p:grpSpPr>
            <a:xfrm>
              <a:off x="1821805" y="3415067"/>
              <a:ext cx="896678" cy="893134"/>
              <a:chOff x="786809" y="3444949"/>
              <a:chExt cx="896678" cy="893134"/>
            </a:xfrm>
          </p:grpSpPr>
          <p:grpSp>
            <p:nvGrpSpPr>
              <p:cNvPr id="118" name="Groupe 117">
                <a:extLst>
                  <a:ext uri="{FF2B5EF4-FFF2-40B4-BE49-F238E27FC236}">
                    <a16:creationId xmlns:a16="http://schemas.microsoft.com/office/drawing/2014/main" id="{83EA8994-A5DE-4DC5-82DB-0B02A38490EC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22" name="Rectangle 121">
                  <a:extLst>
                    <a:ext uri="{FF2B5EF4-FFF2-40B4-BE49-F238E27FC236}">
                      <a16:creationId xmlns:a16="http://schemas.microsoft.com/office/drawing/2014/main" id="{84B2FB1F-D0EB-40D4-BD8B-9A4F140DA424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>
                      <a:solidFill>
                        <a:schemeClr val="tx1"/>
                      </a:solidFill>
                    </a:rPr>
                    <a:t>[Tue Mar 02 08:…</a:t>
                  </a:r>
                </a:p>
              </p:txBody>
            </p:sp>
            <p:sp>
              <p:nvSpPr>
                <p:cNvPr id="123" name="Rectangle 122">
                  <a:extLst>
                    <a:ext uri="{FF2B5EF4-FFF2-40B4-BE49-F238E27FC236}">
                      <a16:creationId xmlns:a16="http://schemas.microsoft.com/office/drawing/2014/main" id="{8FC29295-1DB3-495A-B8A5-30BB8EB1015D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19" name="Groupe 118">
                <a:extLst>
                  <a:ext uri="{FF2B5EF4-FFF2-40B4-BE49-F238E27FC236}">
                    <a16:creationId xmlns:a16="http://schemas.microsoft.com/office/drawing/2014/main" id="{959E3E1F-F3B0-4389-8783-27DB5A5E25E1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20" name="Rectangle 119">
                  <a:extLst>
                    <a:ext uri="{FF2B5EF4-FFF2-40B4-BE49-F238E27FC236}">
                      <a16:creationId xmlns:a16="http://schemas.microsoft.com/office/drawing/2014/main" id="{8517EDDC-6C27-45C4-9D97-A11935EE89E5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>
                      <a:solidFill>
                        <a:schemeClr val="tx1"/>
                      </a:solidFill>
                    </a:rPr>
                    <a:t>Shell </a:t>
                  </a:r>
                  <a:r>
                    <a:rPr lang="fr-FR" dirty="0" err="1">
                      <a:solidFill>
                        <a:schemeClr val="tx1"/>
                      </a:solidFill>
                    </a:rPr>
                    <a:t>project</a:t>
                  </a:r>
                  <a:r>
                    <a:rPr lang="fr-FR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121" name="Rectangle 120">
                  <a:extLst>
                    <a:ext uri="{FF2B5EF4-FFF2-40B4-BE49-F238E27FC236}">
                      <a16:creationId xmlns:a16="http://schemas.microsoft.com/office/drawing/2014/main" id="{D69220D8-474E-4EE5-B8D0-BF2372ABF192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2" name="Groupe 101">
              <a:extLst>
                <a:ext uri="{FF2B5EF4-FFF2-40B4-BE49-F238E27FC236}">
                  <a16:creationId xmlns:a16="http://schemas.microsoft.com/office/drawing/2014/main" id="{793C0AF9-684F-4DEB-8216-9C3CFFECC1B6}"/>
                </a:ext>
              </a:extLst>
            </p:cNvPr>
            <p:cNvGrpSpPr/>
            <p:nvPr/>
          </p:nvGrpSpPr>
          <p:grpSpPr>
            <a:xfrm>
              <a:off x="2722027" y="3415067"/>
              <a:ext cx="896678" cy="893134"/>
              <a:chOff x="786809" y="3444949"/>
              <a:chExt cx="896678" cy="893134"/>
            </a:xfrm>
          </p:grpSpPr>
          <p:grpSp>
            <p:nvGrpSpPr>
              <p:cNvPr id="112" name="Groupe 111">
                <a:extLst>
                  <a:ext uri="{FF2B5EF4-FFF2-40B4-BE49-F238E27FC236}">
                    <a16:creationId xmlns:a16="http://schemas.microsoft.com/office/drawing/2014/main" id="{2A6E1F74-2636-49EB-88DE-3B483D2539D3}"/>
                  </a:ext>
                </a:extLst>
              </p:cNvPr>
              <p:cNvGrpSpPr/>
              <p:nvPr/>
            </p:nvGrpSpPr>
            <p:grpSpPr>
              <a:xfrm>
                <a:off x="786809" y="3444949"/>
                <a:ext cx="896678" cy="446567"/>
                <a:chOff x="786809" y="3444949"/>
                <a:chExt cx="896678" cy="446567"/>
              </a:xfrm>
            </p:grpSpPr>
            <p:sp>
              <p:nvSpPr>
                <p:cNvPr id="116" name="Rectangle 115">
                  <a:extLst>
                    <a:ext uri="{FF2B5EF4-FFF2-40B4-BE49-F238E27FC236}">
                      <a16:creationId xmlns:a16="http://schemas.microsoft.com/office/drawing/2014/main" id="{CCBD55C5-1655-46CB-B069-DD2A76554C46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7" name="Rectangle 116">
                  <a:extLst>
                    <a:ext uri="{FF2B5EF4-FFF2-40B4-BE49-F238E27FC236}">
                      <a16:creationId xmlns:a16="http://schemas.microsoft.com/office/drawing/2014/main" id="{E2B658C4-577F-404C-A546-9CB9A06BA5B9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grpSp>
            <p:nvGrpSpPr>
              <p:cNvPr id="113" name="Groupe 112">
                <a:extLst>
                  <a:ext uri="{FF2B5EF4-FFF2-40B4-BE49-F238E27FC236}">
                    <a16:creationId xmlns:a16="http://schemas.microsoft.com/office/drawing/2014/main" id="{66C49628-3CB7-4FE2-8200-0564F01066DC}"/>
                  </a:ext>
                </a:extLst>
              </p:cNvPr>
              <p:cNvGrpSpPr/>
              <p:nvPr/>
            </p:nvGrpSpPr>
            <p:grpSpPr>
              <a:xfrm>
                <a:off x="786809" y="3891516"/>
                <a:ext cx="896678" cy="446567"/>
                <a:chOff x="786809" y="3444949"/>
                <a:chExt cx="896678" cy="446567"/>
              </a:xfrm>
            </p:grpSpPr>
            <p:sp>
              <p:nvSpPr>
                <p:cNvPr id="114" name="Rectangle 113">
                  <a:extLst>
                    <a:ext uri="{FF2B5EF4-FFF2-40B4-BE49-F238E27FC236}">
                      <a16:creationId xmlns:a16="http://schemas.microsoft.com/office/drawing/2014/main" id="{39B68D89-23E9-45A2-85F3-766713DF6476}"/>
                    </a:ext>
                  </a:extLst>
                </p:cNvPr>
                <p:cNvSpPr/>
                <p:nvPr/>
              </p:nvSpPr>
              <p:spPr>
                <a:xfrm>
                  <a:off x="786809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15" name="Rectangle 114">
                  <a:extLst>
                    <a:ext uri="{FF2B5EF4-FFF2-40B4-BE49-F238E27FC236}">
                      <a16:creationId xmlns:a16="http://schemas.microsoft.com/office/drawing/2014/main" id="{812AF1CA-A52E-4419-B92D-FAE1BE624523}"/>
                    </a:ext>
                  </a:extLst>
                </p:cNvPr>
                <p:cNvSpPr/>
                <p:nvPr/>
              </p:nvSpPr>
              <p:spPr>
                <a:xfrm>
                  <a:off x="1236920" y="3444949"/>
                  <a:ext cx="446567" cy="446567"/>
                </a:xfrm>
                <a:prstGeom prst="rect">
                  <a:avLst/>
                </a:prstGeom>
                <a:solidFill>
                  <a:schemeClr val="accent2">
                    <a:lumMod val="40000"/>
                    <a:lumOff val="6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</p:grpSp>
        <p:grpSp>
          <p:nvGrpSpPr>
            <p:cNvPr id="103" name="Groupe 102">
              <a:extLst>
                <a:ext uri="{FF2B5EF4-FFF2-40B4-BE49-F238E27FC236}">
                  <a16:creationId xmlns:a16="http://schemas.microsoft.com/office/drawing/2014/main" id="{FC8D8E9B-7EC1-4169-85EB-592A04D4F5C0}"/>
                </a:ext>
              </a:extLst>
            </p:cNvPr>
            <p:cNvGrpSpPr/>
            <p:nvPr/>
          </p:nvGrpSpPr>
          <p:grpSpPr>
            <a:xfrm>
              <a:off x="927025" y="4303284"/>
              <a:ext cx="896678" cy="446567"/>
              <a:chOff x="786809" y="3444949"/>
              <a:chExt cx="896678" cy="446567"/>
            </a:xfrm>
          </p:grpSpPr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B45136E5-A79D-474B-B521-9A464FD5166E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 dirty="0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0269695F-FE5B-48AD-B7A4-3598E1F73BDE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solidFill>
                      <a:schemeClr val="tx1"/>
                    </a:solidFill>
                  </a:rPr>
                  <a:t>#! /bin/sh …</a:t>
                </a:r>
              </a:p>
            </p:txBody>
          </p:sp>
        </p:grpSp>
        <p:grpSp>
          <p:nvGrpSpPr>
            <p:cNvPr id="104" name="Groupe 103">
              <a:extLst>
                <a:ext uri="{FF2B5EF4-FFF2-40B4-BE49-F238E27FC236}">
                  <a16:creationId xmlns:a16="http://schemas.microsoft.com/office/drawing/2014/main" id="{F3850CDF-F11F-4377-8D5A-A04499B9E8C2}"/>
                </a:ext>
              </a:extLst>
            </p:cNvPr>
            <p:cNvGrpSpPr/>
            <p:nvPr/>
          </p:nvGrpSpPr>
          <p:grpSpPr>
            <a:xfrm>
              <a:off x="1820033" y="4303284"/>
              <a:ext cx="896678" cy="446567"/>
              <a:chOff x="786809" y="3444949"/>
              <a:chExt cx="896678" cy="446567"/>
            </a:xfrm>
          </p:grpSpPr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EE771F17-EECB-4392-B36D-801715200E33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052B0C26-0DE9-4E19-8545-F8F77BADE15B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05" name="Groupe 104">
              <a:extLst>
                <a:ext uri="{FF2B5EF4-FFF2-40B4-BE49-F238E27FC236}">
                  <a16:creationId xmlns:a16="http://schemas.microsoft.com/office/drawing/2014/main" id="{224FD3D6-DFED-44BA-887A-E3363D21FD8F}"/>
                </a:ext>
              </a:extLst>
            </p:cNvPr>
            <p:cNvGrpSpPr/>
            <p:nvPr/>
          </p:nvGrpSpPr>
          <p:grpSpPr>
            <a:xfrm>
              <a:off x="2720255" y="4303284"/>
              <a:ext cx="896678" cy="446567"/>
              <a:chOff x="786809" y="3444949"/>
              <a:chExt cx="896678" cy="446567"/>
            </a:xfrm>
          </p:grpSpPr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56E6E033-08AA-4B2F-B2B2-150B293BA583}"/>
                  </a:ext>
                </a:extLst>
              </p:cNvPr>
              <p:cNvSpPr/>
              <p:nvPr/>
            </p:nvSpPr>
            <p:spPr>
              <a:xfrm>
                <a:off x="786809" y="3444949"/>
                <a:ext cx="446567" cy="446567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FBD706EB-658E-40B8-AC78-0605A427F48C}"/>
                  </a:ext>
                </a:extLst>
              </p:cNvPr>
              <p:cNvSpPr/>
              <p:nvPr/>
            </p:nvSpPr>
            <p:spPr>
              <a:xfrm>
                <a:off x="1236920" y="3444949"/>
                <a:ext cx="446567" cy="446567"/>
              </a:xfrm>
              <a:prstGeom prst="rect">
                <a:avLst/>
              </a:prstGeom>
              <a:solidFill>
                <a:schemeClr val="accent2">
                  <a:lumMod val="40000"/>
                  <a:lumOff val="6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39563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</a:t>
            </a:r>
            <a:r>
              <a:rPr lang="fr-FR" dirty="0" err="1"/>
              <a:t>Other</a:t>
            </a:r>
            <a:r>
              <a:rPr lang="fr-FR" dirty="0"/>
              <a:t> objectives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marL="533400" indent="-457200">
              <a:buFont typeface="+mj-lt"/>
              <a:buAutoNum type="arabicPeriod"/>
            </a:pPr>
            <a:r>
              <a:rPr lang="fr-FR" dirty="0"/>
              <a:t>How to </a:t>
            </a:r>
            <a:r>
              <a:rPr lang="fr-FR" dirty="0" err="1"/>
              <a:t>keep</a:t>
            </a:r>
            <a:r>
              <a:rPr lang="fr-FR" dirty="0"/>
              <a:t> a </a:t>
            </a:r>
            <a:r>
              <a:rPr lang="fr-FR" dirty="0" err="1"/>
              <a:t>list</a:t>
            </a:r>
            <a:r>
              <a:rPr lang="fr-FR" dirty="0"/>
              <a:t> of free blocks? </a:t>
            </a:r>
            <a:r>
              <a:rPr lang="fr-FR" sz="2000" i="1" dirty="0"/>
              <a:t>(</a:t>
            </a:r>
            <a:r>
              <a:rPr lang="fr-FR" sz="2000" i="1" dirty="0" err="1"/>
              <a:t>Similar</a:t>
            </a:r>
            <a:r>
              <a:rPr lang="fr-FR" sz="2000" i="1" dirty="0"/>
              <a:t> to </a:t>
            </a:r>
            <a:r>
              <a:rPr lang="fr-FR" sz="2000" i="1" dirty="0" err="1"/>
              <a:t>malloc</a:t>
            </a:r>
            <a:r>
              <a:rPr lang="fr-FR" sz="2000" i="1" dirty="0"/>
              <a:t>(3))</a:t>
            </a:r>
          </a:p>
          <a:p>
            <a:pPr marL="990600" lvl="1" indent="-457200"/>
            <a:r>
              <a:rPr lang="fr-FR" dirty="0"/>
              <a:t>How to </a:t>
            </a:r>
            <a:r>
              <a:rPr lang="fr-FR" dirty="0" err="1"/>
              <a:t>quickly</a:t>
            </a:r>
            <a:r>
              <a:rPr lang="fr-FR" dirty="0"/>
              <a:t> </a:t>
            </a:r>
            <a:r>
              <a:rPr lang="fr-FR" dirty="0" err="1"/>
              <a:t>find</a:t>
            </a:r>
            <a:r>
              <a:rPr lang="fr-FR" dirty="0"/>
              <a:t> a free block?</a:t>
            </a:r>
          </a:p>
          <a:p>
            <a:pPr marL="990600" lvl="1" indent="-457200"/>
            <a:r>
              <a:rPr lang="fr-FR" dirty="0"/>
              <a:t>How to </a:t>
            </a:r>
            <a:r>
              <a:rPr lang="fr-FR" dirty="0" err="1"/>
              <a:t>avoid</a:t>
            </a:r>
            <a:r>
              <a:rPr lang="fr-FR" dirty="0"/>
              <a:t> fragmentation?</a:t>
            </a:r>
          </a:p>
          <a:p>
            <a:pPr marL="533400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How to </a:t>
            </a:r>
            <a:r>
              <a:rPr lang="fr-FR" dirty="0" err="1"/>
              <a:t>find</a:t>
            </a:r>
            <a:r>
              <a:rPr lang="fr-FR" dirty="0"/>
              <a:t> the blocks </a:t>
            </a:r>
            <a:r>
              <a:rPr lang="fr-FR" dirty="0" err="1"/>
              <a:t>that</a:t>
            </a:r>
            <a:r>
              <a:rPr lang="fr-FR" dirty="0"/>
              <a:t> compose a file?</a:t>
            </a:r>
          </a:p>
          <a:p>
            <a:pPr marL="533400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How to store </a:t>
            </a:r>
            <a:r>
              <a:rPr lang="fr-FR" dirty="0" err="1"/>
              <a:t>attributes</a:t>
            </a:r>
            <a:r>
              <a:rPr lang="fr-FR" dirty="0"/>
              <a:t> of files and directories?</a:t>
            </a:r>
          </a:p>
          <a:p>
            <a:pPr marL="533400" lvl="1" indent="0">
              <a:buNone/>
            </a:pPr>
            <a:r>
              <a:rPr lang="fr-FR" dirty="0"/>
              <a:t>(</a:t>
            </a:r>
            <a:r>
              <a:rPr lang="fr-FR" dirty="0" err="1"/>
              <a:t>Owner</a:t>
            </a:r>
            <a:r>
              <a:rPr lang="fr-FR" dirty="0"/>
              <a:t>, group, </a:t>
            </a:r>
            <a:r>
              <a:rPr lang="fr-FR" dirty="0" err="1"/>
              <a:t>rights</a:t>
            </a:r>
            <a:r>
              <a:rPr lang="fr-FR" dirty="0"/>
              <a:t>, last </a:t>
            </a:r>
            <a:r>
              <a:rPr lang="fr-FR" dirty="0" err="1"/>
              <a:t>access</a:t>
            </a:r>
            <a:r>
              <a:rPr lang="fr-FR" dirty="0"/>
              <a:t>, date of </a:t>
            </a:r>
            <a:r>
              <a:rPr lang="fr-FR" dirty="0" err="1"/>
              <a:t>creation</a:t>
            </a:r>
            <a:r>
              <a:rPr lang="fr-FR" dirty="0"/>
              <a:t>, …)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2346602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85955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 (File Allocation Table)</a:t>
            </a:r>
          </a:p>
          <a:p>
            <a:pPr lvl="1"/>
            <a:r>
              <a:rPr lang="fr-FR" dirty="0"/>
              <a:t>FAT12, FAT16, FAT32: </a:t>
            </a:r>
            <a:r>
              <a:rPr lang="fr-FR" dirty="0" err="1"/>
              <a:t>evolutions</a:t>
            </a:r>
            <a:r>
              <a:rPr lang="fr-FR" dirty="0"/>
              <a:t> </a:t>
            </a:r>
            <a:r>
              <a:rPr lang="fr-FR" dirty="0" err="1"/>
              <a:t>based</a:t>
            </a:r>
            <a:r>
              <a:rPr lang="fr-FR" dirty="0"/>
              <a:t> on </a:t>
            </a:r>
            <a:r>
              <a:rPr lang="fr-FR" dirty="0" err="1"/>
              <a:t>bigger</a:t>
            </a:r>
            <a:r>
              <a:rPr lang="fr-FR" dirty="0"/>
              <a:t> </a:t>
            </a:r>
            <a:r>
              <a:rPr lang="fr-FR" dirty="0" err="1"/>
              <a:t>requirements</a:t>
            </a:r>
            <a:endParaRPr lang="fr-FR" dirty="0"/>
          </a:p>
          <a:p>
            <a:pPr lvl="1"/>
            <a:endParaRPr lang="fr-FR" dirty="0"/>
          </a:p>
          <a:p>
            <a:r>
              <a:rPr lang="fr-FR" sz="2000" dirty="0"/>
              <a:t>One of the </a:t>
            </a:r>
            <a:r>
              <a:rPr lang="fr-FR" sz="2000" dirty="0" err="1"/>
              <a:t>most</a:t>
            </a:r>
            <a:r>
              <a:rPr lang="fr-FR" sz="2000" dirty="0"/>
              <a:t> simple file system	</a:t>
            </a:r>
          </a:p>
          <a:p>
            <a:pPr lvl="1"/>
            <a:r>
              <a:rPr lang="fr-FR" sz="1400" dirty="0"/>
              <a:t>Very </a:t>
            </a:r>
            <a:r>
              <a:rPr lang="fr-FR" sz="1400" dirty="0" err="1"/>
              <a:t>easy</a:t>
            </a:r>
            <a:r>
              <a:rPr lang="fr-FR" sz="1400" dirty="0"/>
              <a:t> to </a:t>
            </a:r>
            <a:r>
              <a:rPr lang="fr-FR" sz="1400" dirty="0" err="1"/>
              <a:t>implement</a:t>
            </a:r>
            <a:endParaRPr lang="fr-FR" sz="1400" dirty="0"/>
          </a:p>
          <a:p>
            <a:endParaRPr lang="fr-FR" sz="2000" dirty="0"/>
          </a:p>
          <a:p>
            <a:r>
              <a:rPr lang="fr-FR" sz="2000" dirty="0"/>
              <a:t>List of clusters and </a:t>
            </a:r>
            <a:r>
              <a:rPr lang="fr-FR" sz="2000" dirty="0" err="1"/>
              <a:t>their</a:t>
            </a:r>
            <a:r>
              <a:rPr lang="fr-FR" sz="2000" dirty="0"/>
              <a:t> states (free/</a:t>
            </a:r>
            <a:r>
              <a:rPr lang="fr-FR" sz="2000" dirty="0" err="1"/>
              <a:t>broken</a:t>
            </a:r>
            <a:r>
              <a:rPr lang="fr-FR" sz="2000" dirty="0"/>
              <a:t>/</a:t>
            </a:r>
            <a:r>
              <a:rPr lang="fr-FR" sz="2000" dirty="0" err="1"/>
              <a:t>used</a:t>
            </a:r>
            <a:r>
              <a:rPr lang="fr-FR" sz="2000" dirty="0"/>
              <a:t>)</a:t>
            </a:r>
          </a:p>
          <a:p>
            <a:r>
              <a:rPr lang="fr-FR" sz="2000" dirty="0"/>
              <a:t>Content in a </a:t>
            </a:r>
            <a:r>
              <a:rPr lang="fr-FR" sz="2000" dirty="0" err="1"/>
              <a:t>linked</a:t>
            </a:r>
            <a:r>
              <a:rPr lang="fr-FR" sz="2000" dirty="0"/>
              <a:t> </a:t>
            </a:r>
            <a:r>
              <a:rPr lang="fr-FR" sz="2000" dirty="0" err="1"/>
              <a:t>list</a:t>
            </a:r>
            <a:r>
              <a:rPr lang="fr-FR" sz="2000" dirty="0"/>
              <a:t> of clusters</a:t>
            </a:r>
            <a:endParaRPr lang="fr-FR" sz="1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39</a:t>
            </a:fld>
            <a:endParaRPr lang="fr-FR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6D855D3-FA1F-4F7D-9604-A44D6A4C1598}"/>
              </a:ext>
            </a:extLst>
          </p:cNvPr>
          <p:cNvSpPr txBox="1"/>
          <p:nvPr/>
        </p:nvSpPr>
        <p:spPr>
          <a:xfrm>
            <a:off x="4571999" y="777475"/>
            <a:ext cx="46500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( </a:t>
            </a:r>
            <a:r>
              <a:rPr lang="fr-FR" dirty="0">
                <a:hlinkClick r:id="rId3"/>
              </a:rPr>
              <a:t>http://ntfs.com/fat_systems.htm</a:t>
            </a:r>
            <a:r>
              <a:rPr lang="fr-FR" dirty="0"/>
              <a:t> )</a:t>
            </a:r>
            <a:br>
              <a:rPr lang="fr-FR" dirty="0"/>
            </a:br>
            <a:r>
              <a:rPr lang="fr-FR" dirty="0"/>
              <a:t>( </a:t>
            </a:r>
            <a:r>
              <a:rPr lang="fr-FR" dirty="0">
                <a:hlinkClick r:id="rId4"/>
              </a:rPr>
              <a:t>http://www.c-jump.com/CIS24/Slides/FAT/FAT.html</a:t>
            </a:r>
            <a:r>
              <a:rPr lang="fr-FR" dirty="0"/>
              <a:t> )</a:t>
            </a:r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8FFE541A-61C3-4A80-BC24-AEF8E7A5BA12}"/>
              </a:ext>
            </a:extLst>
          </p:cNvPr>
          <p:cNvGrpSpPr/>
          <p:nvPr/>
        </p:nvGrpSpPr>
        <p:grpSpPr>
          <a:xfrm>
            <a:off x="708851" y="4116608"/>
            <a:ext cx="7726298" cy="744405"/>
            <a:chOff x="708851" y="4116608"/>
            <a:chExt cx="7726298" cy="74440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C6FA720-61C0-460D-A020-59C869D9733A}"/>
                </a:ext>
              </a:extLst>
            </p:cNvPr>
            <p:cNvSpPr/>
            <p:nvPr/>
          </p:nvSpPr>
          <p:spPr>
            <a:xfrm>
              <a:off x="3920403" y="4116608"/>
              <a:ext cx="4514746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214103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A72F21-0209-4325-9E69-F00FB63EB060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1147086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415F60-9A0E-4C62-AD38-5DC6E61F1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Very </a:t>
            </a:r>
            <a:r>
              <a:rPr lang="fr-FR" dirty="0" err="1"/>
              <a:t>old</a:t>
            </a:r>
            <a:r>
              <a:rPr lang="fr-FR" dirty="0"/>
              <a:t> </a:t>
            </a:r>
            <a:r>
              <a:rPr lang="fr-FR" dirty="0" err="1"/>
              <a:t>history</a:t>
            </a:r>
            <a:r>
              <a:rPr lang="fr-FR" dirty="0"/>
              <a:t>: how to store data?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7558844-594C-4729-B70C-8304136B21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39D4A38-1BD0-4219-95AF-B46D58A25536}"/>
              </a:ext>
            </a:extLst>
          </p:cNvPr>
          <p:cNvSpPr txBox="1"/>
          <p:nvPr/>
        </p:nvSpPr>
        <p:spPr>
          <a:xfrm>
            <a:off x="6103620" y="0"/>
            <a:ext cx="3001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(I promise </a:t>
            </a:r>
            <a:r>
              <a:rPr lang="fr-FR" i="1" dirty="0" err="1"/>
              <a:t>there</a:t>
            </a:r>
            <a:r>
              <a:rPr lang="fr-FR" i="1" dirty="0"/>
              <a:t> are 4 slides </a:t>
            </a:r>
            <a:r>
              <a:rPr lang="fr-FR" i="1" dirty="0" err="1"/>
              <a:t>only</a:t>
            </a:r>
            <a:r>
              <a:rPr lang="fr-FR" i="1" dirty="0"/>
              <a:t>)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E1C2920-3302-4E15-8F53-D7E88CF051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94" y="777426"/>
            <a:ext cx="5828432" cy="4366025"/>
          </a:xfrm>
          <a:prstGeom prst="rect">
            <a:avLst/>
          </a:prstGeom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CC8BF2BE-8D93-4EF4-BB31-72925A81943E}"/>
              </a:ext>
            </a:extLst>
          </p:cNvPr>
          <p:cNvSpPr txBox="1"/>
          <p:nvPr/>
        </p:nvSpPr>
        <p:spPr>
          <a:xfrm>
            <a:off x="6191128" y="892810"/>
            <a:ext cx="27196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 err="1"/>
              <a:t>Obviously</a:t>
            </a:r>
            <a:r>
              <a:rPr lang="fr-FR" sz="1800" dirty="0"/>
              <a:t>, by </a:t>
            </a:r>
            <a:r>
              <a:rPr lang="fr-FR" sz="1800" dirty="0" err="1"/>
              <a:t>writing</a:t>
            </a:r>
            <a:r>
              <a:rPr lang="fr-FR" sz="1800" dirty="0"/>
              <a:t> in a </a:t>
            </a:r>
            <a:r>
              <a:rPr lang="fr-FR" sz="1800" dirty="0" err="1"/>
              <a:t>structured</a:t>
            </a:r>
            <a:r>
              <a:rPr lang="fr-FR" sz="1800" dirty="0"/>
              <a:t> document…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09ED01E-FDFC-4A4C-9088-B32F113A8069}"/>
              </a:ext>
            </a:extLst>
          </p:cNvPr>
          <p:cNvSpPr txBox="1"/>
          <p:nvPr/>
        </p:nvSpPr>
        <p:spPr>
          <a:xfrm>
            <a:off x="6270814" y="1654477"/>
            <a:ext cx="25603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i="1" dirty="0"/>
              <a:t>You </a:t>
            </a:r>
            <a:r>
              <a:rPr lang="fr-FR" sz="1800" i="1" dirty="0" err="1"/>
              <a:t>should</a:t>
            </a:r>
            <a:r>
              <a:rPr lang="fr-FR" sz="1800" i="1" dirty="0"/>
              <a:t> </a:t>
            </a:r>
            <a:r>
              <a:rPr lang="fr-FR" sz="1800" i="1" dirty="0" err="1"/>
              <a:t>see</a:t>
            </a:r>
            <a:r>
              <a:rPr lang="fr-FR" sz="1800" i="1" dirty="0"/>
              <a:t> </a:t>
            </a:r>
            <a:r>
              <a:rPr lang="fr-FR" sz="1800" i="1" dirty="0" err="1"/>
              <a:t>what</a:t>
            </a:r>
            <a:r>
              <a:rPr lang="fr-FR" sz="1800" i="1" dirty="0"/>
              <a:t> </a:t>
            </a:r>
            <a:r>
              <a:rPr lang="fr-FR" sz="1800" i="1" dirty="0" err="1"/>
              <a:t>is</a:t>
            </a:r>
            <a:r>
              <a:rPr lang="fr-FR" sz="1800" i="1" dirty="0"/>
              <a:t> </a:t>
            </a:r>
            <a:r>
              <a:rPr lang="fr-FR" sz="1800" i="1" dirty="0" err="1"/>
              <a:t>recurrent</a:t>
            </a:r>
            <a:r>
              <a:rPr lang="fr-FR" sz="1800" i="1" dirty="0"/>
              <a:t> </a:t>
            </a:r>
            <a:r>
              <a:rPr lang="fr-FR" sz="1800" i="1" dirty="0" err="1"/>
              <a:t>text</a:t>
            </a:r>
            <a:r>
              <a:rPr lang="fr-FR" sz="1800" i="1" dirty="0"/>
              <a:t> on </a:t>
            </a:r>
            <a:r>
              <a:rPr lang="fr-FR" sz="1800" i="1" dirty="0" err="1"/>
              <a:t>each</a:t>
            </a:r>
            <a:r>
              <a:rPr lang="fr-FR" sz="1800" i="1" dirty="0"/>
              <a:t> page, and </a:t>
            </a:r>
            <a:r>
              <a:rPr lang="fr-FR" sz="1800" i="1" dirty="0" err="1"/>
              <a:t>what</a:t>
            </a:r>
            <a:r>
              <a:rPr lang="fr-FR" sz="1800" i="1" dirty="0"/>
              <a:t> </a:t>
            </a:r>
            <a:r>
              <a:rPr lang="fr-FR" sz="1800" i="1" dirty="0" err="1"/>
              <a:t>is</a:t>
            </a:r>
            <a:r>
              <a:rPr lang="fr-FR" sz="1800" i="1" dirty="0"/>
              <a:t> </a:t>
            </a:r>
            <a:r>
              <a:rPr lang="fr-FR" sz="1800" i="1" dirty="0" err="1"/>
              <a:t>added</a:t>
            </a:r>
            <a:r>
              <a:rPr lang="fr-FR" sz="1800" i="1" dirty="0"/>
              <a:t> by the user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15B6E94-70DA-4E01-ACAC-D4B25BDE11DC}"/>
              </a:ext>
            </a:extLst>
          </p:cNvPr>
          <p:cNvSpPr txBox="1"/>
          <p:nvPr/>
        </p:nvSpPr>
        <p:spPr>
          <a:xfrm>
            <a:off x="6133639" y="3029815"/>
            <a:ext cx="28346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 err="1"/>
              <a:t>Well</a:t>
            </a:r>
            <a:r>
              <a:rPr lang="fr-FR" sz="1800" dirty="0"/>
              <a:t> </a:t>
            </a:r>
            <a:r>
              <a:rPr lang="fr-FR" sz="1800" dirty="0" err="1"/>
              <a:t>done</a:t>
            </a:r>
            <a:r>
              <a:rPr lang="fr-FR" sz="1800" dirty="0"/>
              <a:t>, </a:t>
            </a:r>
            <a:r>
              <a:rPr lang="fr-FR" sz="1800" dirty="0" err="1"/>
              <a:t>you</a:t>
            </a:r>
            <a:r>
              <a:rPr lang="fr-FR" sz="1800" dirty="0"/>
              <a:t> know </a:t>
            </a:r>
            <a:r>
              <a:rPr lang="fr-FR" sz="1800" dirty="0" err="1"/>
              <a:t>what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in the </a:t>
            </a:r>
            <a:r>
              <a:rPr lang="fr-FR" sz="1800" dirty="0" err="1"/>
              <a:t>declaration</a:t>
            </a:r>
            <a:r>
              <a:rPr lang="fr-FR" sz="1800" dirty="0"/>
              <a:t> of the « </a:t>
            </a:r>
            <a:r>
              <a:rPr lang="fr-FR" sz="1800" dirty="0" err="1"/>
              <a:t>struct</a:t>
            </a:r>
            <a:r>
              <a:rPr lang="fr-FR" sz="1800" dirty="0"/>
              <a:t> », and </a:t>
            </a:r>
            <a:r>
              <a:rPr lang="fr-FR" sz="1800" dirty="0" err="1"/>
              <a:t>what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put in </a:t>
            </a:r>
            <a:r>
              <a:rPr lang="fr-FR" sz="1800" dirty="0" err="1"/>
              <a:t>each</a:t>
            </a:r>
            <a:r>
              <a:rPr lang="fr-FR" sz="1800" dirty="0"/>
              <a:t> </a:t>
            </a:r>
            <a:r>
              <a:rPr lang="fr-FR" sz="1800" dirty="0" err="1"/>
              <a:t>field</a:t>
            </a:r>
            <a:r>
              <a:rPr lang="fr-FR" sz="1800" dirty="0"/>
              <a:t> </a:t>
            </a:r>
            <a:r>
              <a:rPr lang="fr-FR" sz="1800" dirty="0" err="1"/>
              <a:t>during</a:t>
            </a:r>
            <a:r>
              <a:rPr lang="fr-FR" sz="1800" dirty="0"/>
              <a:t> </a:t>
            </a:r>
            <a:r>
              <a:rPr lang="fr-FR" sz="1800" dirty="0" err="1"/>
              <a:t>execution</a:t>
            </a:r>
            <a:r>
              <a:rPr lang="fr-FR" sz="1800" dirty="0"/>
              <a:t> of the « process » by a </a:t>
            </a:r>
            <a:r>
              <a:rPr lang="fr-FR" sz="1800" dirty="0" err="1"/>
              <a:t>human</a:t>
            </a:r>
            <a:r>
              <a:rPr lang="fr-FR" sz="1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15380054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 (File Allocation Table)</a:t>
            </a:r>
          </a:p>
          <a:p>
            <a:endParaRPr lang="fr-FR" dirty="0"/>
          </a:p>
          <a:p>
            <a:r>
              <a:rPr lang="fr-FR" sz="2000" dirty="0"/>
              <a:t>1</a:t>
            </a:r>
            <a:r>
              <a:rPr lang="fr-FR" sz="2000" baseline="30000" dirty="0"/>
              <a:t>st</a:t>
            </a:r>
            <a:r>
              <a:rPr lang="fr-FR" sz="2000" dirty="0"/>
              <a:t> part </a:t>
            </a:r>
            <a:r>
              <a:rPr lang="fr-FR" sz="2000" dirty="0" err="1"/>
              <a:t>contains</a:t>
            </a:r>
            <a:r>
              <a:rPr lang="fr-FR" sz="2000" dirty="0"/>
              <a:t> « Partition Boot </a:t>
            </a:r>
            <a:r>
              <a:rPr lang="fr-FR" sz="2000" dirty="0" err="1"/>
              <a:t>Sector</a:t>
            </a:r>
            <a:r>
              <a:rPr lang="fr-FR" sz="2000" dirty="0"/>
              <a:t> »</a:t>
            </a:r>
          </a:p>
          <a:p>
            <a:r>
              <a:rPr lang="fr-FR" sz="2000" dirty="0"/>
              <a:t>2</a:t>
            </a:r>
            <a:r>
              <a:rPr lang="fr-FR" sz="2000" baseline="30000" dirty="0"/>
              <a:t>nd</a:t>
            </a:r>
            <a:r>
              <a:rPr lang="fr-FR" sz="2000" dirty="0"/>
              <a:t> part </a:t>
            </a:r>
            <a:r>
              <a:rPr lang="fr-FR" sz="2000" dirty="0" err="1"/>
              <a:t>contains</a:t>
            </a:r>
            <a:r>
              <a:rPr lang="fr-FR" sz="2000" dirty="0"/>
              <a:t> the file allocation table (a structure)</a:t>
            </a:r>
          </a:p>
          <a:p>
            <a:pPr lvl="1"/>
            <a:endParaRPr lang="fr-FR" sz="1600" dirty="0"/>
          </a:p>
          <a:p>
            <a:r>
              <a:rPr lang="fr-FR" sz="2000" dirty="0"/>
              <a:t>Last part </a:t>
            </a:r>
            <a:r>
              <a:rPr lang="fr-FR" sz="2000" dirty="0" err="1"/>
              <a:t>contains</a:t>
            </a:r>
            <a:r>
              <a:rPr lang="fr-FR" sz="2000" dirty="0"/>
              <a:t> data (contents of files and folders)</a:t>
            </a:r>
          </a:p>
          <a:p>
            <a:pPr lvl="1"/>
            <a:endParaRPr lang="fr-FR" sz="14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40</a:t>
            </a:fld>
            <a:endParaRPr lang="fr-FR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8FFE541A-61C3-4A80-BC24-AEF8E7A5BA12}"/>
              </a:ext>
            </a:extLst>
          </p:cNvPr>
          <p:cNvGrpSpPr/>
          <p:nvPr/>
        </p:nvGrpSpPr>
        <p:grpSpPr>
          <a:xfrm>
            <a:off x="708851" y="4116608"/>
            <a:ext cx="7726298" cy="744405"/>
            <a:chOff x="708851" y="4116608"/>
            <a:chExt cx="7726298" cy="74440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C6FA720-61C0-460D-A020-59C869D9733A}"/>
                </a:ext>
              </a:extLst>
            </p:cNvPr>
            <p:cNvSpPr/>
            <p:nvPr/>
          </p:nvSpPr>
          <p:spPr>
            <a:xfrm>
              <a:off x="3920403" y="4116608"/>
              <a:ext cx="4514746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214103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A72F21-0209-4325-9E69-F00FB63EB060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27788248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 (File Allocation Table)</a:t>
            </a:r>
          </a:p>
          <a:p>
            <a:endParaRPr lang="fr-FR" dirty="0"/>
          </a:p>
          <a:p>
            <a:r>
              <a:rPr lang="fr-FR" sz="2000" dirty="0"/>
              <a:t>1</a:t>
            </a:r>
            <a:r>
              <a:rPr lang="fr-FR" sz="2000" baseline="30000" dirty="0"/>
              <a:t>st</a:t>
            </a:r>
            <a:r>
              <a:rPr lang="fr-FR" sz="2000" dirty="0"/>
              <a:t> part </a:t>
            </a:r>
            <a:r>
              <a:rPr lang="fr-FR" sz="2000" dirty="0" err="1"/>
              <a:t>contains</a:t>
            </a:r>
            <a:r>
              <a:rPr lang="fr-FR" sz="2000" dirty="0"/>
              <a:t> « Partition Boot </a:t>
            </a:r>
            <a:r>
              <a:rPr lang="fr-FR" sz="2000" dirty="0" err="1"/>
              <a:t>Sector</a:t>
            </a:r>
            <a:r>
              <a:rPr lang="fr-FR" sz="2000" dirty="0"/>
              <a:t> »</a:t>
            </a:r>
          </a:p>
          <a:p>
            <a:r>
              <a:rPr lang="fr-FR" sz="2000" dirty="0"/>
              <a:t>2</a:t>
            </a:r>
            <a:r>
              <a:rPr lang="fr-FR" sz="2000" baseline="30000" dirty="0"/>
              <a:t>nd</a:t>
            </a:r>
            <a:r>
              <a:rPr lang="fr-FR" sz="2000" dirty="0"/>
              <a:t> part </a:t>
            </a:r>
            <a:r>
              <a:rPr lang="fr-FR" sz="2000" dirty="0" err="1"/>
              <a:t>contains</a:t>
            </a:r>
            <a:r>
              <a:rPr lang="fr-FR" sz="2000" dirty="0"/>
              <a:t> the file allocation table (a structure)</a:t>
            </a:r>
          </a:p>
          <a:p>
            <a:pPr lvl="1"/>
            <a:r>
              <a:rPr lang="fr-FR" sz="1600" dirty="0"/>
              <a:t>It </a:t>
            </a:r>
            <a:r>
              <a:rPr lang="fr-FR" sz="1600" dirty="0" err="1"/>
              <a:t>is</a:t>
            </a:r>
            <a:r>
              <a:rPr lang="fr-FR" sz="1600" dirty="0"/>
              <a:t> </a:t>
            </a:r>
            <a:r>
              <a:rPr lang="fr-FR" sz="1600" dirty="0" err="1"/>
              <a:t>optionnally</a:t>
            </a:r>
            <a:r>
              <a:rPr lang="fr-FR" sz="1600" dirty="0"/>
              <a:t> </a:t>
            </a:r>
            <a:r>
              <a:rPr lang="fr-FR" sz="1600" dirty="0" err="1"/>
              <a:t>duplicated</a:t>
            </a:r>
            <a:r>
              <a:rPr lang="fr-FR" sz="1600" dirty="0"/>
              <a:t> in a 3</a:t>
            </a:r>
            <a:r>
              <a:rPr lang="fr-FR" sz="1600" baseline="30000" dirty="0"/>
              <a:t>rd</a:t>
            </a:r>
            <a:r>
              <a:rPr lang="fr-FR" sz="1600" dirty="0"/>
              <a:t> part, for corruption check</a:t>
            </a:r>
          </a:p>
          <a:p>
            <a:r>
              <a:rPr lang="fr-FR" sz="2000" dirty="0"/>
              <a:t>Last part </a:t>
            </a:r>
            <a:r>
              <a:rPr lang="fr-FR" sz="2000" dirty="0" err="1"/>
              <a:t>contains</a:t>
            </a:r>
            <a:r>
              <a:rPr lang="fr-FR" sz="2000" dirty="0"/>
              <a:t> data (contents of files and folders)</a:t>
            </a:r>
          </a:p>
          <a:p>
            <a:pPr lvl="1"/>
            <a:r>
              <a:rPr lang="fr-FR" sz="1600" dirty="0"/>
              <a:t>It </a:t>
            </a:r>
            <a:r>
              <a:rPr lang="fr-FR" sz="1600" dirty="0" err="1"/>
              <a:t>begins</a:t>
            </a:r>
            <a:r>
              <a:rPr lang="fr-FR" sz="1600" dirty="0"/>
              <a:t> </a:t>
            </a:r>
            <a:r>
              <a:rPr lang="fr-FR" sz="1600" dirty="0" err="1"/>
              <a:t>with</a:t>
            </a:r>
            <a:r>
              <a:rPr lang="fr-FR" sz="1600" dirty="0"/>
              <a:t> the root folder </a:t>
            </a:r>
            <a:r>
              <a:rPr lang="fr-FR" sz="1600" dirty="0" err="1"/>
              <a:t>with</a:t>
            </a:r>
            <a:r>
              <a:rPr lang="fr-FR" sz="1600" dirty="0"/>
              <a:t> a </a:t>
            </a:r>
            <a:r>
              <a:rPr lang="fr-FR" sz="1600" dirty="0" err="1"/>
              <a:t>predefined</a:t>
            </a:r>
            <a:r>
              <a:rPr lang="fr-FR" sz="1600" dirty="0"/>
              <a:t> size</a:t>
            </a:r>
          </a:p>
          <a:p>
            <a:endParaRPr lang="fr-FR" sz="2000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41</a:t>
            </a:fld>
            <a:endParaRPr lang="fr-FR"/>
          </a:p>
        </p:txBody>
      </p:sp>
      <p:grpSp>
        <p:nvGrpSpPr>
          <p:cNvPr id="15" name="Groupe 14">
            <a:extLst>
              <a:ext uri="{FF2B5EF4-FFF2-40B4-BE49-F238E27FC236}">
                <a16:creationId xmlns:a16="http://schemas.microsoft.com/office/drawing/2014/main" id="{8FFE541A-61C3-4A80-BC24-AEF8E7A5BA12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C6FA720-61C0-460D-A020-59C869D9733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799DCDA-6900-4CEE-949E-F661FF5AE476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A72F21-0209-4325-9E69-F00FB63EB060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8072231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Partition Boot </a:t>
            </a:r>
            <a:r>
              <a:rPr lang="fr-FR" dirty="0" err="1"/>
              <a:t>Sector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Fixed</a:t>
            </a:r>
            <a:r>
              <a:rPr lang="fr-FR" dirty="0"/>
              <a:t> size</a:t>
            </a:r>
          </a:p>
          <a:p>
            <a:pPr lvl="1"/>
            <a:r>
              <a:rPr lang="fr-FR" dirty="0"/>
              <a:t>Can </a:t>
            </a:r>
            <a:r>
              <a:rPr lang="fr-FR" dirty="0" err="1"/>
              <a:t>directly</a:t>
            </a:r>
            <a:r>
              <a:rPr lang="fr-FR" dirty="0"/>
              <a:t>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mapped</a:t>
            </a:r>
            <a:r>
              <a:rPr lang="fr-FR" dirty="0"/>
              <a:t> in memory and </a:t>
            </a:r>
            <a:r>
              <a:rPr lang="fr-FR" dirty="0" err="1"/>
              <a:t>read</a:t>
            </a:r>
            <a:r>
              <a:rPr lang="fr-FR" dirty="0"/>
              <a:t> ;)</a:t>
            </a:r>
          </a:p>
          <a:p>
            <a:r>
              <a:rPr lang="fr-FR" dirty="0" err="1"/>
              <a:t>Contains</a:t>
            </a:r>
            <a:r>
              <a:rPr lang="fr-FR" dirty="0"/>
              <a:t> informations about the partition</a:t>
            </a:r>
          </a:p>
          <a:p>
            <a:pPr lvl="1"/>
            <a:r>
              <a:rPr lang="fr-FR" dirty="0"/>
              <a:t>Size of </a:t>
            </a:r>
            <a:r>
              <a:rPr lang="fr-FR" dirty="0" err="1"/>
              <a:t>sectors</a:t>
            </a:r>
            <a:r>
              <a:rPr lang="fr-FR" dirty="0"/>
              <a:t>, </a:t>
            </a:r>
            <a:r>
              <a:rPr lang="fr-FR" dirty="0" err="1"/>
              <a:t>sectors</a:t>
            </a:r>
            <a:r>
              <a:rPr lang="fr-FR" dirty="0"/>
              <a:t> per </a:t>
            </a:r>
            <a:r>
              <a:rPr lang="fr-FR" dirty="0" err="1"/>
              <a:t>tracks</a:t>
            </a:r>
            <a:r>
              <a:rPr lang="fr-FR" dirty="0"/>
              <a:t>, volume label, FAT version, …</a:t>
            </a:r>
          </a:p>
          <a:p>
            <a:pPr lvl="1"/>
            <a:r>
              <a:rPr lang="fr-FR" dirty="0"/>
              <a:t>Size of the FAT (1) and FAT(2) </a:t>
            </a:r>
            <a:r>
              <a:rPr lang="fr-FR" i="1" dirty="0"/>
              <a:t>(</a:t>
            </a:r>
            <a:r>
              <a:rPr lang="fr-FR" i="1" dirty="0" err="1"/>
              <a:t>number</a:t>
            </a:r>
            <a:r>
              <a:rPr lang="fr-FR" i="1" dirty="0"/>
              <a:t> of </a:t>
            </a:r>
            <a:r>
              <a:rPr lang="fr-FR" i="1" dirty="0" err="1"/>
              <a:t>sectors</a:t>
            </a:r>
            <a:r>
              <a:rPr lang="fr-FR" i="1" dirty="0"/>
              <a:t> </a:t>
            </a:r>
            <a:r>
              <a:rPr lang="fr-FR" i="1" dirty="0" err="1"/>
              <a:t>used</a:t>
            </a:r>
            <a:r>
              <a:rPr lang="fr-FR" i="1" dirty="0"/>
              <a:t>)</a:t>
            </a:r>
          </a:p>
          <a:p>
            <a:pPr lvl="1"/>
            <a:r>
              <a:rPr lang="fr-FR" dirty="0"/>
              <a:t>Size of the root folder </a:t>
            </a:r>
            <a:r>
              <a:rPr lang="fr-FR" i="1" dirty="0"/>
              <a:t>(</a:t>
            </a:r>
            <a:r>
              <a:rPr lang="fr-FR" i="1" dirty="0" err="1"/>
              <a:t>number</a:t>
            </a:r>
            <a:r>
              <a:rPr lang="fr-FR" i="1" dirty="0"/>
              <a:t> of entries </a:t>
            </a:r>
            <a:r>
              <a:rPr lang="fr-FR" i="1" dirty="0" err="1"/>
              <a:t>inside</a:t>
            </a:r>
            <a:r>
              <a:rPr lang="fr-FR" i="1" dirty="0"/>
              <a:t>)</a:t>
            </a:r>
          </a:p>
          <a:p>
            <a:r>
              <a:rPr lang="fr-FR" dirty="0" err="1"/>
              <a:t>Contains</a:t>
            </a:r>
            <a:r>
              <a:rPr lang="fr-FR" dirty="0"/>
              <a:t> the code for </a:t>
            </a:r>
            <a:r>
              <a:rPr lang="fr-FR" dirty="0" err="1"/>
              <a:t>booting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42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61E0B2FD-9F21-419B-A013-3FC064F66202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E1F06C9-7B2E-458A-AFB0-AC4FF9B3E21B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0AFFBD-2CDD-4B9D-9AF8-B50AF239723D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73A668D-6C36-447E-BEDA-C8EEB8F8733E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0234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pPr lvl="1"/>
            <a:endParaRPr lang="fr-FR" dirty="0"/>
          </a:p>
          <a:p>
            <a:r>
              <a:rPr lang="fr-FR" dirty="0" err="1"/>
              <a:t>Contains</a:t>
            </a:r>
            <a:r>
              <a:rPr lang="fr-FR" dirty="0"/>
              <a:t> a </a:t>
            </a:r>
            <a:r>
              <a:rPr lang="fr-FR" dirty="0" err="1"/>
              <a:t>list</a:t>
            </a:r>
            <a:r>
              <a:rPr lang="fr-FR" dirty="0"/>
              <a:t> of all the clusters and </a:t>
            </a:r>
            <a:r>
              <a:rPr lang="fr-FR" dirty="0" err="1"/>
              <a:t>their</a:t>
            </a:r>
            <a:r>
              <a:rPr lang="fr-FR" dirty="0"/>
              <a:t> states</a:t>
            </a:r>
          </a:p>
          <a:p>
            <a:pPr lvl="1"/>
            <a:r>
              <a:rPr lang="fr-FR" dirty="0"/>
              <a:t>Size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fixed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the </a:t>
            </a:r>
            <a:r>
              <a:rPr lang="fr-FR" dirty="0" err="1"/>
              <a:t>physical</a:t>
            </a:r>
            <a:r>
              <a:rPr lang="fr-FR" dirty="0"/>
              <a:t> support </a:t>
            </a:r>
            <a:r>
              <a:rPr lang="fr-FR" dirty="0" err="1"/>
              <a:t>was</a:t>
            </a:r>
            <a:r>
              <a:rPr lang="fr-FR" dirty="0"/>
              <a:t> </a:t>
            </a:r>
            <a:r>
              <a:rPr lang="fr-FR" dirty="0" err="1"/>
              <a:t>formatted</a:t>
            </a:r>
            <a:endParaRPr lang="fr-FR" dirty="0"/>
          </a:p>
          <a:p>
            <a:pPr lvl="1"/>
            <a:r>
              <a:rPr lang="fr-FR" i="1" dirty="0"/>
              <a:t>Clusters 0 and 1 are </a:t>
            </a:r>
            <a:r>
              <a:rPr lang="fr-FR" i="1" dirty="0" err="1"/>
              <a:t>reserved</a:t>
            </a:r>
            <a:endParaRPr lang="fr-FR" i="1" dirty="0"/>
          </a:p>
          <a:p>
            <a:pPr lvl="1"/>
            <a:r>
              <a:rPr lang="fr-FR" i="1" dirty="0"/>
              <a:t>First </a:t>
            </a:r>
            <a:r>
              <a:rPr lang="fr-FR" i="1" dirty="0" err="1"/>
              <a:t>available</a:t>
            </a:r>
            <a:r>
              <a:rPr lang="fr-FR" i="1" dirty="0"/>
              <a:t> cluster for data </a:t>
            </a:r>
            <a:r>
              <a:rPr lang="fr-FR" i="1" dirty="0" err="1"/>
              <a:t>is</a:t>
            </a:r>
            <a:r>
              <a:rPr lang="fr-FR" i="1" dirty="0"/>
              <a:t> the cluster 2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Linked</a:t>
            </a:r>
            <a:r>
              <a:rPr lang="fr-FR" dirty="0"/>
              <a:t> </a:t>
            </a:r>
            <a:r>
              <a:rPr lang="fr-FR" dirty="0" err="1"/>
              <a:t>list</a:t>
            </a:r>
            <a:r>
              <a:rPr lang="fr-FR" dirty="0"/>
              <a:t> of files</a:t>
            </a:r>
          </a:p>
          <a:p>
            <a:pPr lvl="1"/>
            <a:r>
              <a:rPr lang="fr-FR" dirty="0"/>
              <a:t>A folder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a file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attribute</a:t>
            </a:r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43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55702CDD-211E-4B86-A98E-FF1AA56977F4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89AF632-858E-4036-B63F-1471F90065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165288-022A-4156-B4A2-0B84F3AA6E21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C77869-8F1C-4DB2-814E-97BDE7B93B30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462937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pPr lvl="1"/>
            <a:endParaRPr lang="fr-FR" dirty="0"/>
          </a:p>
          <a:p>
            <a:r>
              <a:rPr lang="fr-FR" dirty="0"/>
              <a:t>File: </a:t>
            </a:r>
            <a:r>
              <a:rPr lang="fr-FR" dirty="0" err="1"/>
              <a:t>Linked</a:t>
            </a:r>
            <a:r>
              <a:rPr lang="fr-FR" dirty="0"/>
              <a:t> </a:t>
            </a:r>
            <a:r>
              <a:rPr lang="fr-FR" dirty="0" err="1"/>
              <a:t>list</a:t>
            </a:r>
            <a:r>
              <a:rPr lang="fr-FR" dirty="0"/>
              <a:t> of clusters</a:t>
            </a:r>
          </a:p>
          <a:p>
            <a:pPr lvl="1"/>
            <a:r>
              <a:rPr lang="fr-FR" dirty="0"/>
              <a:t>A file </a:t>
            </a:r>
            <a:r>
              <a:rPr lang="fr-FR" dirty="0" err="1"/>
              <a:t>is</a:t>
            </a:r>
            <a:r>
              <a:rPr lang="fr-FR" dirty="0"/>
              <a:t> an entry in a « Directory Entry », </a:t>
            </a:r>
            <a:r>
              <a:rPr lang="fr-FR" dirty="0" err="1"/>
              <a:t>that</a:t>
            </a:r>
            <a:r>
              <a:rPr lang="fr-FR" dirty="0"/>
              <a:t> points to a 1st cluster</a:t>
            </a:r>
          </a:p>
          <a:p>
            <a:pPr lvl="1"/>
            <a:r>
              <a:rPr lang="fr-FR" dirty="0" err="1"/>
              <a:t>Each</a:t>
            </a:r>
            <a:r>
              <a:rPr lang="fr-FR" dirty="0"/>
              <a:t> cluster has the </a:t>
            </a:r>
            <a:r>
              <a:rPr lang="fr-FR" dirty="0" err="1"/>
              <a:t>address</a:t>
            </a:r>
            <a:r>
              <a:rPr lang="fr-FR" dirty="0"/>
              <a:t> of the </a:t>
            </a:r>
            <a:r>
              <a:rPr lang="fr-FR" dirty="0" err="1"/>
              <a:t>next</a:t>
            </a:r>
            <a:r>
              <a:rPr lang="fr-FR" dirty="0"/>
              <a:t> one, or an « EOF » </a:t>
            </a:r>
            <a:r>
              <a:rPr lang="fr-FR" dirty="0" err="1"/>
              <a:t>indicator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Folder: </a:t>
            </a:r>
            <a:r>
              <a:rPr lang="fr-FR" dirty="0" err="1"/>
              <a:t>Linked</a:t>
            </a:r>
            <a:r>
              <a:rPr lang="fr-FR" dirty="0"/>
              <a:t> </a:t>
            </a:r>
            <a:r>
              <a:rPr lang="fr-FR" dirty="0" err="1"/>
              <a:t>list</a:t>
            </a:r>
            <a:r>
              <a:rPr lang="fr-FR" dirty="0"/>
              <a:t> of files</a:t>
            </a:r>
          </a:p>
          <a:p>
            <a:pPr lvl="1"/>
            <a:r>
              <a:rPr lang="fr-FR" dirty="0"/>
              <a:t>A folder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a file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specific</a:t>
            </a:r>
            <a:r>
              <a:rPr lang="fr-FR" dirty="0"/>
              <a:t> </a:t>
            </a:r>
            <a:r>
              <a:rPr lang="fr-FR" dirty="0" err="1"/>
              <a:t>attribute</a:t>
            </a:r>
            <a:endParaRPr lang="fr-FR" dirty="0"/>
          </a:p>
          <a:p>
            <a:pPr lvl="1"/>
            <a:r>
              <a:rPr lang="fr-FR" dirty="0"/>
              <a:t>And </a:t>
            </a:r>
            <a:r>
              <a:rPr lang="fr-FR" dirty="0" err="1"/>
              <a:t>its</a:t>
            </a:r>
            <a:r>
              <a:rPr lang="fr-FR" dirty="0"/>
              <a:t> content </a:t>
            </a:r>
            <a:r>
              <a:rPr lang="fr-FR" dirty="0" err="1"/>
              <a:t>is</a:t>
            </a:r>
            <a:r>
              <a:rPr lang="fr-FR" dirty="0"/>
              <a:t> a « Directory Entry »</a:t>
            </a:r>
            <a:r>
              <a:rPr lang="fr-FR" i="1" dirty="0"/>
              <a:t> (</a:t>
            </a:r>
            <a:r>
              <a:rPr lang="fr-FR" i="1" dirty="0" err="1"/>
              <a:t>we’ll</a:t>
            </a:r>
            <a:r>
              <a:rPr lang="fr-FR" i="1" dirty="0"/>
              <a:t> </a:t>
            </a:r>
            <a:r>
              <a:rPr lang="fr-FR" i="1" dirty="0" err="1"/>
              <a:t>see</a:t>
            </a:r>
            <a:r>
              <a:rPr lang="fr-FR" i="1" dirty="0"/>
              <a:t> </a:t>
            </a:r>
            <a:r>
              <a:rPr lang="fr-FR" i="1" dirty="0" err="1"/>
              <a:t>later</a:t>
            </a:r>
            <a:r>
              <a:rPr lang="fr-FR" i="1" dirty="0"/>
              <a:t> </a:t>
            </a:r>
            <a:r>
              <a:rPr lang="fr-FR" i="1" dirty="0" err="1"/>
              <a:t>what</a:t>
            </a:r>
            <a:r>
              <a:rPr lang="fr-FR" i="1" dirty="0"/>
              <a:t> 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is</a:t>
            </a:r>
            <a:r>
              <a:rPr lang="fr-FR" i="1" dirty="0"/>
              <a:t>)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44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55702CDD-211E-4B86-A98E-FF1AA56977F4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89AF632-858E-4036-B63F-1471F90065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165288-022A-4156-B4A2-0B84F3AA6E21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C77869-8F1C-4DB2-814E-97BDE7B93B30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918392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pPr lvl="1"/>
            <a:endParaRPr lang="fr-FR" dirty="0"/>
          </a:p>
          <a:p>
            <a:r>
              <a:rPr lang="fr-FR" dirty="0" err="1"/>
              <a:t>Huge</a:t>
            </a:r>
            <a:r>
              <a:rPr lang="fr-FR" dirty="0"/>
              <a:t> </a:t>
            </a:r>
            <a:r>
              <a:rPr lang="fr-FR" dirty="0" err="1"/>
              <a:t>array</a:t>
            </a:r>
            <a:r>
              <a:rPr lang="fr-FR" dirty="0"/>
              <a:t> </a:t>
            </a:r>
            <a:r>
              <a:rPr lang="fr-FR" dirty="0" err="1"/>
              <a:t>containing</a:t>
            </a:r>
            <a:r>
              <a:rPr lang="fr-FR" dirty="0"/>
              <a:t> state of </a:t>
            </a:r>
            <a:r>
              <a:rPr lang="fr-FR" dirty="0" err="1"/>
              <a:t>each</a:t>
            </a:r>
            <a:r>
              <a:rPr lang="fr-FR" dirty="0"/>
              <a:t> cluster in data</a:t>
            </a:r>
          </a:p>
          <a:p>
            <a:pPr lvl="1"/>
            <a:r>
              <a:rPr lang="fr-FR" dirty="0"/>
              <a:t>0x0000 : Free</a:t>
            </a:r>
          </a:p>
          <a:p>
            <a:pPr lvl="1"/>
            <a:r>
              <a:rPr lang="fr-FR" dirty="0"/>
              <a:t>0xFFF7 : Bad cluster </a:t>
            </a:r>
            <a:r>
              <a:rPr lang="fr-FR" i="1" dirty="0"/>
              <a:t>(</a:t>
            </a:r>
            <a:r>
              <a:rPr lang="fr-FR" i="1" dirty="0" err="1"/>
              <a:t>it</a:t>
            </a:r>
            <a:r>
              <a:rPr lang="fr-FR" i="1" dirty="0"/>
              <a:t> </a:t>
            </a:r>
            <a:r>
              <a:rPr lang="fr-FR" i="1" dirty="0" err="1"/>
              <a:t>shouldn’t</a:t>
            </a:r>
            <a:r>
              <a:rPr lang="fr-FR" i="1" dirty="0"/>
              <a:t> </a:t>
            </a:r>
            <a:r>
              <a:rPr lang="fr-FR" i="1" dirty="0" err="1"/>
              <a:t>be</a:t>
            </a:r>
            <a:r>
              <a:rPr lang="fr-FR" i="1" dirty="0"/>
              <a:t> </a:t>
            </a:r>
            <a:r>
              <a:rPr lang="fr-FR" i="1" dirty="0" err="1"/>
              <a:t>used</a:t>
            </a:r>
            <a:r>
              <a:rPr lang="fr-FR" i="1" dirty="0"/>
              <a:t> by the file system)</a:t>
            </a:r>
          </a:p>
          <a:p>
            <a:pPr lvl="1"/>
            <a:r>
              <a:rPr lang="fr-FR" dirty="0"/>
              <a:t>0xFFF8 – 0xFFFF : Last cluster of a file </a:t>
            </a:r>
            <a:r>
              <a:rPr lang="fr-FR" i="1" dirty="0"/>
              <a:t>(« EOF »)</a:t>
            </a:r>
          </a:p>
          <a:p>
            <a:pPr lvl="1"/>
            <a:r>
              <a:rPr lang="fr-FR" dirty="0"/>
              <a:t>(</a:t>
            </a:r>
            <a:r>
              <a:rPr lang="fr-FR" dirty="0" err="1"/>
              <a:t>else</a:t>
            </a:r>
            <a:r>
              <a:rPr lang="fr-FR" dirty="0"/>
              <a:t>) : Next cluster for </a:t>
            </a:r>
            <a:r>
              <a:rPr lang="fr-FR" dirty="0" err="1"/>
              <a:t>this</a:t>
            </a:r>
            <a:r>
              <a:rPr lang="fr-FR" dirty="0"/>
              <a:t> file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45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C4E7D98-48C5-47F9-AAB0-9A2B052B776E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33051E-AAC6-4E32-B8D7-BDB2511CE6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471F3B7-757E-4BC2-9B51-20F401A5B2EF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A6C986-CFF6-48BF-BB2F-C963DC8D3E23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6071262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46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C4E7D98-48C5-47F9-AAB0-9A2B052B776E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33051E-AAC6-4E32-B8D7-BDB2511CE6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471F3B7-757E-4BC2-9B51-20F401A5B2EF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A6C986-CFF6-48BF-BB2F-C963DC8D3E23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6" name="Tableau 8">
            <a:extLst>
              <a:ext uri="{FF2B5EF4-FFF2-40B4-BE49-F238E27FC236}">
                <a16:creationId xmlns:a16="http://schemas.microsoft.com/office/drawing/2014/main" id="{B3F3C0AF-6D28-4C47-8FD2-423AF57A60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7550595"/>
              </p:ext>
            </p:extLst>
          </p:nvPr>
        </p:nvGraphicFramePr>
        <p:xfrm>
          <a:off x="1962135" y="1647481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65,535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472548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47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C4E7D98-48C5-47F9-AAB0-9A2B052B776E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33051E-AAC6-4E32-B8D7-BDB2511CE6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471F3B7-757E-4BC2-9B51-20F401A5B2EF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A6C986-CFF6-48BF-BB2F-C963DC8D3E23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8" name="Tableau 8">
            <a:extLst>
              <a:ext uri="{FF2B5EF4-FFF2-40B4-BE49-F238E27FC236}">
                <a16:creationId xmlns:a16="http://schemas.microsoft.com/office/drawing/2014/main" id="{1BDF4E75-1F4B-4DB6-9088-741C7B1637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3551028"/>
              </p:ext>
            </p:extLst>
          </p:nvPr>
        </p:nvGraphicFramePr>
        <p:xfrm>
          <a:off x="1962135" y="1647481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65,535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5" name="Tableau 8">
            <a:extLst>
              <a:ext uri="{FF2B5EF4-FFF2-40B4-BE49-F238E27FC236}">
                <a16:creationId xmlns:a16="http://schemas.microsoft.com/office/drawing/2014/main" id="{7726E739-ED0E-4E6C-BCF7-21B3584846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266106"/>
              </p:ext>
            </p:extLst>
          </p:nvPr>
        </p:nvGraphicFramePr>
        <p:xfrm>
          <a:off x="5210780" y="163220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Free cluster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*data* [</a:t>
                      </a:r>
                      <a:r>
                        <a:rPr lang="fr-FR" dirty="0" err="1"/>
                        <a:t>see</a:t>
                      </a:r>
                      <a:r>
                        <a:rPr lang="fr-FR" dirty="0"/>
                        <a:t> 4]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*data* [end]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Free cluster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30500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 Allocation Table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48</a:t>
            </a:fld>
            <a:endParaRPr lang="fr-FR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7C4E7D98-48C5-47F9-AAB0-9A2B052B776E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633051E-AAC6-4E32-B8D7-BDB2511CE6A6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471F3B7-757E-4BC2-9B51-20F401A5B2EF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A6C986-CFF6-48BF-BB2F-C963DC8D3E23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8" name="Tableau 8">
            <a:extLst>
              <a:ext uri="{FF2B5EF4-FFF2-40B4-BE49-F238E27FC236}">
                <a16:creationId xmlns:a16="http://schemas.microsoft.com/office/drawing/2014/main" id="{1BDF4E75-1F4B-4DB6-9088-741C7B163748}"/>
              </a:ext>
            </a:extLst>
          </p:cNvPr>
          <p:cNvGraphicFramePr>
            <a:graphicFrameLocks noGrp="1"/>
          </p:cNvGraphicFramePr>
          <p:nvPr/>
        </p:nvGraphicFramePr>
        <p:xfrm>
          <a:off x="1962135" y="1647481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65,535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5" name="Tableau 8">
            <a:extLst>
              <a:ext uri="{FF2B5EF4-FFF2-40B4-BE49-F238E27FC236}">
                <a16:creationId xmlns:a16="http://schemas.microsoft.com/office/drawing/2014/main" id="{7726E739-ED0E-4E6C-BCF7-21B358484636}"/>
              </a:ext>
            </a:extLst>
          </p:cNvPr>
          <p:cNvGraphicFramePr>
            <a:graphicFrameLocks noGrp="1"/>
          </p:cNvGraphicFramePr>
          <p:nvPr/>
        </p:nvGraphicFramePr>
        <p:xfrm>
          <a:off x="5210780" y="163220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Free cluster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*data* [</a:t>
                      </a:r>
                      <a:r>
                        <a:rPr lang="fr-FR" dirty="0" err="1"/>
                        <a:t>see</a:t>
                      </a:r>
                      <a:r>
                        <a:rPr lang="fr-FR" dirty="0"/>
                        <a:t> 4]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*data* [end]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Free cluster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DFAB1751-8663-441D-881B-66F5C610F719}"/>
              </a:ext>
            </a:extLst>
          </p:cNvPr>
          <p:cNvCxnSpPr/>
          <p:nvPr/>
        </p:nvCxnSpPr>
        <p:spPr>
          <a:xfrm flipH="1">
            <a:off x="2653990" y="2571750"/>
            <a:ext cx="367990" cy="305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83F8E08F-1BAD-4F97-BE4C-21D3494AE361}"/>
              </a:ext>
            </a:extLst>
          </p:cNvPr>
          <p:cNvCxnSpPr/>
          <p:nvPr/>
        </p:nvCxnSpPr>
        <p:spPr>
          <a:xfrm flipH="1">
            <a:off x="5828332" y="2592091"/>
            <a:ext cx="367990" cy="30526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3157628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Folders and files</a:t>
            </a:r>
          </a:p>
          <a:p>
            <a:endParaRPr lang="fr-FR" dirty="0"/>
          </a:p>
          <a:p>
            <a:r>
              <a:rPr lang="fr-FR" dirty="0" err="1"/>
              <a:t>Contains</a:t>
            </a:r>
            <a:r>
              <a:rPr lang="fr-FR" dirty="0"/>
              <a:t> clusters of files and folders</a:t>
            </a:r>
          </a:p>
          <a:p>
            <a:endParaRPr lang="fr-FR" dirty="0"/>
          </a:p>
          <a:p>
            <a:r>
              <a:rPr lang="fr-FR" dirty="0"/>
              <a:t>Files: </a:t>
            </a:r>
            <a:r>
              <a:rPr lang="fr-FR" i="1" dirty="0"/>
              <a:t>pure data </a:t>
            </a:r>
            <a:r>
              <a:rPr lang="fr-FR" i="1" dirty="0" err="1"/>
              <a:t>within</a:t>
            </a:r>
            <a:r>
              <a:rPr lang="fr-FR" i="1" dirty="0"/>
              <a:t> the cluster</a:t>
            </a:r>
          </a:p>
          <a:p>
            <a:r>
              <a:rPr lang="fr-FR" dirty="0"/>
              <a:t>Folder: </a:t>
            </a:r>
            <a:r>
              <a:rPr lang="fr-FR" i="1" dirty="0"/>
              <a:t>directory entry structure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49</a:t>
            </a:fld>
            <a:endParaRPr lang="fr-FR"/>
          </a:p>
        </p:txBody>
      </p: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A9A4ADEE-6059-4FD6-A406-1C47D5BB62A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5DA425-26C5-4775-A8F0-232BC7E448CE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308F48E-188F-44AC-BF35-A8C866455AAE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2D10A20-843B-44FC-9D7C-22CAD36207BA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A227711-742C-4918-B8A7-95B059614A2A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B7337CD-CC39-44CF-9E69-4BDDA10D8A87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45F5A75-8806-4FB1-8982-DC4A7FF57037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96312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>
            <a:extLst>
              <a:ext uri="{FF2B5EF4-FFF2-40B4-BE49-F238E27FC236}">
                <a16:creationId xmlns:a16="http://schemas.microsoft.com/office/drawing/2014/main" id="{8A26F814-95A7-459D-A156-134EA6A52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90" y="777475"/>
            <a:ext cx="5154930" cy="4360374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32415F60-9A0E-4C62-AD38-5DC6E61F1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Very </a:t>
            </a:r>
            <a:r>
              <a:rPr lang="fr-FR" dirty="0" err="1"/>
              <a:t>old</a:t>
            </a:r>
            <a:r>
              <a:rPr lang="fr-FR" dirty="0"/>
              <a:t> </a:t>
            </a:r>
            <a:r>
              <a:rPr lang="fr-FR" dirty="0" err="1"/>
              <a:t>history</a:t>
            </a:r>
            <a:r>
              <a:rPr lang="fr-FR" dirty="0"/>
              <a:t>: </a:t>
            </a:r>
            <a:r>
              <a:rPr lang="fr-FR" dirty="0" err="1"/>
              <a:t>where</a:t>
            </a:r>
            <a:r>
              <a:rPr lang="fr-FR" dirty="0"/>
              <a:t> to store data?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7558844-594C-4729-B70C-8304136B214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239D4A38-1BD0-4219-95AF-B46D58A25536}"/>
              </a:ext>
            </a:extLst>
          </p:cNvPr>
          <p:cNvSpPr txBox="1"/>
          <p:nvPr/>
        </p:nvSpPr>
        <p:spPr>
          <a:xfrm>
            <a:off x="6103620" y="0"/>
            <a:ext cx="3001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(I promise </a:t>
            </a:r>
            <a:r>
              <a:rPr lang="fr-FR" i="1" dirty="0" err="1"/>
              <a:t>there</a:t>
            </a:r>
            <a:r>
              <a:rPr lang="fr-FR" i="1" dirty="0"/>
              <a:t> are 4 slides </a:t>
            </a:r>
            <a:r>
              <a:rPr lang="fr-FR" i="1" dirty="0" err="1"/>
              <a:t>only</a:t>
            </a:r>
            <a:r>
              <a:rPr lang="fr-FR" i="1" dirty="0"/>
              <a:t>)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D60673E1-E7DC-4A75-A402-91614D89A635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00300" y="1540284"/>
            <a:ext cx="3200400" cy="955713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ZoneTexte 10">
            <a:extLst>
              <a:ext uri="{FF2B5EF4-FFF2-40B4-BE49-F238E27FC236}">
                <a16:creationId xmlns:a16="http://schemas.microsoft.com/office/drawing/2014/main" id="{A6F7D321-61CB-41DB-B575-E85A6FF84535}"/>
              </a:ext>
            </a:extLst>
          </p:cNvPr>
          <p:cNvSpPr txBox="1"/>
          <p:nvPr/>
        </p:nvSpPr>
        <p:spPr>
          <a:xfrm>
            <a:off x="5600700" y="1078619"/>
            <a:ext cx="29560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1 </a:t>
            </a:r>
            <a:r>
              <a:rPr lang="fr-FR" sz="1800" dirty="0" err="1"/>
              <a:t>card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equivalent</a:t>
            </a:r>
            <a:r>
              <a:rPr lang="fr-FR" sz="1800" dirty="0"/>
              <a:t> to 1 record in a </a:t>
            </a:r>
            <a:r>
              <a:rPr lang="fr-FR" sz="1800" dirty="0" err="1"/>
              <a:t>database</a:t>
            </a:r>
            <a:r>
              <a:rPr lang="fr-FR" sz="1800" dirty="0"/>
              <a:t> or in a </a:t>
            </a:r>
            <a:r>
              <a:rPr lang="fr-FR" sz="1800" dirty="0" err="1"/>
              <a:t>dataset</a:t>
            </a:r>
            <a:r>
              <a:rPr lang="fr-FR" sz="1800" dirty="0"/>
              <a:t> (or 1 line in a file)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9B32AF0-4745-4825-81C3-1EF3A7F0E08C}"/>
              </a:ext>
            </a:extLst>
          </p:cNvPr>
          <p:cNvSpPr txBox="1"/>
          <p:nvPr/>
        </p:nvSpPr>
        <p:spPr>
          <a:xfrm>
            <a:off x="5838587" y="2309454"/>
            <a:ext cx="24803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1 </a:t>
            </a:r>
            <a:r>
              <a:rPr lang="fr-FR" sz="1800" dirty="0" err="1"/>
              <a:t>drawer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equivalent</a:t>
            </a:r>
            <a:r>
              <a:rPr lang="fr-FR" sz="1800" dirty="0"/>
              <a:t> to 1 table in a </a:t>
            </a:r>
            <a:r>
              <a:rPr lang="fr-FR" sz="1800" dirty="0" err="1"/>
              <a:t>database</a:t>
            </a:r>
            <a:r>
              <a:rPr lang="fr-FR" sz="1800" dirty="0"/>
              <a:t>, or 1 file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7DCD0B7B-1C58-42C4-B80E-CD389609FBBF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4434840" y="2771119"/>
            <a:ext cx="1403747" cy="370433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ZoneTexte 20">
            <a:extLst>
              <a:ext uri="{FF2B5EF4-FFF2-40B4-BE49-F238E27FC236}">
                <a16:creationId xmlns:a16="http://schemas.microsoft.com/office/drawing/2014/main" id="{2056203C-F863-45F5-A5D5-1BE25631C819}"/>
              </a:ext>
            </a:extLst>
          </p:cNvPr>
          <p:cNvSpPr txBox="1"/>
          <p:nvPr/>
        </p:nvSpPr>
        <p:spPr>
          <a:xfrm>
            <a:off x="5798582" y="3694449"/>
            <a:ext cx="2560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1 </a:t>
            </a:r>
            <a:r>
              <a:rPr lang="fr-FR" sz="1800" dirty="0" err="1"/>
              <a:t>furniture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</a:t>
            </a:r>
            <a:r>
              <a:rPr lang="fr-FR" sz="1800" dirty="0" err="1"/>
              <a:t>equivalent</a:t>
            </a:r>
            <a:r>
              <a:rPr lang="fr-FR" sz="1800" dirty="0"/>
              <a:t> to 1 </a:t>
            </a:r>
            <a:r>
              <a:rPr lang="fr-FR" sz="1800" dirty="0" err="1"/>
              <a:t>database</a:t>
            </a:r>
            <a:r>
              <a:rPr lang="fr-FR" sz="1800" dirty="0"/>
              <a:t>, or 1 directory</a:t>
            </a:r>
          </a:p>
        </p:txBody>
      </p:sp>
    </p:spTree>
    <p:extLst>
      <p:ext uri="{BB962C8B-B14F-4D97-AF65-F5344CB8AC3E}">
        <p14:creationId xmlns:p14="http://schemas.microsoft.com/office/powerpoint/2010/main" val="201814838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Folders and files</a:t>
            </a:r>
          </a:p>
          <a:p>
            <a:pPr lvl="1"/>
            <a:endParaRPr lang="fr-FR" dirty="0"/>
          </a:p>
          <a:p>
            <a:r>
              <a:rPr lang="fr-FR" dirty="0"/>
              <a:t>Directory entry (32 Bytes): one per file or </a:t>
            </a:r>
            <a:r>
              <a:rPr lang="fr-FR" dirty="0" err="1"/>
              <a:t>subfolder</a:t>
            </a:r>
            <a:endParaRPr lang="fr-FR" dirty="0"/>
          </a:p>
          <a:p>
            <a:pPr lvl="1"/>
            <a:r>
              <a:rPr lang="fr-FR" dirty="0"/>
              <a:t>Name (8 chars + 3 chars) =&gt; FILENAME.TXT</a:t>
            </a:r>
          </a:p>
          <a:p>
            <a:pPr lvl="1"/>
            <a:r>
              <a:rPr lang="fr-FR" dirty="0" err="1"/>
              <a:t>Attribute</a:t>
            </a:r>
            <a:r>
              <a:rPr lang="fr-FR" dirty="0"/>
              <a:t> byte (8 bits) =&gt; archive, system, </a:t>
            </a:r>
            <a:r>
              <a:rPr lang="fr-FR" dirty="0" err="1"/>
              <a:t>hidden</a:t>
            </a:r>
            <a:r>
              <a:rPr lang="fr-FR" dirty="0"/>
              <a:t>, </a:t>
            </a:r>
            <a:r>
              <a:rPr lang="fr-FR" dirty="0" err="1"/>
              <a:t>read-only</a:t>
            </a:r>
            <a:endParaRPr lang="fr-FR" dirty="0"/>
          </a:p>
          <a:p>
            <a:pPr lvl="1"/>
            <a:r>
              <a:rPr lang="fr-FR" dirty="0" err="1"/>
              <a:t>Create</a:t>
            </a:r>
            <a:r>
              <a:rPr lang="fr-FR" dirty="0"/>
              <a:t> time (24 bits)</a:t>
            </a:r>
          </a:p>
          <a:p>
            <a:pPr lvl="1"/>
            <a:r>
              <a:rPr lang="fr-FR" dirty="0"/>
              <a:t>…</a:t>
            </a:r>
          </a:p>
          <a:p>
            <a:pPr lvl="1"/>
            <a:r>
              <a:rPr lang="fr-FR" dirty="0" err="1"/>
              <a:t>Starting</a:t>
            </a:r>
            <a:r>
              <a:rPr lang="fr-FR" dirty="0"/>
              <a:t> cluster </a:t>
            </a:r>
            <a:r>
              <a:rPr lang="fr-FR" dirty="0" err="1"/>
              <a:t>number</a:t>
            </a:r>
            <a:r>
              <a:rPr lang="fr-FR" dirty="0"/>
              <a:t> in the FAT (16 bits)</a:t>
            </a:r>
          </a:p>
          <a:p>
            <a:pPr lvl="1"/>
            <a:r>
              <a:rPr lang="fr-FR" dirty="0"/>
              <a:t>File size (32 bits)</a:t>
            </a:r>
          </a:p>
          <a:p>
            <a:pPr marL="571500" lvl="1" indent="0" algn="ctr">
              <a:buNone/>
            </a:pPr>
            <a:r>
              <a:rPr lang="fr-FR" i="1" dirty="0"/>
              <a:t>!!! OLD FAT ARE NOT CASE SENSITIVE !!!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50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3488391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Root folder</a:t>
            </a:r>
          </a:p>
          <a:p>
            <a:pPr lvl="1"/>
            <a:endParaRPr lang="fr-FR" dirty="0"/>
          </a:p>
          <a:p>
            <a:r>
              <a:rPr lang="fr-FR" dirty="0"/>
              <a:t>Size </a:t>
            </a:r>
            <a:r>
              <a:rPr lang="fr-FR" dirty="0" err="1"/>
              <a:t>fixed</a:t>
            </a:r>
            <a:r>
              <a:rPr lang="fr-FR" dirty="0"/>
              <a:t> </a:t>
            </a:r>
            <a:r>
              <a:rPr lang="fr-FR" dirty="0" err="1"/>
              <a:t>when</a:t>
            </a:r>
            <a:r>
              <a:rPr lang="fr-FR" dirty="0"/>
              <a:t> </a:t>
            </a:r>
            <a:r>
              <a:rPr lang="fr-FR" dirty="0" err="1"/>
              <a:t>formatting</a:t>
            </a:r>
            <a:endParaRPr lang="fr-FR" dirty="0"/>
          </a:p>
          <a:p>
            <a:pPr lvl="1"/>
            <a:r>
              <a:rPr lang="fr-FR" dirty="0"/>
              <a:t>512 entries max for files and folders</a:t>
            </a:r>
          </a:p>
          <a:p>
            <a:pPr lvl="1"/>
            <a:endParaRPr lang="fr-FR" dirty="0"/>
          </a:p>
          <a:p>
            <a:r>
              <a:rPr lang="fr-FR" dirty="0" err="1"/>
              <a:t>Contains</a:t>
            </a:r>
            <a:r>
              <a:rPr lang="fr-FR" dirty="0"/>
              <a:t> files and folders entries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51</a:t>
            </a:fld>
            <a:endParaRPr lang="fr-FR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5EE980A1-963B-44AE-99F7-43B92C98C04D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grpSp>
          <p:nvGrpSpPr>
            <p:cNvPr id="10" name="Groupe 9">
              <a:extLst>
                <a:ext uri="{FF2B5EF4-FFF2-40B4-BE49-F238E27FC236}">
                  <a16:creationId xmlns:a16="http://schemas.microsoft.com/office/drawing/2014/main" id="{804D23BA-A349-45F5-BE1C-E9D2AC31873D}"/>
                </a:ext>
              </a:extLst>
            </p:cNvPr>
            <p:cNvGrpSpPr/>
            <p:nvPr/>
          </p:nvGrpSpPr>
          <p:grpSpPr>
            <a:xfrm>
              <a:off x="708851" y="4116608"/>
              <a:ext cx="7726297" cy="744405"/>
              <a:chOff x="312234" y="4293220"/>
              <a:chExt cx="7726297" cy="744405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625C6BDA-1BDE-4002-9EC1-5BFBCE09CA18}"/>
                  </a:ext>
                </a:extLst>
              </p:cNvPr>
              <p:cNvSpPr/>
              <p:nvPr/>
            </p:nvSpPr>
            <p:spPr>
              <a:xfrm>
                <a:off x="312234" y="4293220"/>
                <a:ext cx="1070517" cy="7444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Partition Boot </a:t>
                </a:r>
                <a:r>
                  <a:rPr lang="fr-FR" dirty="0" err="1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Sector</a:t>
                </a:r>
                <a:endPara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endParaRP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F3DD0990-D299-440A-AE77-9F0E7B1143BF}"/>
                  </a:ext>
                </a:extLst>
              </p:cNvPr>
              <p:cNvSpPr/>
              <p:nvPr/>
            </p:nvSpPr>
            <p:spPr>
              <a:xfrm>
                <a:off x="1382751" y="4293220"/>
                <a:ext cx="1070517" cy="7444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FAT (1)</a:t>
                </a:r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16A1568-5E11-4DBC-845E-67788BFEE72A}"/>
                  </a:ext>
                </a:extLst>
              </p:cNvPr>
              <p:cNvSpPr/>
              <p:nvPr/>
            </p:nvSpPr>
            <p:spPr>
              <a:xfrm>
                <a:off x="4594302" y="4293220"/>
                <a:ext cx="3444229" cy="74440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Data (folders and files)</a:t>
                </a: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CA83BEFF-0FF6-42C1-8DFD-9D1D168A833A}"/>
                  </a:ext>
                </a:extLst>
              </p:cNvPr>
              <p:cNvSpPr/>
              <p:nvPr/>
            </p:nvSpPr>
            <p:spPr>
              <a:xfrm>
                <a:off x="3523785" y="4293220"/>
                <a:ext cx="1070517" cy="744405"/>
              </a:xfrm>
              <a:prstGeom prst="rect">
                <a:avLst/>
              </a:prstGeom>
              <a:solidFill>
                <a:srgbClr val="FFC000"/>
              </a:solidFill>
              <a:ln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root folder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835B68BD-3343-47EC-8843-B3EE8018E8B5}"/>
                  </a:ext>
                </a:extLst>
              </p:cNvPr>
              <p:cNvSpPr/>
              <p:nvPr/>
            </p:nvSpPr>
            <p:spPr>
              <a:xfrm>
                <a:off x="2453268" y="4293220"/>
                <a:ext cx="1070517" cy="7444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200" i="1" dirty="0">
                    <a:ln w="0"/>
                    <a:solidFill>
                      <a:schemeClr val="tx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</a:rPr>
                  <a:t>FAT (2)</a:t>
                </a:r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03CF2F2-13DD-441C-9742-3F7AA3E67FB5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</p:spTree>
    <p:extLst>
      <p:ext uri="{BB962C8B-B14F-4D97-AF65-F5344CB8AC3E}">
        <p14:creationId xmlns:p14="http://schemas.microsoft.com/office/powerpoint/2010/main" val="80566950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52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627270"/>
              </p:ext>
            </p:extLst>
          </p:nvPr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65,535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2147175"/>
              </p:ext>
            </p:extLst>
          </p:nvPr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Hello, </a:t>
                      </a:r>
                      <a:r>
                        <a:rPr lang="fr-FR" dirty="0" err="1"/>
                        <a:t>this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is</a:t>
                      </a:r>
                      <a:r>
                        <a:rPr lang="fr-FR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  <a:r>
                        <a:rPr lang="fr-FR" dirty="0" err="1"/>
                        <a:t>you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soon</a:t>
                      </a:r>
                      <a:r>
                        <a:rPr lang="fr-FR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8552376"/>
              </p:ext>
            </p:extLst>
          </p:nvPr>
        </p:nvGraphicFramePr>
        <p:xfrm>
          <a:off x="708851" y="1767184"/>
          <a:ext cx="2564447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1313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651317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0" dirty="0"/>
                        <a:t>Name: Mail.txt</a:t>
                      </a:r>
                    </a:p>
                    <a:p>
                      <a:pPr algn="l"/>
                      <a:r>
                        <a:rPr lang="fr-FR" b="0" dirty="0" err="1"/>
                        <a:t>Attributes</a:t>
                      </a:r>
                      <a:r>
                        <a:rPr lang="fr-FR" b="0" dirty="0"/>
                        <a:t>: Normal</a:t>
                      </a:r>
                    </a:p>
                    <a:p>
                      <a:pPr algn="l"/>
                      <a:r>
                        <a:rPr lang="fr-FR" b="0" dirty="0"/>
                        <a:t>…</a:t>
                      </a:r>
                    </a:p>
                    <a:p>
                      <a:pPr algn="l"/>
                      <a:r>
                        <a:rPr lang="fr-FR" b="0" dirty="0"/>
                        <a:t>1st cluster: 3</a:t>
                      </a:r>
                    </a:p>
                    <a:p>
                      <a:pPr algn="l"/>
                      <a:r>
                        <a:rPr lang="fr-FR" b="0" dirty="0"/>
                        <a:t>File size: 7,550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63456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53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554443"/>
              </p:ext>
            </p:extLst>
          </p:nvPr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65,535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0474333"/>
              </p:ext>
            </p:extLst>
          </p:nvPr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Hello, </a:t>
                      </a:r>
                      <a:r>
                        <a:rPr lang="fr-FR" dirty="0" err="1"/>
                        <a:t>this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is</a:t>
                      </a:r>
                      <a:r>
                        <a:rPr lang="fr-FR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  <a:r>
                        <a:rPr lang="fr-FR" dirty="0" err="1"/>
                        <a:t>you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soon</a:t>
                      </a:r>
                      <a:r>
                        <a:rPr lang="fr-FR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/>
        </p:nvGraphicFramePr>
        <p:xfrm>
          <a:off x="708851" y="1767184"/>
          <a:ext cx="2564447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1313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651317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1" dirty="0"/>
                        <a:t>Name: Mail.txt</a:t>
                      </a:r>
                    </a:p>
                    <a:p>
                      <a:pPr algn="l"/>
                      <a:r>
                        <a:rPr lang="fr-FR" dirty="0" err="1"/>
                        <a:t>Attributes</a:t>
                      </a:r>
                      <a:r>
                        <a:rPr lang="fr-FR" dirty="0"/>
                        <a:t>: Normal</a:t>
                      </a:r>
                    </a:p>
                    <a:p>
                      <a:pPr algn="l"/>
                      <a:r>
                        <a:rPr lang="fr-FR" dirty="0"/>
                        <a:t>…</a:t>
                      </a:r>
                    </a:p>
                    <a:p>
                      <a:pPr algn="l"/>
                      <a:r>
                        <a:rPr lang="fr-FR" b="1" dirty="0"/>
                        <a:t>1st cluster: 3</a:t>
                      </a:r>
                    </a:p>
                    <a:p>
                      <a:pPr algn="l"/>
                      <a:r>
                        <a:rPr lang="fr-FR" b="1" dirty="0"/>
                        <a:t>File size: 7,550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421900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Files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54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3565840"/>
              </p:ext>
            </p:extLst>
          </p:nvPr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[3]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[4]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EOF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4317073"/>
              </p:ext>
            </p:extLst>
          </p:nvPr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Hello, </a:t>
                      </a:r>
                      <a:r>
                        <a:rPr lang="fr-FR" dirty="0" err="1"/>
                        <a:t>this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is</a:t>
                      </a:r>
                      <a:r>
                        <a:rPr lang="fr-FR" dirty="0"/>
                        <a:t>...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  <a:r>
                        <a:rPr lang="fr-FR" dirty="0" err="1"/>
                        <a:t>you</a:t>
                      </a:r>
                      <a:r>
                        <a:rPr lang="fr-FR" dirty="0"/>
                        <a:t> </a:t>
                      </a:r>
                      <a:r>
                        <a:rPr lang="fr-FR" dirty="0" err="1"/>
                        <a:t>soon</a:t>
                      </a:r>
                      <a:r>
                        <a:rPr lang="fr-FR" dirty="0"/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500203"/>
              </p:ext>
            </p:extLst>
          </p:nvPr>
        </p:nvGraphicFramePr>
        <p:xfrm>
          <a:off x="708851" y="1767184"/>
          <a:ext cx="2564447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1313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651317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1" dirty="0"/>
                        <a:t>Name: Mail.txt</a:t>
                      </a:r>
                    </a:p>
                    <a:p>
                      <a:pPr algn="l"/>
                      <a:r>
                        <a:rPr lang="fr-FR" dirty="0" err="1"/>
                        <a:t>Attributes</a:t>
                      </a:r>
                      <a:r>
                        <a:rPr lang="fr-FR" dirty="0"/>
                        <a:t>: Normal</a:t>
                      </a:r>
                    </a:p>
                    <a:p>
                      <a:pPr algn="l"/>
                      <a:r>
                        <a:rPr lang="fr-FR" dirty="0"/>
                        <a:t>…</a:t>
                      </a:r>
                    </a:p>
                    <a:p>
                      <a:pPr algn="l"/>
                      <a:r>
                        <a:rPr lang="fr-FR" b="1" dirty="0"/>
                        <a:t>1st cluster: 3</a:t>
                      </a:r>
                    </a:p>
                    <a:p>
                      <a:pPr algn="l"/>
                      <a:r>
                        <a:rPr lang="fr-FR" b="1" dirty="0"/>
                        <a:t>File size: 7,550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cxnSp>
        <p:nvCxnSpPr>
          <p:cNvPr id="21" name="Connecteur droit avec flèche 20">
            <a:extLst>
              <a:ext uri="{FF2B5EF4-FFF2-40B4-BE49-F238E27FC236}">
                <a16:creationId xmlns:a16="http://schemas.microsoft.com/office/drawing/2014/main" id="{569B51BF-0B52-4583-9275-6F138E696922}"/>
              </a:ext>
            </a:extLst>
          </p:cNvPr>
          <p:cNvCxnSpPr/>
          <p:nvPr/>
        </p:nvCxnSpPr>
        <p:spPr>
          <a:xfrm flipH="1">
            <a:off x="4990919" y="2717144"/>
            <a:ext cx="406271" cy="304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Flèche : droite 27">
            <a:extLst>
              <a:ext uri="{FF2B5EF4-FFF2-40B4-BE49-F238E27FC236}">
                <a16:creationId xmlns:a16="http://schemas.microsoft.com/office/drawing/2014/main" id="{CF20422C-F871-4A4D-B74E-0CAADB7204B9}"/>
              </a:ext>
            </a:extLst>
          </p:cNvPr>
          <p:cNvSpPr/>
          <p:nvPr/>
        </p:nvSpPr>
        <p:spPr>
          <a:xfrm>
            <a:off x="6021659" y="2616354"/>
            <a:ext cx="680223" cy="14539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Flèche : droite 28">
            <a:extLst>
              <a:ext uri="{FF2B5EF4-FFF2-40B4-BE49-F238E27FC236}">
                <a16:creationId xmlns:a16="http://schemas.microsoft.com/office/drawing/2014/main" id="{E946A785-12BA-49C2-9F11-29FE8AE9E971}"/>
              </a:ext>
            </a:extLst>
          </p:cNvPr>
          <p:cNvSpPr/>
          <p:nvPr/>
        </p:nvSpPr>
        <p:spPr>
          <a:xfrm>
            <a:off x="6014732" y="2978054"/>
            <a:ext cx="680223" cy="14539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0" name="Connecteur droit avec flèche 29">
            <a:extLst>
              <a:ext uri="{FF2B5EF4-FFF2-40B4-BE49-F238E27FC236}">
                <a16:creationId xmlns:a16="http://schemas.microsoft.com/office/drawing/2014/main" id="{AC676334-1F1C-4025-B578-0154CF09ACB8}"/>
              </a:ext>
            </a:extLst>
          </p:cNvPr>
          <p:cNvCxnSpPr>
            <a:cxnSpLocks/>
          </p:cNvCxnSpPr>
          <p:nvPr/>
        </p:nvCxnSpPr>
        <p:spPr>
          <a:xfrm flipV="1">
            <a:off x="2849885" y="2717144"/>
            <a:ext cx="1722114" cy="1821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549666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Folders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55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1949488"/>
              </p:ext>
            </p:extLst>
          </p:nvPr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4242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[56]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EOF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[57]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1337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0338634"/>
              </p:ext>
            </p:extLst>
          </p:nvPr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i="1" dirty="0"/>
                        <a:t>[DIRENTRY]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256259"/>
              </p:ext>
            </p:extLst>
          </p:nvPr>
        </p:nvGraphicFramePr>
        <p:xfrm>
          <a:off x="708850" y="1767184"/>
          <a:ext cx="3071413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93647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977766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[10]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0" dirty="0"/>
                        <a:t>Name: src</a:t>
                      </a:r>
                    </a:p>
                    <a:p>
                      <a:pPr algn="l"/>
                      <a:r>
                        <a:rPr lang="fr-FR" b="0" dirty="0" err="1"/>
                        <a:t>Attributes</a:t>
                      </a:r>
                      <a:r>
                        <a:rPr lang="fr-FR" b="0" dirty="0"/>
                        <a:t>: </a:t>
                      </a:r>
                      <a:r>
                        <a:rPr lang="fr-FR" b="0" dirty="0" err="1"/>
                        <a:t>subfolder</a:t>
                      </a:r>
                      <a:endParaRPr lang="fr-FR" b="0" dirty="0"/>
                    </a:p>
                    <a:p>
                      <a:pPr algn="l"/>
                      <a:r>
                        <a:rPr lang="fr-FR" b="0" dirty="0"/>
                        <a:t>…</a:t>
                      </a:r>
                    </a:p>
                    <a:p>
                      <a:pPr algn="l"/>
                      <a:r>
                        <a:rPr lang="fr-FR" b="0" dirty="0"/>
                        <a:t>1st cluster: 56</a:t>
                      </a:r>
                    </a:p>
                    <a:p>
                      <a:pPr algn="l"/>
                      <a:r>
                        <a:rPr lang="fr-FR" b="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266097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Folders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56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/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4242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[56]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EOF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[57]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1337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/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i="1" dirty="0"/>
                        <a:t>[DIRENTRY]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/>
        </p:nvGraphicFramePr>
        <p:xfrm>
          <a:off x="708850" y="1767184"/>
          <a:ext cx="3071413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93647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977766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[10]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1" dirty="0"/>
                        <a:t>Name: src</a:t>
                      </a:r>
                    </a:p>
                    <a:p>
                      <a:pPr algn="l"/>
                      <a:r>
                        <a:rPr lang="fr-FR" b="1" dirty="0" err="1"/>
                        <a:t>Attributes</a:t>
                      </a:r>
                      <a:r>
                        <a:rPr lang="fr-FR" b="1" dirty="0"/>
                        <a:t>: </a:t>
                      </a:r>
                      <a:r>
                        <a:rPr lang="fr-FR" b="1" dirty="0" err="1"/>
                        <a:t>subfolder</a:t>
                      </a:r>
                      <a:endParaRPr lang="fr-FR" b="1" dirty="0"/>
                    </a:p>
                    <a:p>
                      <a:pPr algn="l"/>
                      <a:r>
                        <a:rPr lang="fr-FR" dirty="0"/>
                        <a:t>…</a:t>
                      </a:r>
                    </a:p>
                    <a:p>
                      <a:pPr algn="l"/>
                      <a:r>
                        <a:rPr lang="fr-FR" b="1" dirty="0"/>
                        <a:t>1st cluster: 56</a:t>
                      </a:r>
                    </a:p>
                    <a:p>
                      <a:pPr algn="l"/>
                      <a:r>
                        <a:rPr lang="fr-FR" b="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183761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Folders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57</a:t>
            </a:fld>
            <a:endParaRPr lang="fr-FR"/>
          </a:p>
        </p:txBody>
      </p:sp>
      <p:grpSp>
        <p:nvGrpSpPr>
          <p:cNvPr id="20" name="Groupe 19">
            <a:extLst>
              <a:ext uri="{FF2B5EF4-FFF2-40B4-BE49-F238E27FC236}">
                <a16:creationId xmlns:a16="http://schemas.microsoft.com/office/drawing/2014/main" id="{6657436A-6E5C-4902-9707-DB1B5F4278C8}"/>
              </a:ext>
            </a:extLst>
          </p:cNvPr>
          <p:cNvGrpSpPr/>
          <p:nvPr/>
        </p:nvGrpSpPr>
        <p:grpSpPr>
          <a:xfrm>
            <a:off x="708851" y="4116608"/>
            <a:ext cx="7726297" cy="744405"/>
            <a:chOff x="708851" y="4116608"/>
            <a:chExt cx="7726297" cy="74440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16A1568-5E11-4DBC-845E-67788BFEE72A}"/>
                </a:ext>
              </a:extLst>
            </p:cNvPr>
            <p:cNvSpPr/>
            <p:nvPr/>
          </p:nvSpPr>
          <p:spPr>
            <a:xfrm>
              <a:off x="4990919" y="4116608"/>
              <a:ext cx="3444229" cy="744405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(folders and files)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25C6BDA-1BDE-4002-9EC1-5BFBCE09CA18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Partition 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D0990-D299-440A-AE77-9F0E7B1143BF}"/>
                </a:ext>
              </a:extLst>
            </p:cNvPr>
            <p:cNvSpPr/>
            <p:nvPr/>
          </p:nvSpPr>
          <p:spPr>
            <a:xfrm>
              <a:off x="1779368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(1)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42A47C8E-BD05-4C9D-B8FB-A6B851FF4162}"/>
                </a:ext>
              </a:extLst>
            </p:cNvPr>
            <p:cNvSpPr/>
            <p:nvPr/>
          </p:nvSpPr>
          <p:spPr>
            <a:xfrm>
              <a:off x="3920402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root folder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4D9752B-22EB-40BE-98DA-EFB057BCF892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35B68BD-3343-47EC-8843-B3EE8018E8B5}"/>
                </a:ext>
              </a:extLst>
            </p:cNvPr>
            <p:cNvSpPr/>
            <p:nvPr/>
          </p:nvSpPr>
          <p:spPr>
            <a:xfrm>
              <a:off x="2849885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1200" i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FAT (2)</a:t>
              </a:r>
            </a:p>
          </p:txBody>
        </p:sp>
      </p:grpSp>
      <p:graphicFrame>
        <p:nvGraphicFramePr>
          <p:cNvPr id="12" name="Tableau 8">
            <a:extLst>
              <a:ext uri="{FF2B5EF4-FFF2-40B4-BE49-F238E27FC236}">
                <a16:creationId xmlns:a16="http://schemas.microsoft.com/office/drawing/2014/main" id="{5AB9D442-005F-4B9E-8895-14930482C2CB}"/>
              </a:ext>
            </a:extLst>
          </p:cNvPr>
          <p:cNvGraphicFramePr>
            <a:graphicFrameLocks noGrp="1"/>
          </p:cNvGraphicFramePr>
          <p:nvPr/>
        </p:nvGraphicFramePr>
        <p:xfrm>
          <a:off x="4383821" y="1767906"/>
          <a:ext cx="1743710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900430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[55]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4242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[56]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EOF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[57]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1337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[58]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graphicFrame>
        <p:nvGraphicFramePr>
          <p:cNvPr id="13" name="Tableau 8">
            <a:extLst>
              <a:ext uri="{FF2B5EF4-FFF2-40B4-BE49-F238E27FC236}">
                <a16:creationId xmlns:a16="http://schemas.microsoft.com/office/drawing/2014/main" id="{EC6DCDEB-0994-4B62-8406-976C1BCBCF27}"/>
              </a:ext>
            </a:extLst>
          </p:cNvPr>
          <p:cNvGraphicFramePr>
            <a:graphicFrameLocks noGrp="1"/>
          </p:cNvGraphicFramePr>
          <p:nvPr/>
        </p:nvGraphicFramePr>
        <p:xfrm>
          <a:off x="6546215" y="1767184"/>
          <a:ext cx="2140585" cy="22250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843280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297305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Content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1" dirty="0"/>
                        <a:t>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i="1" dirty="0"/>
                        <a:t>[DIRENTRY]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83560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b="0" dirty="0"/>
                        <a:t>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29250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??????????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966249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9F3904FC-73B7-47F3-AA38-666C35BC4161}"/>
              </a:ext>
            </a:extLst>
          </p:cNvPr>
          <p:cNvSpPr txBox="1"/>
          <p:nvPr/>
        </p:nvSpPr>
        <p:spPr>
          <a:xfrm>
            <a:off x="4383821" y="1447420"/>
            <a:ext cx="174371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FAT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E40953A-C5D4-4FFE-A386-D8C9D707B4CC}"/>
              </a:ext>
            </a:extLst>
          </p:cNvPr>
          <p:cNvSpPr txBox="1"/>
          <p:nvPr/>
        </p:nvSpPr>
        <p:spPr>
          <a:xfrm>
            <a:off x="6546215" y="1437672"/>
            <a:ext cx="21405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Data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D964778D-CFE0-4EE6-9CB0-2759F9FFF5F2}"/>
              </a:ext>
            </a:extLst>
          </p:cNvPr>
          <p:cNvSpPr txBox="1"/>
          <p:nvPr/>
        </p:nvSpPr>
        <p:spPr>
          <a:xfrm>
            <a:off x="708851" y="1437671"/>
            <a:ext cx="2564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/>
              <a:t>Root Directory Entry</a:t>
            </a:r>
          </a:p>
        </p:txBody>
      </p:sp>
      <p:graphicFrame>
        <p:nvGraphicFramePr>
          <p:cNvPr id="17" name="Tableau 8">
            <a:extLst>
              <a:ext uri="{FF2B5EF4-FFF2-40B4-BE49-F238E27FC236}">
                <a16:creationId xmlns:a16="http://schemas.microsoft.com/office/drawing/2014/main" id="{935E3763-7DB5-4F4F-A86F-FA1616A07324}"/>
              </a:ext>
            </a:extLst>
          </p:cNvPr>
          <p:cNvGraphicFramePr>
            <a:graphicFrameLocks noGrp="1"/>
          </p:cNvGraphicFramePr>
          <p:nvPr/>
        </p:nvGraphicFramePr>
        <p:xfrm>
          <a:off x="708850" y="1767184"/>
          <a:ext cx="3071413" cy="189992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093647">
                  <a:extLst>
                    <a:ext uri="{9D8B030D-6E8A-4147-A177-3AD203B41FA5}">
                      <a16:colId xmlns:a16="http://schemas.microsoft.com/office/drawing/2014/main" val="397689838"/>
                    </a:ext>
                  </a:extLst>
                </a:gridCol>
                <a:gridCol w="1977766">
                  <a:extLst>
                    <a:ext uri="{9D8B030D-6E8A-4147-A177-3AD203B41FA5}">
                      <a16:colId xmlns:a16="http://schemas.microsoft.com/office/drawing/2014/main" val="8158193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/>
                        <a:t>Direntry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Structure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8078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[10]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b="1" dirty="0"/>
                        <a:t>Name: src</a:t>
                      </a:r>
                    </a:p>
                    <a:p>
                      <a:pPr algn="l"/>
                      <a:r>
                        <a:rPr lang="fr-FR" b="1" dirty="0" err="1"/>
                        <a:t>Attributes</a:t>
                      </a:r>
                      <a:r>
                        <a:rPr lang="fr-FR" b="1" dirty="0"/>
                        <a:t>: </a:t>
                      </a:r>
                      <a:r>
                        <a:rPr lang="fr-FR" b="1" dirty="0" err="1"/>
                        <a:t>subfolder</a:t>
                      </a:r>
                      <a:endParaRPr lang="fr-FR" b="1" dirty="0"/>
                    </a:p>
                    <a:p>
                      <a:pPr algn="l"/>
                      <a:r>
                        <a:rPr lang="fr-FR" dirty="0"/>
                        <a:t>…</a:t>
                      </a:r>
                    </a:p>
                    <a:p>
                      <a:pPr algn="l"/>
                      <a:r>
                        <a:rPr lang="fr-FR" b="1" dirty="0"/>
                        <a:t>1st cluster: 56</a:t>
                      </a:r>
                    </a:p>
                    <a:p>
                      <a:pPr algn="l"/>
                      <a:r>
                        <a:rPr lang="fr-FR" b="0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69785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2001271"/>
                  </a:ext>
                </a:extLst>
              </a:tr>
            </a:tbl>
          </a:graphicData>
        </a:graphic>
      </p:graphicFrame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3A29E7EF-1FFB-444E-B262-D863907882E0}"/>
              </a:ext>
            </a:extLst>
          </p:cNvPr>
          <p:cNvCxnSpPr>
            <a:cxnSpLocks/>
          </p:cNvCxnSpPr>
          <p:nvPr/>
        </p:nvCxnSpPr>
        <p:spPr>
          <a:xfrm flipV="1">
            <a:off x="3122342" y="2717146"/>
            <a:ext cx="1449657" cy="1821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8" name="Flèche : droite 27">
            <a:extLst>
              <a:ext uri="{FF2B5EF4-FFF2-40B4-BE49-F238E27FC236}">
                <a16:creationId xmlns:a16="http://schemas.microsoft.com/office/drawing/2014/main" id="{CF20422C-F871-4A4D-B74E-0CAADB7204B9}"/>
              </a:ext>
            </a:extLst>
          </p:cNvPr>
          <p:cNvSpPr/>
          <p:nvPr/>
        </p:nvSpPr>
        <p:spPr>
          <a:xfrm>
            <a:off x="6021659" y="2616354"/>
            <a:ext cx="680223" cy="145394"/>
          </a:xfrm>
          <a:prstGeom prst="righ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885723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</a:t>
            </a:r>
            <a:r>
              <a:rPr lang="fr-FR" dirty="0" err="1"/>
              <a:t>Create</a:t>
            </a:r>
            <a:r>
              <a:rPr lang="fr-FR" dirty="0"/>
              <a:t> a file (or a folder)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Use the directory entry of the folder </a:t>
            </a:r>
            <a:r>
              <a:rPr lang="fr-FR" dirty="0" err="1"/>
              <a:t>where</a:t>
            </a:r>
            <a:r>
              <a:rPr lang="fr-FR" dirty="0"/>
              <a:t> to </a:t>
            </a:r>
            <a:r>
              <a:rPr lang="fr-FR" dirty="0" err="1"/>
              <a:t>create</a:t>
            </a:r>
            <a:r>
              <a:rPr lang="fr-FR" dirty="0"/>
              <a:t> the file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 err="1"/>
              <a:t>Add</a:t>
            </a:r>
            <a:r>
              <a:rPr lang="fr-FR" dirty="0"/>
              <a:t> an entry </a:t>
            </a:r>
            <a:r>
              <a:rPr lang="fr-FR" dirty="0" err="1"/>
              <a:t>within</a:t>
            </a:r>
            <a:r>
              <a:rPr lang="fr-FR" dirty="0"/>
              <a:t> the parent directory entry</a:t>
            </a:r>
          </a:p>
          <a:p>
            <a:pPr marL="990600" lvl="1" indent="-457200"/>
            <a:r>
              <a:rPr lang="fr-FR" dirty="0" err="1"/>
              <a:t>Eventually</a:t>
            </a:r>
            <a:r>
              <a:rPr lang="fr-FR" dirty="0"/>
              <a:t>, </a:t>
            </a:r>
            <a:r>
              <a:rPr lang="fr-FR" dirty="0" err="1"/>
              <a:t>add</a:t>
            </a:r>
            <a:r>
              <a:rPr lang="fr-FR" dirty="0"/>
              <a:t> one more cluster to support the directory entry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 err="1"/>
              <a:t>Search</a:t>
            </a:r>
            <a:r>
              <a:rPr lang="fr-FR" dirty="0"/>
              <a:t> for the first </a:t>
            </a:r>
            <a:r>
              <a:rPr lang="fr-FR" dirty="0" err="1"/>
              <a:t>available</a:t>
            </a:r>
            <a:r>
              <a:rPr lang="fr-FR" dirty="0"/>
              <a:t> cluster in the FAT </a:t>
            </a:r>
            <a:r>
              <a:rPr lang="fr-FR" dirty="0" err="1"/>
              <a:t>array</a:t>
            </a: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Use </a:t>
            </a:r>
            <a:r>
              <a:rPr lang="fr-FR" dirty="0" err="1"/>
              <a:t>it</a:t>
            </a:r>
            <a:r>
              <a:rPr lang="fr-FR" dirty="0"/>
              <a:t> as the 1st cluster, and </a:t>
            </a:r>
            <a:r>
              <a:rPr lang="fr-FR" dirty="0" err="1"/>
              <a:t>write</a:t>
            </a:r>
            <a:r>
              <a:rPr lang="fr-FR" dirty="0"/>
              <a:t> data </a:t>
            </a:r>
            <a:r>
              <a:rPr lang="fr-FR" dirty="0" err="1"/>
              <a:t>inside</a:t>
            </a:r>
            <a:endParaRPr lang="fr-FR" dirty="0"/>
          </a:p>
          <a:p>
            <a:pPr marL="990600" lvl="1" indent="-457200"/>
            <a:r>
              <a:rPr lang="fr-FR" dirty="0" err="1"/>
              <a:t>Eventually</a:t>
            </a:r>
            <a:r>
              <a:rPr lang="fr-FR" dirty="0"/>
              <a:t>: </a:t>
            </a:r>
            <a:r>
              <a:rPr lang="fr-FR" dirty="0" err="1"/>
              <a:t>add</a:t>
            </a:r>
            <a:r>
              <a:rPr lang="fr-FR" dirty="0"/>
              <a:t> more clusters, update directory entry, update FAT for last cluster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255408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</a:t>
            </a:r>
            <a:r>
              <a:rPr lang="fr-FR" dirty="0" err="1"/>
              <a:t>Delete</a:t>
            </a:r>
            <a:r>
              <a:rPr lang="fr-FR" dirty="0"/>
              <a:t> a file (or a folder)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Use the directory entry of the folder </a:t>
            </a:r>
            <a:r>
              <a:rPr lang="fr-FR" dirty="0" err="1"/>
              <a:t>where</a:t>
            </a:r>
            <a:r>
              <a:rPr lang="fr-FR" dirty="0"/>
              <a:t> to </a:t>
            </a:r>
            <a:r>
              <a:rPr lang="fr-FR" dirty="0" err="1"/>
              <a:t>delete</a:t>
            </a:r>
            <a:r>
              <a:rPr lang="fr-FR" dirty="0"/>
              <a:t> the file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Clear the FAT clusters </a:t>
            </a:r>
            <a:r>
              <a:rPr lang="fr-FR" dirty="0" err="1"/>
              <a:t>list</a:t>
            </a:r>
            <a:r>
              <a:rPr lang="fr-FR" dirty="0"/>
              <a:t> </a:t>
            </a:r>
            <a:r>
              <a:rPr lang="fr-FR" dirty="0" err="1"/>
              <a:t>until</a:t>
            </a:r>
            <a:r>
              <a:rPr lang="fr-FR" dirty="0"/>
              <a:t> the end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Clear the entry </a:t>
            </a:r>
            <a:r>
              <a:rPr lang="fr-FR" dirty="0" err="1"/>
              <a:t>within</a:t>
            </a:r>
            <a:r>
              <a:rPr lang="fr-FR" dirty="0"/>
              <a:t> the directory entry</a:t>
            </a:r>
          </a:p>
          <a:p>
            <a:pPr marL="990600" lvl="1" indent="-457200"/>
            <a:r>
              <a:rPr lang="fr-FR" dirty="0" err="1"/>
              <a:t>Well</a:t>
            </a:r>
            <a:r>
              <a:rPr lang="fr-FR" dirty="0"/>
              <a:t>, </a:t>
            </a:r>
            <a:r>
              <a:rPr lang="fr-FR" dirty="0" err="1"/>
              <a:t>precisely</a:t>
            </a:r>
            <a:r>
              <a:rPr lang="fr-FR" dirty="0"/>
              <a:t>, a 0xE5 (‘_’) </a:t>
            </a:r>
            <a:r>
              <a:rPr lang="fr-FR" dirty="0" err="1"/>
              <a:t>is</a:t>
            </a:r>
            <a:r>
              <a:rPr lang="fr-FR" dirty="0"/>
              <a:t> put as the first </a:t>
            </a:r>
            <a:r>
              <a:rPr lang="fr-FR" dirty="0" err="1"/>
              <a:t>character</a:t>
            </a:r>
            <a:r>
              <a:rPr lang="fr-FR" dirty="0"/>
              <a:t> in the </a:t>
            </a:r>
            <a:r>
              <a:rPr lang="fr-FR" dirty="0" err="1"/>
              <a:t>name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59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9810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2DAF8A-E815-4B61-B00F-20E6DAA38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Very </a:t>
            </a:r>
            <a:r>
              <a:rPr lang="fr-FR" dirty="0" err="1"/>
              <a:t>old</a:t>
            </a:r>
            <a:r>
              <a:rPr lang="fr-FR" dirty="0"/>
              <a:t> </a:t>
            </a:r>
            <a:r>
              <a:rPr lang="fr-FR" dirty="0" err="1"/>
              <a:t>history</a:t>
            </a:r>
            <a:r>
              <a:rPr lang="fr-FR" dirty="0"/>
              <a:t>: how to </a:t>
            </a:r>
            <a:r>
              <a:rPr lang="fr-FR" dirty="0" err="1"/>
              <a:t>find</a:t>
            </a:r>
            <a:r>
              <a:rPr lang="fr-FR" dirty="0"/>
              <a:t> back data?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D78665F-9894-4DED-B2BD-B833A86606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D6B9B4F-907A-4BDC-947B-452993222B75}"/>
              </a:ext>
            </a:extLst>
          </p:cNvPr>
          <p:cNvSpPr txBox="1"/>
          <p:nvPr/>
        </p:nvSpPr>
        <p:spPr>
          <a:xfrm>
            <a:off x="6103620" y="0"/>
            <a:ext cx="3001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(I promise </a:t>
            </a:r>
            <a:r>
              <a:rPr lang="fr-FR" i="1" dirty="0" err="1"/>
              <a:t>there</a:t>
            </a:r>
            <a:r>
              <a:rPr lang="fr-FR" i="1" dirty="0"/>
              <a:t> are 4 slides </a:t>
            </a:r>
            <a:r>
              <a:rPr lang="fr-FR" i="1" dirty="0" err="1"/>
              <a:t>only</a:t>
            </a:r>
            <a:r>
              <a:rPr lang="fr-FR" i="1" dirty="0"/>
              <a:t>)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554C938-0453-498A-913E-2C900132F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90" y="777475"/>
            <a:ext cx="6558002" cy="4360374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0F49485C-9E79-4A2C-A4A1-DB4E298FBD93}"/>
              </a:ext>
            </a:extLst>
          </p:cNvPr>
          <p:cNvSpPr txBox="1"/>
          <p:nvPr/>
        </p:nvSpPr>
        <p:spPr>
          <a:xfrm>
            <a:off x="6731712" y="1009337"/>
            <a:ext cx="2373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 err="1"/>
              <a:t>Where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the data about John Smith?...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21837D24-CE5C-4A24-99C6-2BFF4BBCDEDA}"/>
              </a:ext>
            </a:extLst>
          </p:cNvPr>
          <p:cNvSpPr txBox="1"/>
          <p:nvPr/>
        </p:nvSpPr>
        <p:spPr>
          <a:xfrm>
            <a:off x="6706592" y="2634496"/>
            <a:ext cx="23737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 err="1"/>
              <a:t>Let’s</a:t>
            </a:r>
            <a:r>
              <a:rPr lang="fr-FR" sz="1800" dirty="0"/>
              <a:t> </a:t>
            </a:r>
            <a:r>
              <a:rPr lang="fr-FR" sz="1800" dirty="0" err="1"/>
              <a:t>search</a:t>
            </a:r>
            <a:r>
              <a:rPr lang="fr-FR" sz="1800" dirty="0"/>
              <a:t> in the « J » or « S » </a:t>
            </a:r>
            <a:r>
              <a:rPr lang="fr-FR" sz="1800" dirty="0" err="1"/>
              <a:t>closets</a:t>
            </a:r>
            <a:r>
              <a:rPr lang="fr-FR" sz="1800" dirty="0"/>
              <a:t> </a:t>
            </a:r>
            <a:r>
              <a:rPr lang="fr-FR" sz="1800" dirty="0" err="1"/>
              <a:t>until</a:t>
            </a:r>
            <a:r>
              <a:rPr lang="fr-FR" sz="1800" dirty="0"/>
              <a:t> </a:t>
            </a:r>
            <a:r>
              <a:rPr lang="fr-FR" sz="1800" dirty="0" err="1"/>
              <a:t>we</a:t>
            </a:r>
            <a:r>
              <a:rPr lang="fr-FR" sz="1800" dirty="0"/>
              <a:t> </a:t>
            </a:r>
            <a:r>
              <a:rPr lang="fr-FR" sz="1800" dirty="0" err="1"/>
              <a:t>find</a:t>
            </a:r>
            <a:r>
              <a:rPr lang="fr-FR" sz="1800" dirty="0"/>
              <a:t> </a:t>
            </a:r>
            <a:r>
              <a:rPr lang="fr-FR" sz="1800" dirty="0" err="1"/>
              <a:t>it</a:t>
            </a:r>
            <a:r>
              <a:rPr lang="fr-FR" sz="1800" dirty="0"/>
              <a:t>…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473AC01-AFBC-4FFE-8742-59C129D4D1C2}"/>
              </a:ext>
            </a:extLst>
          </p:cNvPr>
          <p:cNvSpPr txBox="1"/>
          <p:nvPr/>
        </p:nvSpPr>
        <p:spPr>
          <a:xfrm>
            <a:off x="6930709" y="3871658"/>
            <a:ext cx="192553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(This </a:t>
            </a:r>
            <a:r>
              <a:rPr lang="fr-FR" i="1" dirty="0" err="1"/>
              <a:t>furniture</a:t>
            </a:r>
            <a:r>
              <a:rPr lang="fr-FR" i="1" dirty="0"/>
              <a:t> </a:t>
            </a:r>
            <a:r>
              <a:rPr lang="fr-FR" i="1" dirty="0" err="1"/>
              <a:t>is</a:t>
            </a:r>
            <a:r>
              <a:rPr lang="fr-FR" i="1" dirty="0"/>
              <a:t> </a:t>
            </a:r>
            <a:r>
              <a:rPr lang="fr-FR" i="1" dirty="0" err="1"/>
              <a:t>litterally</a:t>
            </a:r>
            <a:r>
              <a:rPr lang="fr-FR" i="1" dirty="0"/>
              <a:t> a « fichier » [file] in french)</a:t>
            </a:r>
          </a:p>
        </p:txBody>
      </p:sp>
    </p:spTree>
    <p:extLst>
      <p:ext uri="{BB962C8B-B14F-4D97-AF65-F5344CB8AC3E}">
        <p14:creationId xmlns:p14="http://schemas.microsoft.com/office/powerpoint/2010/main" val="354029169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FAT: Reading a file</a:t>
            </a:r>
          </a:p>
          <a:p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Use the directory entry of the folder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contains</a:t>
            </a:r>
            <a:r>
              <a:rPr lang="fr-FR" dirty="0"/>
              <a:t> the file in </a:t>
            </a:r>
            <a:r>
              <a:rPr lang="fr-FR" dirty="0" err="1"/>
              <a:t>order</a:t>
            </a:r>
            <a:r>
              <a:rPr lang="fr-FR" dirty="0"/>
              <a:t> to </a:t>
            </a:r>
            <a:r>
              <a:rPr lang="fr-FR" dirty="0" err="1"/>
              <a:t>obtain</a:t>
            </a:r>
            <a:r>
              <a:rPr lang="fr-FR" dirty="0"/>
              <a:t> the </a:t>
            </a:r>
            <a:r>
              <a:rPr lang="fr-FR" dirty="0" err="1"/>
              <a:t>number</a:t>
            </a:r>
            <a:r>
              <a:rPr lang="fr-FR" dirty="0"/>
              <a:t> of the first cluster</a:t>
            </a:r>
          </a:p>
          <a:p>
            <a:pPr marL="533400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 err="1"/>
              <a:t>Get</a:t>
            </a:r>
            <a:r>
              <a:rPr lang="fr-FR" dirty="0"/>
              <a:t> the cluster state in the FAT part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 err="1"/>
              <a:t>Get</a:t>
            </a:r>
            <a:r>
              <a:rPr lang="fr-FR" dirty="0"/>
              <a:t> the cluster content </a:t>
            </a:r>
            <a:r>
              <a:rPr lang="fr-FR" dirty="0" err="1"/>
              <a:t>within</a:t>
            </a:r>
            <a:r>
              <a:rPr lang="fr-FR" dirty="0"/>
              <a:t> the Data part</a:t>
            </a:r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Continue </a:t>
            </a:r>
            <a:r>
              <a:rPr lang="fr-FR" dirty="0" err="1"/>
              <a:t>from</a:t>
            </a:r>
            <a:r>
              <a:rPr lang="fr-FR" dirty="0"/>
              <a:t> to the </a:t>
            </a:r>
            <a:r>
              <a:rPr lang="fr-FR" dirty="0" err="1"/>
              <a:t>next</a:t>
            </a:r>
            <a:r>
              <a:rPr lang="fr-FR" dirty="0"/>
              <a:t> cluster </a:t>
            </a:r>
            <a:r>
              <a:rPr lang="fr-FR" dirty="0" err="1"/>
              <a:t>within</a:t>
            </a:r>
            <a:r>
              <a:rPr lang="fr-FR" dirty="0"/>
              <a:t> the FAT</a:t>
            </a:r>
          </a:p>
          <a:p>
            <a:pPr marL="990600" lvl="1" indent="-457200"/>
            <a:r>
              <a:rPr lang="fr-FR" dirty="0"/>
              <a:t>Loop to </a:t>
            </a:r>
            <a:r>
              <a:rPr lang="fr-FR" dirty="0" err="1"/>
              <a:t>step</a:t>
            </a:r>
            <a:r>
              <a:rPr lang="fr-FR" dirty="0"/>
              <a:t> 2 </a:t>
            </a:r>
            <a:r>
              <a:rPr lang="fr-FR" dirty="0" err="1"/>
              <a:t>until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 </a:t>
            </a:r>
            <a:r>
              <a:rPr lang="fr-FR" dirty="0" err="1"/>
              <a:t>reach</a:t>
            </a:r>
            <a:r>
              <a:rPr lang="fr-FR" dirty="0"/>
              <a:t> an EOF as </a:t>
            </a:r>
            <a:r>
              <a:rPr lang="fr-FR" dirty="0" err="1"/>
              <a:t>next</a:t>
            </a:r>
            <a:r>
              <a:rPr lang="fr-FR" dirty="0"/>
              <a:t> cluster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4123121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FAT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1D018EF-EB9F-4D04-8443-56992E1B74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fr-FR" dirty="0"/>
              <a:t>Maximal size of 1 file</a:t>
            </a:r>
          </a:p>
          <a:p>
            <a:r>
              <a:rPr lang="fr-FR" dirty="0"/>
              <a:t>Maximal </a:t>
            </a:r>
            <a:r>
              <a:rPr lang="fr-FR" dirty="0" err="1"/>
              <a:t>number</a:t>
            </a:r>
            <a:r>
              <a:rPr lang="fr-FR" dirty="0"/>
              <a:t> of files </a:t>
            </a:r>
            <a:r>
              <a:rPr lang="fr-FR" dirty="0" err="1"/>
              <a:t>within</a:t>
            </a:r>
            <a:r>
              <a:rPr lang="fr-FR" dirty="0"/>
              <a:t> 1 folder</a:t>
            </a:r>
          </a:p>
          <a:p>
            <a:r>
              <a:rPr lang="fr-FR" dirty="0"/>
              <a:t>Maximal </a:t>
            </a:r>
            <a:r>
              <a:rPr lang="fr-FR" dirty="0" err="1"/>
              <a:t>number</a:t>
            </a:r>
            <a:r>
              <a:rPr lang="fr-FR" dirty="0"/>
              <a:t> of clusters </a:t>
            </a:r>
            <a:r>
              <a:rPr lang="fr-FR" dirty="0" err="1"/>
              <a:t>within</a:t>
            </a:r>
            <a:r>
              <a:rPr lang="fr-FR" dirty="0"/>
              <a:t> 1 partition</a:t>
            </a:r>
          </a:p>
          <a:p>
            <a:pPr lvl="1"/>
            <a:r>
              <a:rPr lang="fr-FR" dirty="0"/>
              <a:t>« </a:t>
            </a:r>
            <a:r>
              <a:rPr lang="fr-FR" dirty="0" err="1"/>
              <a:t>Sectors</a:t>
            </a:r>
            <a:r>
              <a:rPr lang="fr-FR" dirty="0"/>
              <a:t> per Clusters » and « Cluster size » are </a:t>
            </a:r>
            <a:r>
              <a:rPr lang="fr-FR" dirty="0" err="1"/>
              <a:t>linked</a:t>
            </a:r>
            <a:endParaRPr lang="fr-FR" dirty="0"/>
          </a:p>
          <a:p>
            <a:r>
              <a:rPr lang="fr-FR" dirty="0"/>
              <a:t>Maximal </a:t>
            </a:r>
            <a:r>
              <a:rPr lang="fr-FR" dirty="0" err="1"/>
              <a:t>number</a:t>
            </a:r>
            <a:r>
              <a:rPr lang="fr-FR" dirty="0"/>
              <a:t> of files </a:t>
            </a:r>
            <a:r>
              <a:rPr lang="fr-FR" dirty="0" err="1"/>
              <a:t>within</a:t>
            </a:r>
            <a:r>
              <a:rPr lang="fr-FR" dirty="0"/>
              <a:t> the root folder</a:t>
            </a:r>
          </a:p>
          <a:p>
            <a:r>
              <a:rPr lang="fr-FR" dirty="0"/>
              <a:t>Maximal size of the partition</a:t>
            </a:r>
          </a:p>
          <a:p>
            <a:pPr lvl="1"/>
            <a:endParaRPr lang="fr-FR" dirty="0"/>
          </a:p>
          <a:p>
            <a:r>
              <a:rPr lang="fr-FR" dirty="0" err="1"/>
              <a:t>Because</a:t>
            </a:r>
            <a:r>
              <a:rPr lang="fr-FR" dirty="0"/>
              <a:t> of the file table allocation (2</a:t>
            </a:r>
            <a:r>
              <a:rPr lang="fr-FR" baseline="30000" dirty="0"/>
              <a:t>nd</a:t>
            </a:r>
            <a:r>
              <a:rPr lang="fr-FR" dirty="0"/>
              <a:t> part), the cluster size has an impact on all of the </a:t>
            </a:r>
            <a:r>
              <a:rPr lang="fr-FR" dirty="0" err="1"/>
              <a:t>previous</a:t>
            </a:r>
            <a:r>
              <a:rPr lang="fr-FR" dirty="0"/>
              <a:t> values</a:t>
            </a:r>
          </a:p>
          <a:p>
            <a:pPr lvl="1"/>
            <a:r>
              <a:rPr lang="fr-FR" i="1" dirty="0"/>
              <a:t>And in </a:t>
            </a:r>
            <a:r>
              <a:rPr lang="fr-FR" i="1" dirty="0" err="1"/>
              <a:t>some</a:t>
            </a:r>
            <a:r>
              <a:rPr lang="fr-FR" i="1" dirty="0"/>
              <a:t> cases, </a:t>
            </a:r>
            <a:r>
              <a:rPr lang="fr-FR" i="1" dirty="0" err="1"/>
              <a:t>it</a:t>
            </a:r>
            <a:r>
              <a:rPr lang="fr-FR" i="1" dirty="0"/>
              <a:t> can lose </a:t>
            </a:r>
            <a:r>
              <a:rPr lang="fr-FR" i="1" dirty="0" err="1"/>
              <a:t>some</a:t>
            </a:r>
            <a:r>
              <a:rPr lang="fr-FR" i="1" dirty="0"/>
              <a:t> clusters and fragments </a:t>
            </a:r>
            <a:r>
              <a:rPr lang="fr-FR" i="1" dirty="0" err="1"/>
              <a:t>space</a:t>
            </a:r>
            <a:endParaRPr lang="fr-FR" i="1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021244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286000"/>
            <a:ext cx="8229600" cy="571500"/>
          </a:xfrm>
        </p:spPr>
        <p:txBody>
          <a:bodyPr/>
          <a:lstStyle/>
          <a:p>
            <a:pPr algn="ctr"/>
            <a:r>
              <a:rPr lang="fr-FR" dirty="0"/>
              <a:t>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691093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63</a:t>
            </a:fld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6B1B4D2-4F60-416D-A767-3C49D507A7FA}"/>
              </a:ext>
            </a:extLst>
          </p:cNvPr>
          <p:cNvSpPr txBox="1"/>
          <p:nvPr/>
        </p:nvSpPr>
        <p:spPr>
          <a:xfrm>
            <a:off x="4722125" y="777475"/>
            <a:ext cx="438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( </a:t>
            </a:r>
            <a:r>
              <a:rPr lang="fr-FR" dirty="0">
                <a:hlinkClick r:id="rId3"/>
              </a:rPr>
              <a:t>http://web.mit.edu/tytso/www/linux/ext2intro.html</a:t>
            </a:r>
            <a:r>
              <a:rPr lang="fr-FR" dirty="0"/>
              <a:t> )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F96ECECF-45BA-491C-97A6-BBD08D0A051E}"/>
              </a:ext>
            </a:extLst>
          </p:cNvPr>
          <p:cNvGrpSpPr/>
          <p:nvPr/>
        </p:nvGrpSpPr>
        <p:grpSpPr>
          <a:xfrm>
            <a:off x="708851" y="4116606"/>
            <a:ext cx="7726297" cy="744407"/>
            <a:chOff x="708851" y="4116606"/>
            <a:chExt cx="7726297" cy="74440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385CA2-5868-4B58-8954-807FFBC6FA2A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9A3354-BE61-4CAA-824A-9C5A5C764877}"/>
                </a:ext>
              </a:extLst>
            </p:cNvPr>
            <p:cNvSpPr/>
            <p:nvPr/>
          </p:nvSpPr>
          <p:spPr>
            <a:xfrm>
              <a:off x="1779368" y="4116608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6B4FAD-729F-4EA7-B515-4034B579A9A8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BE90E10-F3CB-42D5-84D1-2FA25A97A357}"/>
                </a:ext>
              </a:extLst>
            </p:cNvPr>
            <p:cNvSpPr/>
            <p:nvPr/>
          </p:nvSpPr>
          <p:spPr>
            <a:xfrm>
              <a:off x="3398293" y="4116607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74E55B-76EF-4399-87C0-79FCA467687C}"/>
                </a:ext>
              </a:extLst>
            </p:cNvPr>
            <p:cNvSpPr/>
            <p:nvPr/>
          </p:nvSpPr>
          <p:spPr>
            <a:xfrm>
              <a:off x="6816223" y="4116606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88241B-02B8-4FE3-8547-DE6FD32E924A}"/>
                </a:ext>
              </a:extLst>
            </p:cNvPr>
            <p:cNvSpPr/>
            <p:nvPr/>
          </p:nvSpPr>
          <p:spPr>
            <a:xfrm>
              <a:off x="5017218" y="4116606"/>
              <a:ext cx="1799005" cy="744405"/>
            </a:xfrm>
            <a:prstGeom prst="rect">
              <a:avLst/>
            </a:prstGeom>
            <a:pattFill prst="pct25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ext2 / ext2fs (Second Extended File System)</a:t>
            </a:r>
          </a:p>
          <a:p>
            <a:endParaRPr lang="fr-FR" dirty="0"/>
          </a:p>
          <a:p>
            <a:r>
              <a:rPr lang="fr-FR" dirty="0" err="1"/>
              <a:t>Fewer</a:t>
            </a:r>
            <a:r>
              <a:rPr lang="fr-FR" dirty="0"/>
              <a:t> fragmentation </a:t>
            </a:r>
            <a:r>
              <a:rPr lang="fr-FR" dirty="0" err="1"/>
              <a:t>than</a:t>
            </a:r>
            <a:r>
              <a:rPr lang="fr-FR" dirty="0"/>
              <a:t> FAT</a:t>
            </a:r>
          </a:p>
          <a:p>
            <a:pPr lvl="1"/>
            <a:r>
              <a:rPr lang="fr-FR" dirty="0"/>
              <a:t>But </a:t>
            </a:r>
            <a:r>
              <a:rPr lang="fr-FR" dirty="0" err="1"/>
              <a:t>still</a:t>
            </a:r>
            <a:r>
              <a:rPr lang="fr-FR" dirty="0"/>
              <a:t> a bit </a:t>
            </a:r>
            <a:r>
              <a:rPr lang="fr-FR" dirty="0" err="1"/>
              <a:t>fragmented</a:t>
            </a:r>
            <a:endParaRPr lang="fr-FR" dirty="0"/>
          </a:p>
          <a:p>
            <a:endParaRPr lang="fr-FR" dirty="0"/>
          </a:p>
          <a:p>
            <a:r>
              <a:rPr lang="fr-FR" dirty="0"/>
              <a:t>More </a:t>
            </a:r>
            <a:r>
              <a:rPr lang="fr-FR" dirty="0" err="1"/>
              <a:t>attributes</a:t>
            </a:r>
            <a:r>
              <a:rPr lang="fr-FR" dirty="0"/>
              <a:t> </a:t>
            </a:r>
            <a:r>
              <a:rPr lang="fr-FR" dirty="0" err="1"/>
              <a:t>managed</a:t>
            </a:r>
            <a:r>
              <a:rPr lang="fr-FR" dirty="0"/>
              <a:t> </a:t>
            </a:r>
            <a:r>
              <a:rPr lang="fr-FR" dirty="0" err="1"/>
              <a:t>than</a:t>
            </a:r>
            <a:r>
              <a:rPr lang="fr-FR" dirty="0"/>
              <a:t> in FAT</a:t>
            </a:r>
          </a:p>
          <a:p>
            <a:pPr lvl="1"/>
            <a:r>
              <a:rPr lang="fr-FR" dirty="0"/>
              <a:t>Manages UNIX </a:t>
            </a:r>
            <a:r>
              <a:rPr lang="fr-FR" dirty="0" err="1"/>
              <a:t>attributes</a:t>
            </a:r>
            <a:r>
              <a:rPr lang="fr-FR" dirty="0"/>
              <a:t> and ACL</a:t>
            </a:r>
          </a:p>
        </p:txBody>
      </p:sp>
    </p:spTree>
    <p:extLst>
      <p:ext uri="{BB962C8B-B14F-4D97-AF65-F5344CB8AC3E}">
        <p14:creationId xmlns:p14="http://schemas.microsoft.com/office/powerpoint/2010/main" val="13661029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64</a:t>
            </a:fld>
            <a:endParaRPr lang="fr-FR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A6B1B4D2-4F60-416D-A767-3C49D507A7FA}"/>
              </a:ext>
            </a:extLst>
          </p:cNvPr>
          <p:cNvSpPr txBox="1"/>
          <p:nvPr/>
        </p:nvSpPr>
        <p:spPr>
          <a:xfrm>
            <a:off x="4722125" y="777475"/>
            <a:ext cx="43833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( </a:t>
            </a:r>
            <a:r>
              <a:rPr lang="fr-FR" dirty="0">
                <a:hlinkClick r:id="rId3"/>
              </a:rPr>
              <a:t>http://web.mit.edu/tytso/www/linux/ext2intro.html</a:t>
            </a:r>
            <a:r>
              <a:rPr lang="fr-FR" dirty="0"/>
              <a:t> )</a:t>
            </a:r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F96ECECF-45BA-491C-97A6-BBD08D0A051E}"/>
              </a:ext>
            </a:extLst>
          </p:cNvPr>
          <p:cNvGrpSpPr/>
          <p:nvPr/>
        </p:nvGrpSpPr>
        <p:grpSpPr>
          <a:xfrm>
            <a:off x="708851" y="4116606"/>
            <a:ext cx="7726297" cy="744407"/>
            <a:chOff x="708851" y="4116606"/>
            <a:chExt cx="7726297" cy="74440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385CA2-5868-4B58-8954-807FFBC6FA2A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9A3354-BE61-4CAA-824A-9C5A5C764877}"/>
                </a:ext>
              </a:extLst>
            </p:cNvPr>
            <p:cNvSpPr/>
            <p:nvPr/>
          </p:nvSpPr>
          <p:spPr>
            <a:xfrm>
              <a:off x="1779368" y="4116608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6B4FAD-729F-4EA7-B515-4034B579A9A8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BE90E10-F3CB-42D5-84D1-2FA25A97A357}"/>
                </a:ext>
              </a:extLst>
            </p:cNvPr>
            <p:cNvSpPr/>
            <p:nvPr/>
          </p:nvSpPr>
          <p:spPr>
            <a:xfrm>
              <a:off x="3398293" y="4116607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74E55B-76EF-4399-87C0-79FCA467687C}"/>
                </a:ext>
              </a:extLst>
            </p:cNvPr>
            <p:cNvSpPr/>
            <p:nvPr/>
          </p:nvSpPr>
          <p:spPr>
            <a:xfrm>
              <a:off x="6816223" y="4116606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88241B-02B8-4FE3-8547-DE6FD32E924A}"/>
                </a:ext>
              </a:extLst>
            </p:cNvPr>
            <p:cNvSpPr/>
            <p:nvPr/>
          </p:nvSpPr>
          <p:spPr>
            <a:xfrm>
              <a:off x="5017218" y="4116606"/>
              <a:ext cx="1799005" cy="744405"/>
            </a:xfrm>
            <a:prstGeom prst="rect">
              <a:avLst/>
            </a:prstGeom>
            <a:pattFill prst="pct25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ext2 / ext2fs (Second Extended File System)</a:t>
            </a:r>
          </a:p>
          <a:p>
            <a:endParaRPr lang="fr-FR" dirty="0"/>
          </a:p>
          <a:p>
            <a:r>
              <a:rPr lang="fr-FR" dirty="0"/>
              <a:t>1st part </a:t>
            </a:r>
            <a:r>
              <a:rPr lang="fr-FR" dirty="0" err="1"/>
              <a:t>contains</a:t>
            </a:r>
            <a:r>
              <a:rPr lang="fr-FR" dirty="0"/>
              <a:t> « Boot </a:t>
            </a:r>
            <a:r>
              <a:rPr lang="fr-FR" dirty="0" err="1"/>
              <a:t>Sector</a:t>
            </a:r>
            <a:r>
              <a:rPr lang="fr-FR" dirty="0"/>
              <a:t> »</a:t>
            </a:r>
          </a:p>
          <a:p>
            <a:endParaRPr lang="fr-FR" dirty="0"/>
          </a:p>
          <a:p>
            <a:r>
              <a:rPr lang="fr-FR" dirty="0" err="1"/>
              <a:t>Other</a:t>
            </a:r>
            <a:r>
              <a:rPr lang="fr-FR" dirty="0"/>
              <a:t> parts </a:t>
            </a:r>
            <a:r>
              <a:rPr lang="fr-FR" dirty="0" err="1"/>
              <a:t>contain</a:t>
            </a:r>
            <a:r>
              <a:rPr lang="fr-FR" dirty="0"/>
              <a:t> « Block Group »</a:t>
            </a:r>
          </a:p>
          <a:p>
            <a:pPr lvl="1"/>
            <a:r>
              <a:rPr lang="fr-FR" dirty="0" err="1"/>
              <a:t>Which</a:t>
            </a:r>
            <a:r>
              <a:rPr lang="fr-FR" dirty="0"/>
              <a:t> </a:t>
            </a:r>
            <a:r>
              <a:rPr lang="fr-FR" dirty="0" err="1"/>
              <a:t>contain</a:t>
            </a:r>
            <a:r>
              <a:rPr lang="fr-FR" dirty="0"/>
              <a:t> a lot of structures and data</a:t>
            </a:r>
          </a:p>
        </p:txBody>
      </p:sp>
    </p:spTree>
    <p:extLst>
      <p:ext uri="{BB962C8B-B14F-4D97-AF65-F5344CB8AC3E}">
        <p14:creationId xmlns:p14="http://schemas.microsoft.com/office/powerpoint/2010/main" val="42443937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65</a:t>
            </a:fld>
            <a:endParaRPr lang="fr-FR"/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F96ECECF-45BA-491C-97A6-BBD08D0A051E}"/>
              </a:ext>
            </a:extLst>
          </p:cNvPr>
          <p:cNvGrpSpPr/>
          <p:nvPr/>
        </p:nvGrpSpPr>
        <p:grpSpPr>
          <a:xfrm>
            <a:off x="708851" y="4116606"/>
            <a:ext cx="7726297" cy="744407"/>
            <a:chOff x="708851" y="4116606"/>
            <a:chExt cx="7726297" cy="74440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385CA2-5868-4B58-8954-807FFBC6FA2A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9A3354-BE61-4CAA-824A-9C5A5C764877}"/>
                </a:ext>
              </a:extLst>
            </p:cNvPr>
            <p:cNvSpPr/>
            <p:nvPr/>
          </p:nvSpPr>
          <p:spPr>
            <a:xfrm>
              <a:off x="1779368" y="4116608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6B4FAD-729F-4EA7-B515-4034B579A9A8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BE90E10-F3CB-42D5-84D1-2FA25A97A357}"/>
                </a:ext>
              </a:extLst>
            </p:cNvPr>
            <p:cNvSpPr/>
            <p:nvPr/>
          </p:nvSpPr>
          <p:spPr>
            <a:xfrm>
              <a:off x="3398293" y="4116607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74E55B-76EF-4399-87C0-79FCA467687C}"/>
                </a:ext>
              </a:extLst>
            </p:cNvPr>
            <p:cNvSpPr/>
            <p:nvPr/>
          </p:nvSpPr>
          <p:spPr>
            <a:xfrm>
              <a:off x="6816223" y="4116606"/>
              <a:ext cx="1618925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88241B-02B8-4FE3-8547-DE6FD32E924A}"/>
                </a:ext>
              </a:extLst>
            </p:cNvPr>
            <p:cNvSpPr/>
            <p:nvPr/>
          </p:nvSpPr>
          <p:spPr>
            <a:xfrm>
              <a:off x="5017218" y="4116606"/>
              <a:ext cx="1799005" cy="744405"/>
            </a:xfrm>
            <a:prstGeom prst="rect">
              <a:avLst/>
            </a:prstGeom>
            <a:pattFill prst="pct25">
              <a:fgClr>
                <a:schemeClr val="tx1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Boot </a:t>
            </a:r>
            <a:r>
              <a:rPr lang="fr-FR" dirty="0" err="1"/>
              <a:t>Sector</a:t>
            </a:r>
            <a:endParaRPr lang="fr-FR" dirty="0"/>
          </a:p>
          <a:p>
            <a:endParaRPr lang="fr-FR" dirty="0"/>
          </a:p>
          <a:p>
            <a:r>
              <a:rPr lang="fr-FR" dirty="0"/>
              <a:t>First 1024kB of the partition</a:t>
            </a:r>
          </a:p>
          <a:p>
            <a:endParaRPr lang="fr-FR" dirty="0"/>
          </a:p>
          <a:p>
            <a:r>
              <a:rPr lang="fr-FR" dirty="0" err="1"/>
              <a:t>Unused</a:t>
            </a:r>
            <a:r>
              <a:rPr lang="fr-FR" dirty="0"/>
              <a:t> by ext2/</a:t>
            </a:r>
            <a:r>
              <a:rPr lang="fr-FR" dirty="0" err="1"/>
              <a:t>Reserved</a:t>
            </a:r>
            <a:r>
              <a:rPr lang="fr-FR" dirty="0"/>
              <a:t> for </a:t>
            </a:r>
            <a:r>
              <a:rPr lang="fr-FR" dirty="0" err="1"/>
              <a:t>booting</a:t>
            </a:r>
            <a:r>
              <a:rPr lang="fr-FR" dirty="0"/>
              <a:t> </a:t>
            </a:r>
            <a:r>
              <a:rPr lang="fr-FR" dirty="0" err="1"/>
              <a:t>purpose</a:t>
            </a:r>
            <a:endParaRPr lang="fr-FR" dirty="0"/>
          </a:p>
          <a:p>
            <a:pPr lvl="1"/>
            <a:r>
              <a:rPr lang="fr-FR" dirty="0"/>
              <a:t>Code for </a:t>
            </a:r>
            <a:r>
              <a:rPr lang="fr-FR" dirty="0" err="1"/>
              <a:t>loading</a:t>
            </a:r>
            <a:r>
              <a:rPr lang="fr-FR" dirty="0"/>
              <a:t> the kernel in memory </a:t>
            </a:r>
            <a:r>
              <a:rPr lang="fr-FR" dirty="0" err="1"/>
              <a:t>when</a:t>
            </a:r>
            <a:r>
              <a:rPr lang="fr-FR" dirty="0"/>
              <a:t> the machine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started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1566300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66</a:t>
            </a:fld>
            <a:endParaRPr lang="fr-FR"/>
          </a:p>
        </p:txBody>
      </p:sp>
      <p:grpSp>
        <p:nvGrpSpPr>
          <p:cNvPr id="24" name="Groupe 23">
            <a:extLst>
              <a:ext uri="{FF2B5EF4-FFF2-40B4-BE49-F238E27FC236}">
                <a16:creationId xmlns:a16="http://schemas.microsoft.com/office/drawing/2014/main" id="{F96ECECF-45BA-491C-97A6-BBD08D0A051E}"/>
              </a:ext>
            </a:extLst>
          </p:cNvPr>
          <p:cNvGrpSpPr/>
          <p:nvPr/>
        </p:nvGrpSpPr>
        <p:grpSpPr>
          <a:xfrm>
            <a:off x="708851" y="4116606"/>
            <a:ext cx="7726297" cy="744407"/>
            <a:chOff x="708851" y="4116606"/>
            <a:chExt cx="7726297" cy="74440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385CA2-5868-4B58-8954-807FFBC6FA2A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89A3354-BE61-4CAA-824A-9C5A5C764877}"/>
                </a:ext>
              </a:extLst>
            </p:cNvPr>
            <p:cNvSpPr/>
            <p:nvPr/>
          </p:nvSpPr>
          <p:spPr>
            <a:xfrm>
              <a:off x="1779368" y="4116608"/>
              <a:ext cx="1618925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1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6B4FAD-729F-4EA7-B515-4034B579A9A8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BE90E10-F3CB-42D5-84D1-2FA25A97A357}"/>
                </a:ext>
              </a:extLst>
            </p:cNvPr>
            <p:cNvSpPr/>
            <p:nvPr/>
          </p:nvSpPr>
          <p:spPr>
            <a:xfrm>
              <a:off x="3398293" y="4116607"/>
              <a:ext cx="161892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2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574E55B-76EF-4399-87C0-79FCA467687C}"/>
                </a:ext>
              </a:extLst>
            </p:cNvPr>
            <p:cNvSpPr/>
            <p:nvPr/>
          </p:nvSpPr>
          <p:spPr>
            <a:xfrm>
              <a:off x="6816223" y="4116606"/>
              <a:ext cx="161892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E88241B-02B8-4FE3-8547-DE6FD32E924A}"/>
                </a:ext>
              </a:extLst>
            </p:cNvPr>
            <p:cNvSpPr/>
            <p:nvPr/>
          </p:nvSpPr>
          <p:spPr>
            <a:xfrm>
              <a:off x="5017218" y="4116606"/>
              <a:ext cx="179900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Block Group</a:t>
            </a:r>
          </a:p>
          <a:p>
            <a:endParaRPr lang="fr-FR" dirty="0"/>
          </a:p>
          <a:p>
            <a:r>
              <a:rPr lang="fr-FR" dirty="0" err="1"/>
              <a:t>Contains</a:t>
            </a:r>
            <a:r>
              <a:rPr lang="fr-FR" dirty="0"/>
              <a:t> a structure</a:t>
            </a:r>
          </a:p>
          <a:p>
            <a:endParaRPr lang="fr-FR" dirty="0"/>
          </a:p>
          <a:p>
            <a:r>
              <a:rPr lang="fr-FR" dirty="0"/>
              <a:t>Meta-data AND data </a:t>
            </a:r>
            <a:r>
              <a:rPr lang="fr-FR" dirty="0" err="1"/>
              <a:t>within</a:t>
            </a:r>
            <a:r>
              <a:rPr lang="fr-FR" dirty="0"/>
              <a:t> </a:t>
            </a:r>
            <a:r>
              <a:rPr lang="fr-FR" dirty="0" err="1"/>
              <a:t>each</a:t>
            </a:r>
            <a:r>
              <a:rPr lang="fr-FR" dirty="0"/>
              <a:t> of </a:t>
            </a:r>
            <a:r>
              <a:rPr lang="fr-FR" dirty="0" err="1"/>
              <a:t>them</a:t>
            </a:r>
            <a:endParaRPr lang="fr-FR" dirty="0"/>
          </a:p>
          <a:p>
            <a:pPr lvl="1"/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meta</a:t>
            </a:r>
            <a:r>
              <a:rPr lang="fr-FR" dirty="0"/>
              <a:t>-data are </a:t>
            </a:r>
            <a:r>
              <a:rPr lang="fr-FR" dirty="0" err="1"/>
              <a:t>replicated</a:t>
            </a:r>
            <a:r>
              <a:rPr lang="fr-FR" dirty="0"/>
              <a:t> in </a:t>
            </a:r>
            <a:r>
              <a:rPr lang="fr-FR" dirty="0" err="1"/>
              <a:t>each</a:t>
            </a:r>
            <a:r>
              <a:rPr lang="fr-FR" dirty="0"/>
              <a:t> Block Group</a:t>
            </a:r>
          </a:p>
        </p:txBody>
      </p:sp>
    </p:spTree>
    <p:extLst>
      <p:ext uri="{BB962C8B-B14F-4D97-AF65-F5344CB8AC3E}">
        <p14:creationId xmlns:p14="http://schemas.microsoft.com/office/powerpoint/2010/main" val="1095053344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67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Block Group</a:t>
            </a:r>
          </a:p>
          <a:p>
            <a:endParaRPr lang="fr-FR" dirty="0"/>
          </a:p>
          <a:p>
            <a:endParaRPr lang="fr-FR" dirty="0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407002E4-604C-42A1-93D5-8ACEDF27DCD6}"/>
              </a:ext>
            </a:extLst>
          </p:cNvPr>
          <p:cNvGrpSpPr/>
          <p:nvPr/>
        </p:nvGrpSpPr>
        <p:grpSpPr>
          <a:xfrm>
            <a:off x="708851" y="2135419"/>
            <a:ext cx="7726297" cy="744413"/>
            <a:chOff x="708851" y="2135419"/>
            <a:chExt cx="7726297" cy="744413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31AFDB7-F2D2-45E6-B4AF-318C5695B350}"/>
                </a:ext>
              </a:extLst>
            </p:cNvPr>
            <p:cNvSpPr/>
            <p:nvPr/>
          </p:nvSpPr>
          <p:spPr>
            <a:xfrm>
              <a:off x="708852" y="2135427"/>
              <a:ext cx="956176" cy="744405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01FFA7-0BE4-40AF-AE41-4F70D8BE2AC0}"/>
                </a:ext>
              </a:extLst>
            </p:cNvPr>
            <p:cNvSpPr/>
            <p:nvPr/>
          </p:nvSpPr>
          <p:spPr>
            <a:xfrm>
              <a:off x="1665028" y="2135427"/>
              <a:ext cx="1184857" cy="744405"/>
            </a:xfrm>
            <a:prstGeom prst="rect">
              <a:avLst/>
            </a:prstGeom>
            <a:solidFill>
              <a:schemeClr val="bg2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2135427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2135426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2135425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2135423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2135419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29BE9502-985F-4AFE-86FD-944B6B252BB0}"/>
              </a:ext>
            </a:extLst>
          </p:cNvPr>
          <p:cNvGrpSpPr/>
          <p:nvPr/>
        </p:nvGrpSpPr>
        <p:grpSpPr>
          <a:xfrm>
            <a:off x="708851" y="4116606"/>
            <a:ext cx="7726297" cy="744407"/>
            <a:chOff x="708851" y="4116606"/>
            <a:chExt cx="7726297" cy="744407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24819ED-36B4-46E6-BAAE-C375756587C9}"/>
                </a:ext>
              </a:extLst>
            </p:cNvPr>
            <p:cNvSpPr/>
            <p:nvPr/>
          </p:nvSpPr>
          <p:spPr>
            <a:xfrm>
              <a:off x="708851" y="4116608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Boot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Sector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DF6BF5E-1ADE-4A42-B8B9-A5733094E3AF}"/>
                </a:ext>
              </a:extLst>
            </p:cNvPr>
            <p:cNvSpPr/>
            <p:nvPr/>
          </p:nvSpPr>
          <p:spPr>
            <a:xfrm>
              <a:off x="1779368" y="4116608"/>
              <a:ext cx="1618925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1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74DD5525-CE9E-415E-90F8-5BDB5AA32BD9}"/>
                </a:ext>
              </a:extLst>
            </p:cNvPr>
            <p:cNvSpPr/>
            <p:nvPr/>
          </p:nvSpPr>
          <p:spPr>
            <a:xfrm>
              <a:off x="708851" y="4116608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055E60C2-0BE4-4708-AAFD-5475C3690079}"/>
                </a:ext>
              </a:extLst>
            </p:cNvPr>
            <p:cNvSpPr/>
            <p:nvPr/>
          </p:nvSpPr>
          <p:spPr>
            <a:xfrm>
              <a:off x="3398293" y="4116607"/>
              <a:ext cx="161892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2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FCAA219-B1A6-4307-A361-91A4CE1B574B}"/>
                </a:ext>
              </a:extLst>
            </p:cNvPr>
            <p:cNvSpPr/>
            <p:nvPr/>
          </p:nvSpPr>
          <p:spPr>
            <a:xfrm>
              <a:off x="6816223" y="4116606"/>
              <a:ext cx="161892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N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28F003FF-911A-4CE3-B687-9A7262E75A5E}"/>
                </a:ext>
              </a:extLst>
            </p:cNvPr>
            <p:cNvSpPr/>
            <p:nvPr/>
          </p:nvSpPr>
          <p:spPr>
            <a:xfrm>
              <a:off x="5017218" y="4116606"/>
              <a:ext cx="1799005" cy="744405"/>
            </a:xfrm>
            <a:prstGeom prst="rect">
              <a:avLst/>
            </a:prstGeom>
            <a:pattFill prst="wdUpDiag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F2EDE5FE-90E6-4458-9A9E-425ABC324005}"/>
              </a:ext>
            </a:extLst>
          </p:cNvPr>
          <p:cNvCxnSpPr>
            <a:cxnSpLocks/>
          </p:cNvCxnSpPr>
          <p:nvPr/>
        </p:nvCxnSpPr>
        <p:spPr>
          <a:xfrm flipH="1" flipV="1">
            <a:off x="708851" y="2879824"/>
            <a:ext cx="1070518" cy="12367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>
            <a:extLst>
              <a:ext uri="{FF2B5EF4-FFF2-40B4-BE49-F238E27FC236}">
                <a16:creationId xmlns:a16="http://schemas.microsoft.com/office/drawing/2014/main" id="{7E12D086-147B-4AE1-ACF7-0F12C9347312}"/>
              </a:ext>
            </a:extLst>
          </p:cNvPr>
          <p:cNvCxnSpPr>
            <a:cxnSpLocks/>
          </p:cNvCxnSpPr>
          <p:nvPr/>
        </p:nvCxnSpPr>
        <p:spPr>
          <a:xfrm flipV="1">
            <a:off x="3398293" y="2879824"/>
            <a:ext cx="5036854" cy="123678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285483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e 4">
            <a:extLst>
              <a:ext uri="{FF2B5EF4-FFF2-40B4-BE49-F238E27FC236}">
                <a16:creationId xmlns:a16="http://schemas.microsoft.com/office/drawing/2014/main" id="{98598453-6DB7-4FE7-AE9F-4D5FA3AD80E8}"/>
              </a:ext>
            </a:extLst>
          </p:cNvPr>
          <p:cNvGrpSpPr/>
          <p:nvPr/>
        </p:nvGrpSpPr>
        <p:grpSpPr>
          <a:xfrm>
            <a:off x="708850" y="4116598"/>
            <a:ext cx="7726297" cy="744413"/>
            <a:chOff x="708850" y="4116598"/>
            <a:chExt cx="7726297" cy="744413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31969977-116C-485F-8D69-9EFCBD4F4AC3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62D3ED5-7A80-4002-BC27-584B7B066AB3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FB9703E3-2EFE-4D43-BD5A-F12D96BA2821}"/>
                </a:ext>
              </a:extLst>
            </p:cNvPr>
            <p:cNvSpPr/>
            <p:nvPr/>
          </p:nvSpPr>
          <p:spPr>
            <a:xfrm>
              <a:off x="708850" y="4116606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59A5B743-1E0E-4206-AC53-E5307D700DDA}"/>
                </a:ext>
              </a:extLst>
            </p:cNvPr>
            <p:cNvSpPr/>
            <p:nvPr/>
          </p:nvSpPr>
          <p:spPr>
            <a:xfrm>
              <a:off x="2849884" y="4116605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2BB8527D-8A02-4F28-A209-E456366C7960}"/>
                </a:ext>
              </a:extLst>
            </p:cNvPr>
            <p:cNvSpPr/>
            <p:nvPr/>
          </p:nvSpPr>
          <p:spPr>
            <a:xfrm>
              <a:off x="3920401" y="4116604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FCDD0B51-3834-464C-95A9-A31FDCE7D419}"/>
                </a:ext>
              </a:extLst>
            </p:cNvPr>
            <p:cNvSpPr/>
            <p:nvPr/>
          </p:nvSpPr>
          <p:spPr>
            <a:xfrm>
              <a:off x="4990918" y="4116602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4FF00D5-C448-4F49-8395-44C3595DD2B8}"/>
                </a:ext>
              </a:extLst>
            </p:cNvPr>
            <p:cNvSpPr/>
            <p:nvPr/>
          </p:nvSpPr>
          <p:spPr>
            <a:xfrm>
              <a:off x="6418273" y="4116598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68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Block Group</a:t>
            </a:r>
          </a:p>
          <a:p>
            <a:pPr lvl="1"/>
            <a:endParaRPr lang="fr-FR" dirty="0"/>
          </a:p>
          <a:p>
            <a:r>
              <a:rPr lang="fr-FR" dirty="0"/>
              <a:t>Super Block:</a:t>
            </a:r>
            <a:r>
              <a:rPr lang="fr-FR" i="1" dirty="0"/>
              <a:t> </a:t>
            </a:r>
            <a:r>
              <a:rPr lang="fr-FR" i="1" dirty="0" err="1"/>
              <a:t>describes</a:t>
            </a:r>
            <a:r>
              <a:rPr lang="fr-FR" i="1" dirty="0"/>
              <a:t> the partition</a:t>
            </a:r>
          </a:p>
          <a:p>
            <a:r>
              <a:rPr lang="fr-FR" dirty="0"/>
              <a:t>Block Group </a:t>
            </a:r>
            <a:r>
              <a:rPr lang="fr-FR" dirty="0" err="1"/>
              <a:t>Descriptors</a:t>
            </a:r>
            <a:r>
              <a:rPr lang="fr-FR" dirty="0"/>
              <a:t>:</a:t>
            </a:r>
            <a:r>
              <a:rPr lang="fr-FR" i="1" dirty="0"/>
              <a:t> content of </a:t>
            </a:r>
            <a:r>
              <a:rPr lang="fr-FR" i="1" dirty="0" err="1"/>
              <a:t>each</a:t>
            </a:r>
            <a:r>
              <a:rPr lang="fr-FR" i="1" dirty="0"/>
              <a:t> Block Group</a:t>
            </a:r>
            <a:endParaRPr lang="fr-FR" dirty="0"/>
          </a:p>
          <a:p>
            <a:r>
              <a:rPr lang="fr-FR" dirty="0"/>
              <a:t>Block Bitmap:</a:t>
            </a:r>
            <a:r>
              <a:rPr lang="fr-FR" i="1" dirty="0"/>
              <a:t> </a:t>
            </a:r>
            <a:r>
              <a:rPr lang="fr-FR" i="1" dirty="0" err="1"/>
              <a:t>describes</a:t>
            </a:r>
            <a:r>
              <a:rPr lang="fr-FR" i="1" dirty="0"/>
              <a:t> state of data blocks</a:t>
            </a:r>
            <a:endParaRPr lang="fr-FR" dirty="0"/>
          </a:p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Bitmap:</a:t>
            </a:r>
            <a:r>
              <a:rPr lang="fr-FR" i="1" dirty="0"/>
              <a:t> </a:t>
            </a:r>
            <a:r>
              <a:rPr lang="fr-FR" i="1" dirty="0" err="1"/>
              <a:t>describes</a:t>
            </a:r>
            <a:r>
              <a:rPr lang="fr-FR" i="1" dirty="0"/>
              <a:t> state of i-</a:t>
            </a:r>
            <a:r>
              <a:rPr lang="fr-FR" i="1" dirty="0" err="1"/>
              <a:t>nodes</a:t>
            </a:r>
            <a:endParaRPr lang="fr-FR" i="1" dirty="0"/>
          </a:p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Table:</a:t>
            </a:r>
            <a:r>
              <a:rPr lang="fr-FR" i="1" dirty="0"/>
              <a:t> </a:t>
            </a:r>
            <a:r>
              <a:rPr lang="fr-FR" i="1" dirty="0" err="1"/>
              <a:t>describes</a:t>
            </a:r>
            <a:r>
              <a:rPr lang="fr-FR" i="1" dirty="0"/>
              <a:t> </a:t>
            </a:r>
            <a:r>
              <a:rPr lang="fr-FR" i="1" dirty="0" err="1"/>
              <a:t>each</a:t>
            </a:r>
            <a:r>
              <a:rPr lang="fr-FR" i="1" dirty="0"/>
              <a:t> file, directory, …</a:t>
            </a:r>
          </a:p>
        </p:txBody>
      </p:sp>
    </p:spTree>
    <p:extLst>
      <p:ext uri="{BB962C8B-B14F-4D97-AF65-F5344CB8AC3E}">
        <p14:creationId xmlns:p14="http://schemas.microsoft.com/office/powerpoint/2010/main" val="1041244079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69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Super Block</a:t>
            </a:r>
          </a:p>
          <a:p>
            <a:endParaRPr lang="fr-FR" dirty="0"/>
          </a:p>
          <a:p>
            <a:r>
              <a:rPr lang="fr-FR" i="1" dirty="0" err="1"/>
              <a:t>Replicated</a:t>
            </a:r>
            <a:r>
              <a:rPr lang="fr-FR" i="1" dirty="0"/>
              <a:t> in </a:t>
            </a:r>
            <a:r>
              <a:rPr lang="fr-FR" i="1" dirty="0" err="1"/>
              <a:t>some</a:t>
            </a:r>
            <a:r>
              <a:rPr lang="fr-FR" i="1" dirty="0"/>
              <a:t> (or all) Block Groups</a:t>
            </a:r>
          </a:p>
          <a:p>
            <a:endParaRPr lang="fr-FR" dirty="0"/>
          </a:p>
          <a:p>
            <a:r>
              <a:rPr lang="fr-FR" dirty="0" err="1"/>
              <a:t>Contains</a:t>
            </a:r>
            <a:r>
              <a:rPr lang="fr-FR" dirty="0"/>
              <a:t> essential informations about the partition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05C62AA-3261-4E98-8873-48B9B9D7A5B0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9C13C9-5E1D-4AEE-ABCD-E4E3BE952CDB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4DCD38-E034-4FEF-99C6-133C09DBBCEA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31176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CF88706-3DCA-4C3B-98E9-AF75C1928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Old </a:t>
            </a:r>
            <a:r>
              <a:rPr lang="fr-FR" dirty="0" err="1"/>
              <a:t>history</a:t>
            </a:r>
            <a:r>
              <a:rPr lang="fr-FR" dirty="0"/>
              <a:t>: how to </a:t>
            </a:r>
            <a:r>
              <a:rPr lang="fr-FR" dirty="0" err="1"/>
              <a:t>find</a:t>
            </a:r>
            <a:r>
              <a:rPr lang="fr-FR" dirty="0"/>
              <a:t> back data?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53507F5-669E-48A8-A452-CD731BD4A1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</a:t>
            </a:fld>
            <a:endParaRPr lang="fr-FR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172733E-59C6-48CE-B47E-F556D4F1D420}"/>
              </a:ext>
            </a:extLst>
          </p:cNvPr>
          <p:cNvSpPr txBox="1"/>
          <p:nvPr/>
        </p:nvSpPr>
        <p:spPr>
          <a:xfrm>
            <a:off x="6103620" y="0"/>
            <a:ext cx="3001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/>
              <a:t>(I promise </a:t>
            </a:r>
            <a:r>
              <a:rPr lang="fr-FR" i="1" dirty="0" err="1"/>
              <a:t>there</a:t>
            </a:r>
            <a:r>
              <a:rPr lang="fr-FR" i="1" dirty="0"/>
              <a:t> are 4 slides </a:t>
            </a:r>
            <a:r>
              <a:rPr lang="fr-FR" i="1" dirty="0" err="1"/>
              <a:t>only</a:t>
            </a:r>
            <a:r>
              <a:rPr lang="fr-FR" i="1" dirty="0"/>
              <a:t>)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01FC46E-322B-484A-8EB0-353EC580BB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22" y="777524"/>
            <a:ext cx="6083522" cy="4365976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09E3BD90-045B-4C3F-BEBA-47DBA268BD17}"/>
              </a:ext>
            </a:extLst>
          </p:cNvPr>
          <p:cNvSpPr txBox="1"/>
          <p:nvPr/>
        </p:nvSpPr>
        <p:spPr>
          <a:xfrm>
            <a:off x="6391650" y="2849002"/>
            <a:ext cx="262462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IBM punch </a:t>
            </a:r>
            <a:r>
              <a:rPr lang="fr-FR" sz="1800" dirty="0" err="1"/>
              <a:t>card</a:t>
            </a:r>
            <a:r>
              <a:rPr lang="fr-FR" sz="1800" dirty="0"/>
              <a:t> </a:t>
            </a:r>
            <a:r>
              <a:rPr lang="fr-FR" sz="1800" dirty="0" err="1"/>
              <a:t>storage</a:t>
            </a:r>
            <a:r>
              <a:rPr lang="fr-FR" sz="1800" dirty="0"/>
              <a:t> at the NARA</a:t>
            </a:r>
            <a:br>
              <a:rPr lang="fr-FR" sz="1800" dirty="0"/>
            </a:br>
            <a:r>
              <a:rPr lang="fr-FR" sz="1600" i="1" dirty="0"/>
              <a:t>(National Archives and Records Administration)</a:t>
            </a:r>
            <a:br>
              <a:rPr lang="fr-FR" sz="1600" i="1" dirty="0"/>
            </a:br>
            <a:br>
              <a:rPr lang="fr-FR" sz="1600" i="1" dirty="0"/>
            </a:br>
            <a:r>
              <a:rPr lang="fr-FR" sz="1600" dirty="0"/>
              <a:t>(1 </a:t>
            </a:r>
            <a:r>
              <a:rPr lang="fr-FR" sz="1600" dirty="0" err="1"/>
              <a:t>cardboard</a:t>
            </a:r>
            <a:r>
              <a:rPr lang="fr-FR" sz="1600" dirty="0"/>
              <a:t> box</a:t>
            </a:r>
            <a:br>
              <a:rPr lang="fr-FR" sz="1600" dirty="0"/>
            </a:br>
            <a:r>
              <a:rPr lang="fr-FR" sz="1600" dirty="0"/>
              <a:t>=</a:t>
            </a:r>
            <a:br>
              <a:rPr lang="fr-FR" sz="1600" dirty="0"/>
            </a:br>
            <a:r>
              <a:rPr lang="fr-FR" sz="1600" dirty="0"/>
              <a:t>2,000 </a:t>
            </a:r>
            <a:r>
              <a:rPr lang="fr-FR" sz="1600" dirty="0" err="1"/>
              <a:t>cards</a:t>
            </a:r>
            <a:r>
              <a:rPr lang="fr-FR" sz="1600" dirty="0"/>
              <a:t>)</a:t>
            </a:r>
            <a:endParaRPr lang="fr-FR" sz="1800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1C8F4B7-3F85-431D-B981-D932B93FCA13}"/>
              </a:ext>
            </a:extLst>
          </p:cNvPr>
          <p:cNvSpPr txBox="1"/>
          <p:nvPr/>
        </p:nvSpPr>
        <p:spPr>
          <a:xfrm>
            <a:off x="6391650" y="777475"/>
            <a:ext cx="26246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 err="1"/>
              <a:t>Decades</a:t>
            </a:r>
            <a:r>
              <a:rPr lang="fr-FR" sz="1800" dirty="0"/>
              <a:t> </a:t>
            </a:r>
            <a:r>
              <a:rPr lang="fr-FR" sz="1800" dirty="0" err="1"/>
              <a:t>later</a:t>
            </a:r>
            <a:r>
              <a:rPr lang="fr-FR" sz="1800" dirty="0"/>
              <a:t>:</a:t>
            </a:r>
          </a:p>
          <a:p>
            <a:pPr algn="ctr"/>
            <a:endParaRPr lang="fr-FR" sz="1800" dirty="0"/>
          </a:p>
          <a:p>
            <a:pPr algn="ctr"/>
            <a:r>
              <a:rPr lang="fr-FR" sz="1800" dirty="0" err="1"/>
              <a:t>Where</a:t>
            </a:r>
            <a:r>
              <a:rPr lang="fr-FR" sz="1800" dirty="0"/>
              <a:t> </a:t>
            </a:r>
            <a:r>
              <a:rPr lang="fr-FR" sz="1800" dirty="0" err="1"/>
              <a:t>is</a:t>
            </a:r>
            <a:r>
              <a:rPr lang="fr-FR" sz="1800" dirty="0"/>
              <a:t> the data about John Smith?...</a:t>
            </a:r>
          </a:p>
          <a:p>
            <a:pPr algn="ctr"/>
            <a:r>
              <a:rPr lang="fr-FR" sz="1800" i="1" dirty="0"/>
              <a:t>(and </a:t>
            </a:r>
            <a:r>
              <a:rPr lang="fr-FR" sz="1800" i="1" dirty="0" err="1"/>
              <a:t>which</a:t>
            </a:r>
            <a:r>
              <a:rPr lang="fr-FR" sz="1800" i="1" dirty="0"/>
              <a:t> John Smith are </a:t>
            </a:r>
            <a:r>
              <a:rPr lang="fr-FR" sz="1800" i="1" dirty="0" err="1"/>
              <a:t>we</a:t>
            </a:r>
            <a:r>
              <a:rPr lang="fr-FR" sz="1800" i="1" dirty="0"/>
              <a:t> </a:t>
            </a:r>
            <a:r>
              <a:rPr lang="fr-FR" sz="1800" i="1" dirty="0" err="1"/>
              <a:t>talking</a:t>
            </a:r>
            <a:r>
              <a:rPr lang="fr-FR" sz="1800" i="1" dirty="0"/>
              <a:t> about?)</a:t>
            </a:r>
          </a:p>
        </p:txBody>
      </p:sp>
    </p:spTree>
    <p:extLst>
      <p:ext uri="{BB962C8B-B14F-4D97-AF65-F5344CB8AC3E}">
        <p14:creationId xmlns:p14="http://schemas.microsoft.com/office/powerpoint/2010/main" val="381630255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70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Super Block</a:t>
            </a:r>
          </a:p>
          <a:p>
            <a:endParaRPr lang="fr-FR" dirty="0"/>
          </a:p>
          <a:p>
            <a:pPr lvl="1"/>
            <a:r>
              <a:rPr lang="fr-FR" dirty="0"/>
              <a:t>Total </a:t>
            </a:r>
            <a:r>
              <a:rPr lang="fr-FR" dirty="0" err="1"/>
              <a:t>number</a:t>
            </a:r>
            <a:r>
              <a:rPr lang="fr-FR" dirty="0"/>
              <a:t> of blocks and i-</a:t>
            </a:r>
            <a:r>
              <a:rPr lang="fr-FR" dirty="0" err="1"/>
              <a:t>nodes</a:t>
            </a:r>
            <a:endParaRPr lang="fr-FR" dirty="0"/>
          </a:p>
          <a:p>
            <a:pPr lvl="1"/>
            <a:r>
              <a:rPr lang="fr-FR" dirty="0"/>
              <a:t>Block size</a:t>
            </a:r>
          </a:p>
          <a:p>
            <a:pPr lvl="1"/>
            <a:r>
              <a:rPr lang="fr-FR" dirty="0"/>
              <a:t>Free blocks, free i-</a:t>
            </a:r>
            <a:r>
              <a:rPr lang="fr-FR" dirty="0" err="1"/>
              <a:t>nodes</a:t>
            </a:r>
            <a:endParaRPr lang="fr-FR" dirty="0"/>
          </a:p>
          <a:p>
            <a:pPr lvl="1"/>
            <a:r>
              <a:rPr lang="fr-FR" dirty="0"/>
              <a:t>ID of the first Block Group</a:t>
            </a:r>
          </a:p>
          <a:p>
            <a:pPr lvl="1"/>
            <a:r>
              <a:rPr lang="fr-FR" dirty="0"/>
              <a:t>Blocks per Block Group, i-</a:t>
            </a:r>
            <a:r>
              <a:rPr lang="fr-FR" dirty="0" err="1"/>
              <a:t>nodes</a:t>
            </a:r>
            <a:r>
              <a:rPr lang="fr-FR" dirty="0"/>
              <a:t> per BG, Block Bitmap per BG</a:t>
            </a:r>
            <a:br>
              <a:rPr lang="fr-FR" dirty="0"/>
            </a:br>
            <a:r>
              <a:rPr lang="fr-FR" i="1" dirty="0"/>
              <a:t>(</a:t>
            </a:r>
            <a:r>
              <a:rPr lang="fr-FR" i="1" dirty="0" err="1"/>
              <a:t>allows</a:t>
            </a:r>
            <a:r>
              <a:rPr lang="fr-FR" i="1" dirty="0"/>
              <a:t> to </a:t>
            </a:r>
            <a:r>
              <a:rPr lang="fr-FR" i="1" dirty="0" err="1"/>
              <a:t>find</a:t>
            </a:r>
            <a:r>
              <a:rPr lang="fr-FR" i="1" dirty="0"/>
              <a:t> the position on the </a:t>
            </a:r>
            <a:r>
              <a:rPr lang="fr-FR" i="1" dirty="0" err="1"/>
              <a:t>disk</a:t>
            </a:r>
            <a:r>
              <a:rPr lang="fr-FR" i="1" dirty="0"/>
              <a:t> of </a:t>
            </a:r>
            <a:r>
              <a:rPr lang="fr-FR" i="1" dirty="0" err="1"/>
              <a:t>each</a:t>
            </a:r>
            <a:r>
              <a:rPr lang="fr-FR" i="1" dirty="0"/>
              <a:t> Block Group)</a:t>
            </a:r>
          </a:p>
          <a:p>
            <a:pPr lvl="1"/>
            <a:r>
              <a:rPr lang="fr-FR" dirty="0"/>
              <a:t>…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05C62AA-3261-4E98-8873-48B9B9D7A5B0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9C13C9-5E1D-4AEE-ABCD-E4E3BE952CDB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4DCD38-E034-4FEF-99C6-133C09DBBCEA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470809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71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Super Block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05C62AA-3261-4E98-8873-48B9B9D7A5B0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9C13C9-5E1D-4AEE-ABCD-E4E3BE952CDB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4DCD38-E034-4FEF-99C6-133C09DBBCEA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C3067C7E-56AC-443E-82F6-5EC0D5124574}"/>
              </a:ext>
            </a:extLst>
          </p:cNvPr>
          <p:cNvSpPr/>
          <p:nvPr/>
        </p:nvSpPr>
        <p:spPr>
          <a:xfrm>
            <a:off x="457200" y="1883391"/>
            <a:ext cx="2572603" cy="167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chemeClr val="tx1"/>
                </a:solidFill>
              </a:rPr>
              <a:t>WWW blocks in the partition</a:t>
            </a:r>
          </a:p>
          <a:p>
            <a:r>
              <a:rPr lang="fr-FR" dirty="0">
                <a:solidFill>
                  <a:schemeClr val="tx1"/>
                </a:solidFill>
              </a:rPr>
              <a:t>XXX i-</a:t>
            </a:r>
            <a:r>
              <a:rPr lang="fr-FR" dirty="0" err="1">
                <a:solidFill>
                  <a:schemeClr val="tx1"/>
                </a:solidFill>
              </a:rPr>
              <a:t>nodes</a:t>
            </a:r>
            <a:r>
              <a:rPr lang="fr-FR" dirty="0">
                <a:solidFill>
                  <a:schemeClr val="tx1"/>
                </a:solidFill>
              </a:rPr>
              <a:t> in the partition</a:t>
            </a:r>
          </a:p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YYY free blocks in total</a:t>
            </a:r>
          </a:p>
          <a:p>
            <a:r>
              <a:rPr lang="fr-FR" dirty="0">
                <a:solidFill>
                  <a:schemeClr val="tx1"/>
                </a:solidFill>
              </a:rPr>
              <a:t>ZZZ free i-</a:t>
            </a:r>
            <a:r>
              <a:rPr lang="fr-FR" dirty="0" err="1">
                <a:solidFill>
                  <a:schemeClr val="tx1"/>
                </a:solidFill>
              </a:rPr>
              <a:t>nodes</a:t>
            </a:r>
            <a:r>
              <a:rPr lang="fr-FR" dirty="0">
                <a:solidFill>
                  <a:schemeClr val="tx1"/>
                </a:solidFill>
              </a:rPr>
              <a:t> in total</a:t>
            </a:r>
          </a:p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31E12F-9E59-4BD6-B060-91C796FB0801}"/>
              </a:ext>
            </a:extLst>
          </p:cNvPr>
          <p:cNvSpPr/>
          <p:nvPr/>
        </p:nvSpPr>
        <p:spPr>
          <a:xfrm>
            <a:off x="3842207" y="1138986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2623980-3D8A-4E57-AB31-2E27B9A80354}"/>
              </a:ext>
            </a:extLst>
          </p:cNvPr>
          <p:cNvSpPr/>
          <p:nvPr/>
        </p:nvSpPr>
        <p:spPr>
          <a:xfrm>
            <a:off x="3842206" y="1994550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BF8436-B968-4E60-9B29-9E23E9187943}"/>
              </a:ext>
            </a:extLst>
          </p:cNvPr>
          <p:cNvSpPr/>
          <p:nvPr/>
        </p:nvSpPr>
        <p:spPr>
          <a:xfrm>
            <a:off x="3842205" y="3149882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D5C647B-943E-4920-9413-A781482228E0}"/>
              </a:ext>
            </a:extLst>
          </p:cNvPr>
          <p:cNvSpPr txBox="1"/>
          <p:nvPr/>
        </p:nvSpPr>
        <p:spPr>
          <a:xfrm>
            <a:off x="5737149" y="2555318"/>
            <a:ext cx="10547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…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44F1776F-1AFE-4ABE-9BA0-1264D37E43C5}"/>
              </a:ext>
            </a:extLst>
          </p:cNvPr>
          <p:cNvSpPr/>
          <p:nvPr/>
        </p:nvSpPr>
        <p:spPr>
          <a:xfrm>
            <a:off x="3241704" y="1138986"/>
            <a:ext cx="388600" cy="275530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818978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72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>
                <a:ln w="0"/>
                <a:solidFill>
                  <a:schemeClr val="tx1"/>
                </a:solidFill>
              </a:rPr>
              <a:t>Block Group </a:t>
            </a:r>
            <a:r>
              <a:rPr lang="fr-FR" dirty="0" err="1">
                <a:ln w="0"/>
                <a:solidFill>
                  <a:schemeClr val="tx1"/>
                </a:solidFill>
              </a:rPr>
              <a:t>Descriptors</a:t>
            </a:r>
            <a:endParaRPr lang="fr-FR" dirty="0">
              <a:ln w="0"/>
              <a:solidFill>
                <a:schemeClr val="tx1"/>
              </a:solidFill>
            </a:endParaRPr>
          </a:p>
          <a:p>
            <a:pPr lvl="1"/>
            <a:endParaRPr lang="fr-FR" dirty="0">
              <a:ln w="0"/>
              <a:solidFill>
                <a:schemeClr val="tx1"/>
              </a:solidFill>
            </a:endParaRPr>
          </a:p>
          <a:p>
            <a:r>
              <a:rPr lang="fr-FR" i="1" dirty="0" err="1"/>
              <a:t>Replicated</a:t>
            </a:r>
            <a:r>
              <a:rPr lang="fr-FR" i="1" dirty="0"/>
              <a:t> in </a:t>
            </a:r>
            <a:r>
              <a:rPr lang="fr-FR" i="1" dirty="0" err="1"/>
              <a:t>some</a:t>
            </a:r>
            <a:r>
              <a:rPr lang="fr-FR" i="1" dirty="0"/>
              <a:t> (or all) Block Groups</a:t>
            </a:r>
          </a:p>
          <a:p>
            <a:r>
              <a:rPr lang="fr-FR" dirty="0" err="1">
                <a:ln w="0"/>
                <a:solidFill>
                  <a:schemeClr val="tx1"/>
                </a:solidFill>
              </a:rPr>
              <a:t>Array</a:t>
            </a:r>
            <a:r>
              <a:rPr lang="fr-FR" dirty="0">
                <a:ln w="0"/>
                <a:solidFill>
                  <a:schemeClr val="tx1"/>
                </a:solidFill>
              </a:rPr>
              <a:t> </a:t>
            </a:r>
            <a:r>
              <a:rPr lang="fr-FR" dirty="0" err="1">
                <a:ln w="0"/>
                <a:solidFill>
                  <a:schemeClr val="tx1"/>
                </a:solidFill>
              </a:rPr>
              <a:t>describing</a:t>
            </a:r>
            <a:r>
              <a:rPr lang="fr-FR" dirty="0">
                <a:ln w="0"/>
                <a:solidFill>
                  <a:schemeClr val="tx1"/>
                </a:solidFill>
              </a:rPr>
              <a:t> « </a:t>
            </a:r>
            <a:r>
              <a:rPr lang="fr-FR" dirty="0" err="1">
                <a:ln w="0"/>
                <a:solidFill>
                  <a:schemeClr val="tx1"/>
                </a:solidFill>
              </a:rPr>
              <a:t>each</a:t>
            </a:r>
            <a:r>
              <a:rPr lang="fr-FR" dirty="0">
                <a:ln w="0"/>
                <a:solidFill>
                  <a:schemeClr val="tx1"/>
                </a:solidFill>
              </a:rPr>
              <a:t> » Block Group of the partition</a:t>
            </a:r>
          </a:p>
          <a:p>
            <a:pPr lvl="1"/>
            <a:r>
              <a:rPr lang="fr-FR" dirty="0" err="1">
                <a:ln w="0"/>
                <a:solidFill>
                  <a:schemeClr val="tx1"/>
                </a:solidFill>
              </a:rPr>
              <a:t>Address</a:t>
            </a:r>
            <a:r>
              <a:rPr lang="fr-FR" dirty="0">
                <a:ln w="0"/>
                <a:solidFill>
                  <a:schemeClr val="tx1"/>
                </a:solidFill>
              </a:rPr>
              <a:t> (in block) of Block Bitmap, i-</a:t>
            </a:r>
            <a:r>
              <a:rPr lang="fr-FR" dirty="0" err="1">
                <a:ln w="0"/>
                <a:solidFill>
                  <a:schemeClr val="tx1"/>
                </a:solidFill>
              </a:rPr>
              <a:t>node</a:t>
            </a:r>
            <a:r>
              <a:rPr lang="fr-FR" dirty="0">
                <a:ln w="0"/>
                <a:solidFill>
                  <a:schemeClr val="tx1"/>
                </a:solidFill>
              </a:rPr>
              <a:t> Bitmap, i-</a:t>
            </a:r>
            <a:r>
              <a:rPr lang="fr-FR" dirty="0" err="1">
                <a:ln w="0"/>
                <a:solidFill>
                  <a:schemeClr val="tx1"/>
                </a:solidFill>
              </a:rPr>
              <a:t>node</a:t>
            </a:r>
            <a:r>
              <a:rPr lang="fr-FR" dirty="0">
                <a:ln w="0"/>
                <a:solidFill>
                  <a:schemeClr val="tx1"/>
                </a:solidFill>
              </a:rPr>
              <a:t> Table</a:t>
            </a:r>
          </a:p>
          <a:p>
            <a:pPr lvl="1"/>
            <a:r>
              <a:rPr lang="fr-FR" dirty="0">
                <a:ln w="0"/>
                <a:solidFill>
                  <a:schemeClr val="tx1"/>
                </a:solidFill>
              </a:rPr>
              <a:t>Free blocks &amp; i-</a:t>
            </a:r>
            <a:r>
              <a:rPr lang="fr-FR" dirty="0" err="1">
                <a:ln w="0"/>
                <a:solidFill>
                  <a:schemeClr val="tx1"/>
                </a:solidFill>
              </a:rPr>
              <a:t>nodes</a:t>
            </a:r>
            <a:r>
              <a:rPr lang="fr-FR" dirty="0">
                <a:ln w="0"/>
                <a:solidFill>
                  <a:schemeClr val="tx1"/>
                </a:solidFill>
              </a:rPr>
              <a:t> count</a:t>
            </a:r>
          </a:p>
          <a:p>
            <a:pPr lvl="1"/>
            <a:r>
              <a:rPr lang="fr-FR" dirty="0">
                <a:ln w="0"/>
                <a:solidFill>
                  <a:schemeClr val="tx1"/>
                </a:solidFill>
              </a:rPr>
              <a:t>Directories count</a:t>
            </a:r>
          </a:p>
          <a:p>
            <a:pPr lvl="1"/>
            <a:r>
              <a:rPr lang="fr-FR" dirty="0">
                <a:ln w="0"/>
                <a:solidFill>
                  <a:schemeClr val="tx1"/>
                </a:solidFill>
              </a:rPr>
              <a:t>…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26865D14-62FC-4138-B8E2-BFEC2568D395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30957A-C21C-47CA-BD48-950CD724E77A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0237FF-17B1-4739-AB70-F4861EF1ECAF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957281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73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359254" cy="4036800"/>
          </a:xfrm>
        </p:spPr>
        <p:txBody>
          <a:bodyPr anchor="t"/>
          <a:lstStyle/>
          <a:p>
            <a:r>
              <a:rPr lang="fr-FR" dirty="0">
                <a:ln w="0"/>
                <a:solidFill>
                  <a:schemeClr val="tx1"/>
                </a:solidFill>
              </a:rPr>
              <a:t>Block Group </a:t>
            </a:r>
            <a:r>
              <a:rPr lang="fr-FR" dirty="0" err="1">
                <a:ln w="0"/>
                <a:solidFill>
                  <a:schemeClr val="tx1"/>
                </a:solidFill>
              </a:rPr>
              <a:t>Descriptors</a:t>
            </a:r>
            <a:endParaRPr lang="fr-FR" dirty="0">
              <a:ln w="0"/>
              <a:solidFill>
                <a:schemeClr val="tx1"/>
              </a:solidFill>
            </a:endParaRPr>
          </a:p>
          <a:p>
            <a:pPr lvl="1"/>
            <a:endParaRPr lang="fr-FR" dirty="0">
              <a:ln w="0"/>
              <a:solidFill>
                <a:schemeClr val="tx1"/>
              </a:solidFill>
            </a:endParaRPr>
          </a:p>
          <a:p>
            <a:r>
              <a:rPr lang="fr-FR" sz="2400" dirty="0">
                <a:ln w="0"/>
                <a:solidFill>
                  <a:schemeClr val="tx1"/>
                </a:solidFill>
              </a:rPr>
              <a:t>Super Block has a </a:t>
            </a:r>
            <a:r>
              <a:rPr lang="fr-FR" sz="2400" dirty="0" err="1">
                <a:ln w="0"/>
                <a:solidFill>
                  <a:schemeClr val="tx1"/>
                </a:solidFill>
              </a:rPr>
              <a:t>fixed</a:t>
            </a:r>
            <a:r>
              <a:rPr lang="fr-FR" sz="2400" dirty="0">
                <a:ln w="0"/>
                <a:solidFill>
                  <a:schemeClr val="tx1"/>
                </a:solidFill>
              </a:rPr>
              <a:t> size</a:t>
            </a:r>
          </a:p>
          <a:p>
            <a:pPr lvl="1"/>
            <a:r>
              <a:rPr lang="fr-FR" dirty="0">
                <a:ln w="0"/>
                <a:solidFill>
                  <a:schemeClr val="tx1"/>
                </a:solidFill>
              </a:rPr>
              <a:t>1st Block Group </a:t>
            </a:r>
            <a:r>
              <a:rPr lang="fr-FR" dirty="0" err="1">
                <a:ln w="0"/>
                <a:solidFill>
                  <a:schemeClr val="tx1"/>
                </a:solidFill>
              </a:rPr>
              <a:t>Descriptor</a:t>
            </a:r>
            <a:r>
              <a:rPr lang="fr-FR" dirty="0">
                <a:ln w="0"/>
                <a:solidFill>
                  <a:schemeClr val="tx1"/>
                </a:solidFill>
              </a:rPr>
              <a:t> </a:t>
            </a:r>
            <a:r>
              <a:rPr lang="fr-FR" dirty="0" err="1">
                <a:ln w="0"/>
                <a:solidFill>
                  <a:schemeClr val="tx1"/>
                </a:solidFill>
              </a:rPr>
              <a:t>is</a:t>
            </a:r>
            <a:r>
              <a:rPr lang="fr-FR" dirty="0">
                <a:ln w="0"/>
                <a:solidFill>
                  <a:schemeClr val="tx1"/>
                </a:solidFill>
              </a:rPr>
              <a:t> </a:t>
            </a:r>
            <a:r>
              <a:rPr lang="fr-FR" dirty="0" err="1">
                <a:ln w="0"/>
                <a:solidFill>
                  <a:schemeClr val="tx1"/>
                </a:solidFill>
              </a:rPr>
              <a:t>easy</a:t>
            </a:r>
            <a:r>
              <a:rPr lang="fr-FR" dirty="0">
                <a:ln w="0"/>
                <a:solidFill>
                  <a:schemeClr val="tx1"/>
                </a:solidFill>
              </a:rPr>
              <a:t> to </a:t>
            </a:r>
            <a:r>
              <a:rPr lang="fr-FR" dirty="0" err="1">
                <a:ln w="0"/>
                <a:solidFill>
                  <a:schemeClr val="tx1"/>
                </a:solidFill>
              </a:rPr>
              <a:t>find</a:t>
            </a:r>
            <a:endParaRPr lang="fr-FR" dirty="0">
              <a:ln w="0"/>
              <a:solidFill>
                <a:schemeClr val="tx1"/>
              </a:solidFill>
            </a:endParaRPr>
          </a:p>
          <a:p>
            <a:r>
              <a:rPr lang="fr-FR" sz="2400" dirty="0" err="1">
                <a:ln w="0"/>
                <a:solidFill>
                  <a:schemeClr val="tx1"/>
                </a:solidFill>
              </a:rPr>
              <a:t>Number</a:t>
            </a:r>
            <a:r>
              <a:rPr lang="fr-FR" sz="2400" dirty="0">
                <a:ln w="0"/>
                <a:solidFill>
                  <a:schemeClr val="tx1"/>
                </a:solidFill>
              </a:rPr>
              <a:t> max of Block Group can </a:t>
            </a:r>
            <a:r>
              <a:rPr lang="fr-FR" sz="2400" dirty="0" err="1">
                <a:ln w="0"/>
                <a:solidFill>
                  <a:schemeClr val="tx1"/>
                </a:solidFill>
              </a:rPr>
              <a:t>be</a:t>
            </a:r>
            <a:r>
              <a:rPr lang="fr-FR" sz="2400" dirty="0">
                <a:ln w="0"/>
                <a:solidFill>
                  <a:schemeClr val="tx1"/>
                </a:solidFill>
              </a:rPr>
              <a:t> </a:t>
            </a:r>
            <a:r>
              <a:rPr lang="fr-FR" sz="2400" dirty="0" err="1">
                <a:ln w="0"/>
                <a:solidFill>
                  <a:schemeClr val="tx1"/>
                </a:solidFill>
              </a:rPr>
              <a:t>calculated</a:t>
            </a:r>
            <a:r>
              <a:rPr lang="fr-FR" sz="2400" dirty="0">
                <a:ln w="0"/>
                <a:solidFill>
                  <a:schemeClr val="tx1"/>
                </a:solidFill>
              </a:rPr>
              <a:t>:</a:t>
            </a:r>
          </a:p>
          <a:p>
            <a:pPr lvl="1"/>
            <a:r>
              <a:rPr lang="fr-FR" dirty="0"/>
              <a:t>[Super Block] Block size &amp;&amp; Blocks per Block Group</a:t>
            </a:r>
            <a:endParaRPr lang="fr-FR" dirty="0">
              <a:ln w="0"/>
              <a:solidFill>
                <a:schemeClr val="tx1"/>
              </a:solidFill>
            </a:endParaRPr>
          </a:p>
          <a:p>
            <a:pPr lvl="1"/>
            <a:r>
              <a:rPr lang="fr-FR" dirty="0">
                <a:ln w="0"/>
                <a:solidFill>
                  <a:schemeClr val="tx1"/>
                </a:solidFill>
              </a:rPr>
              <a:t>(</a:t>
            </a:r>
            <a:r>
              <a:rPr lang="fr-FR" dirty="0" err="1">
                <a:ln w="0"/>
                <a:solidFill>
                  <a:schemeClr val="tx1"/>
                </a:solidFill>
              </a:rPr>
              <a:t>Same</a:t>
            </a:r>
            <a:r>
              <a:rPr lang="fr-FR" dirty="0">
                <a:ln w="0"/>
                <a:solidFill>
                  <a:schemeClr val="tx1"/>
                </a:solidFill>
              </a:rPr>
              <a:t> </a:t>
            </a:r>
            <a:r>
              <a:rPr lang="fr-FR" dirty="0" err="1">
                <a:ln w="0"/>
                <a:solidFill>
                  <a:schemeClr val="tx1"/>
                </a:solidFill>
              </a:rPr>
              <a:t>with</a:t>
            </a:r>
            <a:r>
              <a:rPr lang="fr-FR" dirty="0">
                <a:ln w="0"/>
                <a:solidFill>
                  <a:schemeClr val="tx1"/>
                </a:solidFill>
              </a:rPr>
              <a:t> total i-</a:t>
            </a:r>
            <a:r>
              <a:rPr lang="fr-FR" dirty="0" err="1">
                <a:ln w="0"/>
                <a:solidFill>
                  <a:schemeClr val="tx1"/>
                </a:solidFill>
              </a:rPr>
              <a:t>nodes</a:t>
            </a:r>
            <a:r>
              <a:rPr lang="fr-FR" dirty="0">
                <a:ln w="0"/>
                <a:solidFill>
                  <a:schemeClr val="tx1"/>
                </a:solidFill>
              </a:rPr>
              <a:t>, and i-</a:t>
            </a:r>
            <a:r>
              <a:rPr lang="fr-FR" dirty="0" err="1">
                <a:ln w="0"/>
                <a:solidFill>
                  <a:schemeClr val="tx1"/>
                </a:solidFill>
              </a:rPr>
              <a:t>nodes</a:t>
            </a:r>
            <a:r>
              <a:rPr lang="fr-FR" dirty="0">
                <a:ln w="0"/>
                <a:solidFill>
                  <a:schemeClr val="tx1"/>
                </a:solidFill>
              </a:rPr>
              <a:t> per Block Group)</a:t>
            </a:r>
          </a:p>
          <a:p>
            <a:r>
              <a:rPr lang="fr-FR" dirty="0">
                <a:ln w="0"/>
                <a:solidFill>
                  <a:schemeClr val="tx1"/>
                </a:solidFill>
              </a:rPr>
              <a:t>Next Block Group can </a:t>
            </a:r>
            <a:r>
              <a:rPr lang="fr-FR" dirty="0" err="1">
                <a:ln w="0"/>
                <a:solidFill>
                  <a:schemeClr val="tx1"/>
                </a:solidFill>
              </a:rPr>
              <a:t>be</a:t>
            </a:r>
            <a:r>
              <a:rPr lang="fr-FR" dirty="0">
                <a:ln w="0"/>
                <a:solidFill>
                  <a:schemeClr val="tx1"/>
                </a:solidFill>
              </a:rPr>
              <a:t> </a:t>
            </a:r>
            <a:r>
              <a:rPr lang="fr-FR" dirty="0" err="1">
                <a:ln w="0"/>
                <a:solidFill>
                  <a:schemeClr val="tx1"/>
                </a:solidFill>
              </a:rPr>
              <a:t>found</a:t>
            </a:r>
            <a:r>
              <a:rPr lang="fr-FR" dirty="0">
                <a:ln w="0"/>
                <a:solidFill>
                  <a:schemeClr val="tx1"/>
                </a:solidFill>
              </a:rPr>
              <a:t> by </a:t>
            </a:r>
            <a:r>
              <a:rPr lang="fr-FR" dirty="0" err="1">
                <a:ln w="0"/>
                <a:solidFill>
                  <a:schemeClr val="tx1"/>
                </a:solidFill>
              </a:rPr>
              <a:t>adding</a:t>
            </a:r>
            <a:r>
              <a:rPr lang="fr-FR" dirty="0">
                <a:ln w="0"/>
                <a:solidFill>
                  <a:schemeClr val="tx1"/>
                </a:solidFill>
              </a:rPr>
              <a:t> structures size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26865D14-62FC-4138-B8E2-BFEC2568D395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A30957A-C21C-47CA-BD48-950CD724E77A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0237FF-17B1-4739-AB70-F4861EF1ECAF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536120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74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Block Group</a:t>
            </a:r>
            <a:br>
              <a:rPr lang="fr-FR" dirty="0"/>
            </a:br>
            <a:r>
              <a:rPr lang="fr-FR" dirty="0" err="1"/>
              <a:t>Descriptors</a:t>
            </a:r>
            <a:endParaRPr lang="fr-FR"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05C62AA-3261-4E98-8873-48B9B9D7A5B0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49C13C9-5E1D-4AEE-ABCD-E4E3BE952CDB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C4DCD38-E034-4FEF-99C6-133C09DBBCEA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C3067C7E-56AC-443E-82F6-5EC0D5124574}"/>
              </a:ext>
            </a:extLst>
          </p:cNvPr>
          <p:cNvSpPr/>
          <p:nvPr/>
        </p:nvSpPr>
        <p:spPr>
          <a:xfrm>
            <a:off x="457200" y="1883391"/>
            <a:ext cx="2572603" cy="167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chemeClr val="tx1"/>
                </a:solidFill>
              </a:rPr>
              <a:t>[Block ID] of Block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Table</a:t>
            </a:r>
          </a:p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XXX Free blocks</a:t>
            </a:r>
          </a:p>
          <a:p>
            <a:r>
              <a:rPr lang="fr-FR" dirty="0">
                <a:solidFill>
                  <a:schemeClr val="tx1"/>
                </a:solidFill>
              </a:rPr>
              <a:t>YYY Free i-</a:t>
            </a:r>
            <a:r>
              <a:rPr lang="fr-FR" dirty="0" err="1">
                <a:solidFill>
                  <a:schemeClr val="tx1"/>
                </a:solidFill>
              </a:rPr>
              <a:t>nodes</a:t>
            </a:r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B31E12F-9E59-4BD6-B060-91C796FB0801}"/>
              </a:ext>
            </a:extLst>
          </p:cNvPr>
          <p:cNvSpPr/>
          <p:nvPr/>
        </p:nvSpPr>
        <p:spPr>
          <a:xfrm>
            <a:off x="3842207" y="1138986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1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2623980-3D8A-4E57-AB31-2E27B9A80354}"/>
              </a:ext>
            </a:extLst>
          </p:cNvPr>
          <p:cNvSpPr/>
          <p:nvPr/>
        </p:nvSpPr>
        <p:spPr>
          <a:xfrm>
            <a:off x="3842206" y="1994550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9BF8436-B968-4E60-9B29-9E23E9187943}"/>
              </a:ext>
            </a:extLst>
          </p:cNvPr>
          <p:cNvSpPr/>
          <p:nvPr/>
        </p:nvSpPr>
        <p:spPr>
          <a:xfrm>
            <a:off x="3842205" y="3149882"/>
            <a:ext cx="4844593" cy="74440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800" b="1" dirty="0">
                <a:solidFill>
                  <a:schemeClr val="tx1"/>
                </a:solidFill>
              </a:rPr>
              <a:t>Block Group 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D5C647B-943E-4920-9413-A781482228E0}"/>
              </a:ext>
            </a:extLst>
          </p:cNvPr>
          <p:cNvSpPr txBox="1"/>
          <p:nvPr/>
        </p:nvSpPr>
        <p:spPr>
          <a:xfrm>
            <a:off x="5737149" y="2555318"/>
            <a:ext cx="10547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200" dirty="0"/>
              <a:t>…</a:t>
            </a:r>
          </a:p>
        </p:txBody>
      </p:sp>
      <p:sp>
        <p:nvSpPr>
          <p:cNvPr id="10" name="Accolade ouvrante 9">
            <a:extLst>
              <a:ext uri="{FF2B5EF4-FFF2-40B4-BE49-F238E27FC236}">
                <a16:creationId xmlns:a16="http://schemas.microsoft.com/office/drawing/2014/main" id="{44F1776F-1AFE-4ABE-9BA0-1264D37E43C5}"/>
              </a:ext>
            </a:extLst>
          </p:cNvPr>
          <p:cNvSpPr/>
          <p:nvPr/>
        </p:nvSpPr>
        <p:spPr>
          <a:xfrm>
            <a:off x="3241704" y="1138986"/>
            <a:ext cx="388600" cy="2755301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CADD1AF-3A1B-4FC7-8996-D426DE251F40}"/>
              </a:ext>
            </a:extLst>
          </p:cNvPr>
          <p:cNvSpPr/>
          <p:nvPr/>
        </p:nvSpPr>
        <p:spPr>
          <a:xfrm>
            <a:off x="322130" y="2022024"/>
            <a:ext cx="2572603" cy="167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chemeClr val="tx1"/>
                </a:solidFill>
              </a:rPr>
              <a:t>[Block ID] of Block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Table</a:t>
            </a:r>
          </a:p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XXX Free blocks</a:t>
            </a:r>
          </a:p>
          <a:p>
            <a:r>
              <a:rPr lang="fr-FR" dirty="0">
                <a:solidFill>
                  <a:schemeClr val="tx1"/>
                </a:solidFill>
              </a:rPr>
              <a:t>YYY Free i-</a:t>
            </a:r>
            <a:r>
              <a:rPr lang="fr-FR" dirty="0" err="1">
                <a:solidFill>
                  <a:schemeClr val="tx1"/>
                </a:solidFill>
              </a:rPr>
              <a:t>nodes</a:t>
            </a:r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…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9083148-ECFC-4FF8-BB80-5C8410AA06BB}"/>
              </a:ext>
            </a:extLst>
          </p:cNvPr>
          <p:cNvSpPr/>
          <p:nvPr/>
        </p:nvSpPr>
        <p:spPr>
          <a:xfrm>
            <a:off x="187060" y="2160664"/>
            <a:ext cx="2572603" cy="167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chemeClr val="tx1"/>
                </a:solidFill>
              </a:rPr>
              <a:t>[Block ID] of Block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Bitmap</a:t>
            </a:r>
          </a:p>
          <a:p>
            <a:r>
              <a:rPr lang="fr-FR" dirty="0">
                <a:solidFill>
                  <a:schemeClr val="tx1"/>
                </a:solidFill>
              </a:rPr>
              <a:t>[Block ID] of i-</a:t>
            </a:r>
            <a:r>
              <a:rPr lang="fr-FR" dirty="0" err="1">
                <a:solidFill>
                  <a:schemeClr val="tx1"/>
                </a:solidFill>
              </a:rPr>
              <a:t>node</a:t>
            </a:r>
            <a:r>
              <a:rPr lang="fr-FR" dirty="0">
                <a:solidFill>
                  <a:schemeClr val="tx1"/>
                </a:solidFill>
              </a:rPr>
              <a:t> Table</a:t>
            </a:r>
          </a:p>
          <a:p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XXX Free blocks</a:t>
            </a:r>
          </a:p>
          <a:p>
            <a:r>
              <a:rPr lang="fr-FR" dirty="0">
                <a:solidFill>
                  <a:schemeClr val="tx1"/>
                </a:solidFill>
              </a:rPr>
              <a:t>YYY Free i-</a:t>
            </a:r>
            <a:r>
              <a:rPr lang="fr-FR" dirty="0" err="1">
                <a:solidFill>
                  <a:schemeClr val="tx1"/>
                </a:solidFill>
              </a:rPr>
              <a:t>nodes</a:t>
            </a:r>
            <a:endParaRPr lang="fr-FR" dirty="0">
              <a:solidFill>
                <a:schemeClr val="tx1"/>
              </a:solidFill>
            </a:endParaRPr>
          </a:p>
          <a:p>
            <a:r>
              <a:rPr lang="fr-FR" dirty="0">
                <a:solidFill>
                  <a:schemeClr val="tx1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993122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75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Block Bitmap</a:t>
            </a:r>
          </a:p>
          <a:p>
            <a:pPr lvl="1"/>
            <a:endParaRPr lang="fr-FR" dirty="0"/>
          </a:p>
          <a:p>
            <a:r>
              <a:rPr lang="fr-FR" dirty="0" err="1"/>
              <a:t>Describes</a:t>
            </a:r>
            <a:r>
              <a:rPr lang="fr-FR" dirty="0"/>
              <a:t> the state of </a:t>
            </a:r>
            <a:r>
              <a:rPr lang="fr-FR" dirty="0" err="1"/>
              <a:t>each</a:t>
            </a:r>
            <a:r>
              <a:rPr lang="fr-FR" dirty="0"/>
              <a:t> data block of the </a:t>
            </a:r>
            <a:r>
              <a:rPr lang="fr-FR" dirty="0" err="1"/>
              <a:t>current</a:t>
            </a:r>
            <a:r>
              <a:rPr lang="fr-FR" dirty="0"/>
              <a:t> block group </a:t>
            </a:r>
            <a:r>
              <a:rPr lang="fr-FR" dirty="0" err="1"/>
              <a:t>with</a:t>
            </a:r>
            <a:r>
              <a:rPr lang="fr-FR" dirty="0"/>
              <a:t> a bit</a:t>
            </a:r>
          </a:p>
          <a:p>
            <a:pPr lvl="1"/>
            <a:r>
              <a:rPr lang="fr-FR" dirty="0"/>
              <a:t>1 = « </a:t>
            </a:r>
            <a:r>
              <a:rPr lang="fr-FR" dirty="0" err="1"/>
              <a:t>used</a:t>
            </a:r>
            <a:r>
              <a:rPr lang="fr-FR" dirty="0"/>
              <a:t> »</a:t>
            </a:r>
          </a:p>
          <a:p>
            <a:pPr lvl="1"/>
            <a:r>
              <a:rPr lang="fr-FR" dirty="0"/>
              <a:t>2 = « free »</a:t>
            </a:r>
          </a:p>
          <a:p>
            <a:r>
              <a:rPr lang="fr-FR" dirty="0"/>
              <a:t>Size of bitmap </a:t>
            </a:r>
            <a:r>
              <a:rPr lang="fr-FR" dirty="0" err="1"/>
              <a:t>defines</a:t>
            </a:r>
            <a:r>
              <a:rPr lang="fr-FR" dirty="0"/>
              <a:t> the </a:t>
            </a:r>
            <a:r>
              <a:rPr lang="fr-FR" dirty="0" err="1"/>
              <a:t>number</a:t>
            </a:r>
            <a:r>
              <a:rPr lang="fr-FR" dirty="0"/>
              <a:t> of Data Blocks</a:t>
            </a:r>
          </a:p>
          <a:p>
            <a:pPr lvl="1"/>
            <a:r>
              <a:rPr lang="fr-FR" i="1" dirty="0" err="1"/>
              <a:t>Align</a:t>
            </a:r>
            <a:r>
              <a:rPr lang="fr-FR" i="1" dirty="0"/>
              <a:t> the Block Bitmap on block size (1024B = 8 * 1024 data blocks)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F809983D-7B3C-41EF-83CB-96C726BFF78B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7C152D3-D77A-4696-82A9-12AD3551A0DC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6DDB8DF-74C3-4A2F-A212-7554AF7C9E22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1258848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76</a:t>
            </a:fld>
            <a:endParaRPr lang="fr-FR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F809983D-7B3C-41EF-83CB-96C726BFF78B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7C152D3-D77A-4696-82A9-12AD3551A0DC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6DDB8DF-74C3-4A2F-A212-7554AF7C9E22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  <p:grpSp>
        <p:nvGrpSpPr>
          <p:cNvPr id="9" name="Groupe 8">
            <a:extLst>
              <a:ext uri="{FF2B5EF4-FFF2-40B4-BE49-F238E27FC236}">
                <a16:creationId xmlns:a16="http://schemas.microsoft.com/office/drawing/2014/main" id="{2808EBD2-0BAC-467F-995C-28D21ED42A26}"/>
              </a:ext>
            </a:extLst>
          </p:cNvPr>
          <p:cNvGrpSpPr/>
          <p:nvPr/>
        </p:nvGrpSpPr>
        <p:grpSpPr>
          <a:xfrm>
            <a:off x="873457" y="1339687"/>
            <a:ext cx="2115403" cy="2464126"/>
            <a:chOff x="1487606" y="1201003"/>
            <a:chExt cx="2115403" cy="246412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4320C77-A3A5-45DA-A6B9-3865950A93FB}"/>
                </a:ext>
              </a:extLst>
            </p:cNvPr>
            <p:cNvSpPr/>
            <p:nvPr/>
          </p:nvSpPr>
          <p:spPr>
            <a:xfrm>
              <a:off x="1487606" y="1201003"/>
              <a:ext cx="2115403" cy="21154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fr-FR" dirty="0">
                  <a:solidFill>
                    <a:schemeClr val="tx1"/>
                  </a:solidFill>
                </a:rPr>
                <a:t>b0 b1 b2 b3 b4 b5 b6 b7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b0 b1 b2 b3 b4 b5 b6 b7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…</a:t>
              </a: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endParaRPr lang="fr-FR" dirty="0">
                <a:solidFill>
                  <a:schemeClr val="tx1"/>
                </a:solidFill>
              </a:endParaRPr>
            </a:p>
            <a:p>
              <a:r>
                <a:rPr lang="fr-FR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b0 b1 b2 b3 b4 b5 b6 b7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22069859-70BF-4973-A1AE-0CAF1862F8F1}"/>
                </a:ext>
              </a:extLst>
            </p:cNvPr>
            <p:cNvSpPr txBox="1"/>
            <p:nvPr/>
          </p:nvSpPr>
          <p:spPr>
            <a:xfrm>
              <a:off x="1487606" y="3357352"/>
              <a:ext cx="21154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Block Bitmap</a:t>
              </a:r>
            </a:p>
          </p:txBody>
        </p:sp>
      </p:grpSp>
      <p:grpSp>
        <p:nvGrpSpPr>
          <p:cNvPr id="16" name="Groupe 15">
            <a:extLst>
              <a:ext uri="{FF2B5EF4-FFF2-40B4-BE49-F238E27FC236}">
                <a16:creationId xmlns:a16="http://schemas.microsoft.com/office/drawing/2014/main" id="{A08B9028-2BF2-4085-B3F9-48442EE170B0}"/>
              </a:ext>
            </a:extLst>
          </p:cNvPr>
          <p:cNvGrpSpPr/>
          <p:nvPr/>
        </p:nvGrpSpPr>
        <p:grpSpPr>
          <a:xfrm>
            <a:off x="5396030" y="899193"/>
            <a:ext cx="2732534" cy="3108632"/>
            <a:chOff x="5396030" y="899193"/>
            <a:chExt cx="2732534" cy="3108632"/>
          </a:xfrm>
        </p:grpSpPr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A27A3B7A-25FB-4F59-97FC-69BC0D83345C}"/>
                </a:ext>
              </a:extLst>
            </p:cNvPr>
            <p:cNvSpPr txBox="1"/>
            <p:nvPr/>
          </p:nvSpPr>
          <p:spPr>
            <a:xfrm>
              <a:off x="5704596" y="3700048"/>
              <a:ext cx="211540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Disk Blocks</a:t>
              </a:r>
            </a:p>
          </p:txBody>
        </p:sp>
        <p:grpSp>
          <p:nvGrpSpPr>
            <p:cNvPr id="15" name="Groupe 14">
              <a:extLst>
                <a:ext uri="{FF2B5EF4-FFF2-40B4-BE49-F238E27FC236}">
                  <a16:creationId xmlns:a16="http://schemas.microsoft.com/office/drawing/2014/main" id="{B1CB7330-EAB3-44DE-B876-4C6187C0984A}"/>
                </a:ext>
              </a:extLst>
            </p:cNvPr>
            <p:cNvGrpSpPr/>
            <p:nvPr/>
          </p:nvGrpSpPr>
          <p:grpSpPr>
            <a:xfrm>
              <a:off x="5396030" y="899193"/>
              <a:ext cx="2732534" cy="2750731"/>
              <a:chOff x="5246858" y="717324"/>
              <a:chExt cx="2732534" cy="275073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BE4726A0-D43C-4F3E-B3A8-179B6ED0B1A5}"/>
                  </a:ext>
                </a:extLst>
              </p:cNvPr>
              <p:cNvSpPr/>
              <p:nvPr/>
            </p:nvSpPr>
            <p:spPr>
              <a:xfrm>
                <a:off x="5246858" y="717324"/>
                <a:ext cx="2732534" cy="2750731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fr-F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AA65F203-E177-45E8-9AE0-675813CC7270}"/>
                  </a:ext>
                </a:extLst>
              </p:cNvPr>
              <p:cNvSpPr/>
              <p:nvPr/>
            </p:nvSpPr>
            <p:spPr>
              <a:xfrm>
                <a:off x="5367018" y="837626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9AE9DAD6-E318-488A-A113-2CC4578ACC82}"/>
                  </a:ext>
                </a:extLst>
              </p:cNvPr>
              <p:cNvSpPr/>
              <p:nvPr/>
            </p:nvSpPr>
            <p:spPr>
              <a:xfrm>
                <a:off x="6022005" y="837626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8EE756D2-E488-4E6D-AAF9-4889B2D78FAD}"/>
                  </a:ext>
                </a:extLst>
              </p:cNvPr>
              <p:cNvSpPr/>
              <p:nvPr/>
            </p:nvSpPr>
            <p:spPr>
              <a:xfrm>
                <a:off x="6681922" y="837626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3ED47A13-990B-4771-8643-AEB3A2596710}"/>
                  </a:ext>
                </a:extLst>
              </p:cNvPr>
              <p:cNvSpPr/>
              <p:nvPr/>
            </p:nvSpPr>
            <p:spPr>
              <a:xfrm>
                <a:off x="7341839" y="834601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9636783-5496-4CFE-8922-59B0DE81CF1D}"/>
                  </a:ext>
                </a:extLst>
              </p:cNvPr>
              <p:cNvSpPr/>
              <p:nvPr/>
            </p:nvSpPr>
            <p:spPr>
              <a:xfrm>
                <a:off x="5367018" y="1497909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969492F7-A679-4452-9BCC-C2734BA7DA47}"/>
                  </a:ext>
                </a:extLst>
              </p:cNvPr>
              <p:cNvSpPr/>
              <p:nvPr/>
            </p:nvSpPr>
            <p:spPr>
              <a:xfrm>
                <a:off x="6022005" y="1497909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94D3464D-4C6E-4DAA-89E0-52D91DD6BC02}"/>
                  </a:ext>
                </a:extLst>
              </p:cNvPr>
              <p:cNvSpPr/>
              <p:nvPr/>
            </p:nvSpPr>
            <p:spPr>
              <a:xfrm>
                <a:off x="6681922" y="1497909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22F68837-CEF0-403E-98F2-E2A349C156A8}"/>
                  </a:ext>
                </a:extLst>
              </p:cNvPr>
              <p:cNvSpPr/>
              <p:nvPr/>
            </p:nvSpPr>
            <p:spPr>
              <a:xfrm>
                <a:off x="7333505" y="1497909"/>
                <a:ext cx="511349" cy="5113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grpSp>
            <p:nvGrpSpPr>
              <p:cNvPr id="11" name="Groupe 10">
                <a:extLst>
                  <a:ext uri="{FF2B5EF4-FFF2-40B4-BE49-F238E27FC236}">
                    <a16:creationId xmlns:a16="http://schemas.microsoft.com/office/drawing/2014/main" id="{A08DFDA7-9D27-4082-B0B3-27C98AE4222E}"/>
                  </a:ext>
                </a:extLst>
              </p:cNvPr>
              <p:cNvGrpSpPr/>
              <p:nvPr/>
            </p:nvGrpSpPr>
            <p:grpSpPr>
              <a:xfrm>
                <a:off x="5366311" y="2850432"/>
                <a:ext cx="2477836" cy="511349"/>
                <a:chOff x="5519418" y="1650309"/>
                <a:chExt cx="2477836" cy="511349"/>
              </a:xfrm>
            </p:grpSpPr>
            <p:sp>
              <p:nvSpPr>
                <p:cNvPr id="36" name="Rectangle 35">
                  <a:extLst>
                    <a:ext uri="{FF2B5EF4-FFF2-40B4-BE49-F238E27FC236}">
                      <a16:creationId xmlns:a16="http://schemas.microsoft.com/office/drawing/2014/main" id="{9F8C1E24-5797-4D83-8C35-AAE68FCA8FEB}"/>
                    </a:ext>
                  </a:extLst>
                </p:cNvPr>
                <p:cNvSpPr/>
                <p:nvPr/>
              </p:nvSpPr>
              <p:spPr>
                <a:xfrm>
                  <a:off x="5519418" y="1650309"/>
                  <a:ext cx="511349" cy="511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A4C54E67-2C83-4376-9F6A-59136DBF4F97}"/>
                    </a:ext>
                  </a:extLst>
                </p:cNvPr>
                <p:cNvSpPr/>
                <p:nvPr/>
              </p:nvSpPr>
              <p:spPr>
                <a:xfrm>
                  <a:off x="6174405" y="1650309"/>
                  <a:ext cx="511349" cy="511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BB5A4AB2-00EB-4297-9630-7E13CC6CBA85}"/>
                    </a:ext>
                  </a:extLst>
                </p:cNvPr>
                <p:cNvSpPr/>
                <p:nvPr/>
              </p:nvSpPr>
              <p:spPr>
                <a:xfrm>
                  <a:off x="6834322" y="1650309"/>
                  <a:ext cx="511349" cy="511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9" name="Rectangle 38">
                  <a:extLst>
                    <a:ext uri="{FF2B5EF4-FFF2-40B4-BE49-F238E27FC236}">
                      <a16:creationId xmlns:a16="http://schemas.microsoft.com/office/drawing/2014/main" id="{9D0AA1BA-006A-4DBE-9117-20569805D972}"/>
                    </a:ext>
                  </a:extLst>
                </p:cNvPr>
                <p:cNvSpPr/>
                <p:nvPr/>
              </p:nvSpPr>
              <p:spPr>
                <a:xfrm>
                  <a:off x="7485905" y="1650309"/>
                  <a:ext cx="511349" cy="5113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E504BDC5-D60C-49C7-B919-55CE11B13D36}"/>
                  </a:ext>
                </a:extLst>
              </p:cNvPr>
              <p:cNvSpPr txBox="1"/>
              <p:nvPr/>
            </p:nvSpPr>
            <p:spPr>
              <a:xfrm>
                <a:off x="5246858" y="2145392"/>
                <a:ext cx="273253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2800" dirty="0"/>
                  <a:t>…</a:t>
                </a:r>
              </a:p>
            </p:txBody>
          </p:sp>
        </p:grpSp>
      </p:grpSp>
      <p:cxnSp>
        <p:nvCxnSpPr>
          <p:cNvPr id="40" name="Connecteur : en angle 39">
            <a:extLst>
              <a:ext uri="{FF2B5EF4-FFF2-40B4-BE49-F238E27FC236}">
                <a16:creationId xmlns:a16="http://schemas.microsoft.com/office/drawing/2014/main" id="{59B0E1A3-2609-43AA-A6AD-EE953693FCB9}"/>
              </a:ext>
            </a:extLst>
          </p:cNvPr>
          <p:cNvCxnSpPr>
            <a:cxnSpLocks/>
            <a:endCxn id="10" idx="0"/>
          </p:cNvCxnSpPr>
          <p:nvPr/>
        </p:nvCxnSpPr>
        <p:spPr>
          <a:xfrm flipV="1">
            <a:off x="1041817" y="1019495"/>
            <a:ext cx="4730048" cy="379178"/>
          </a:xfrm>
          <a:prstGeom prst="bentConnector4">
            <a:avLst>
              <a:gd name="adj1" fmla="val -36"/>
              <a:gd name="adj2" fmla="val 18221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Connecteur : en angle 44">
            <a:extLst>
              <a:ext uri="{FF2B5EF4-FFF2-40B4-BE49-F238E27FC236}">
                <a16:creationId xmlns:a16="http://schemas.microsoft.com/office/drawing/2014/main" id="{E7649EA3-8257-4A52-B1BF-02A874F9D6D9}"/>
              </a:ext>
            </a:extLst>
          </p:cNvPr>
          <p:cNvCxnSpPr>
            <a:cxnSpLocks/>
            <a:endCxn id="27" idx="0"/>
          </p:cNvCxnSpPr>
          <p:nvPr/>
        </p:nvCxnSpPr>
        <p:spPr>
          <a:xfrm flipV="1">
            <a:off x="1297491" y="1019495"/>
            <a:ext cx="5129361" cy="379178"/>
          </a:xfrm>
          <a:prstGeom prst="bentConnector4">
            <a:avLst>
              <a:gd name="adj1" fmla="val -60"/>
              <a:gd name="adj2" fmla="val 160288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80470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77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Bitmap</a:t>
            </a:r>
          </a:p>
          <a:p>
            <a:pPr lvl="1"/>
            <a:endParaRPr lang="fr-FR" dirty="0"/>
          </a:p>
          <a:p>
            <a:r>
              <a:rPr lang="fr-FR" dirty="0" err="1"/>
              <a:t>Describes</a:t>
            </a:r>
            <a:r>
              <a:rPr lang="fr-FR" dirty="0"/>
              <a:t> the state of </a:t>
            </a:r>
            <a:r>
              <a:rPr lang="fr-FR" dirty="0" err="1"/>
              <a:t>each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of the i-</a:t>
            </a:r>
            <a:r>
              <a:rPr lang="fr-FR" dirty="0" err="1"/>
              <a:t>node</a:t>
            </a:r>
            <a:r>
              <a:rPr lang="fr-FR" dirty="0"/>
              <a:t> table of the </a:t>
            </a:r>
            <a:r>
              <a:rPr lang="fr-FR" dirty="0" err="1"/>
              <a:t>current</a:t>
            </a:r>
            <a:r>
              <a:rPr lang="fr-FR" dirty="0"/>
              <a:t> block group </a:t>
            </a:r>
            <a:r>
              <a:rPr lang="fr-FR" dirty="0" err="1"/>
              <a:t>with</a:t>
            </a:r>
            <a:r>
              <a:rPr lang="fr-FR" dirty="0"/>
              <a:t> a bit</a:t>
            </a:r>
          </a:p>
          <a:p>
            <a:pPr lvl="1"/>
            <a:r>
              <a:rPr lang="fr-FR" dirty="0"/>
              <a:t>1 = « </a:t>
            </a:r>
            <a:r>
              <a:rPr lang="fr-FR" dirty="0" err="1"/>
              <a:t>used</a:t>
            </a:r>
            <a:r>
              <a:rPr lang="fr-FR" dirty="0"/>
              <a:t> »</a:t>
            </a:r>
          </a:p>
          <a:p>
            <a:pPr lvl="1"/>
            <a:r>
              <a:rPr lang="fr-FR" dirty="0"/>
              <a:t>2 = « free »</a:t>
            </a:r>
          </a:p>
          <a:p>
            <a:r>
              <a:rPr lang="fr-FR" dirty="0" err="1"/>
              <a:t>When</a:t>
            </a:r>
            <a:r>
              <a:rPr lang="fr-FR" dirty="0"/>
              <a:t> the i-</a:t>
            </a:r>
            <a:r>
              <a:rPr lang="fr-FR" dirty="0" err="1"/>
              <a:t>node</a:t>
            </a:r>
            <a:r>
              <a:rPr lang="fr-FR" dirty="0"/>
              <a:t> table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created</a:t>
            </a:r>
            <a:r>
              <a:rPr lang="fr-FR" dirty="0"/>
              <a:t>, all i-</a:t>
            </a:r>
            <a:r>
              <a:rPr lang="fr-FR" dirty="0" err="1"/>
              <a:t>nodes</a:t>
            </a:r>
            <a:r>
              <a:rPr lang="fr-FR" dirty="0"/>
              <a:t> are </a:t>
            </a:r>
            <a:r>
              <a:rPr lang="fr-FR" dirty="0" err="1"/>
              <a:t>marked</a:t>
            </a:r>
            <a:r>
              <a:rPr lang="fr-FR" dirty="0"/>
              <a:t> as « </a:t>
            </a:r>
            <a:r>
              <a:rPr lang="fr-FR" dirty="0" err="1"/>
              <a:t>used</a:t>
            </a:r>
            <a:r>
              <a:rPr lang="fr-FR" dirty="0"/>
              <a:t> »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90D5C6E-86CF-42E7-995C-E356DAC17476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532423C-2E72-4E55-B02F-F292DDA89816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5410E36-AFB7-4A92-BC93-EB86E903B2BF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5477027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78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Table: </a:t>
            </a:r>
            <a:r>
              <a:rPr lang="fr-FR" i="1" dirty="0" err="1"/>
              <a:t>array</a:t>
            </a:r>
            <a:r>
              <a:rPr lang="fr-FR" i="1" dirty="0"/>
              <a:t> of i-</a:t>
            </a:r>
            <a:r>
              <a:rPr lang="fr-FR" i="1" dirty="0" err="1"/>
              <a:t>nodes</a:t>
            </a:r>
            <a:endParaRPr lang="fr-FR" i="1" dirty="0"/>
          </a:p>
          <a:p>
            <a:pPr lvl="1"/>
            <a:endParaRPr lang="fr-FR" dirty="0"/>
          </a:p>
          <a:p>
            <a:r>
              <a:rPr lang="fr-FR" dirty="0" err="1"/>
              <a:t>Each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describes</a:t>
            </a:r>
            <a:r>
              <a:rPr lang="fr-FR" dirty="0"/>
              <a:t> </a:t>
            </a:r>
            <a:r>
              <a:rPr lang="fr-FR" dirty="0" err="1"/>
              <a:t>either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a directory</a:t>
            </a:r>
          </a:p>
          <a:p>
            <a:pPr lvl="1"/>
            <a:r>
              <a:rPr lang="fr-FR" dirty="0"/>
              <a:t>a </a:t>
            </a:r>
            <a:r>
              <a:rPr lang="fr-FR" dirty="0" err="1"/>
              <a:t>regular</a:t>
            </a:r>
            <a:r>
              <a:rPr lang="fr-FR" dirty="0"/>
              <a:t> file</a:t>
            </a:r>
          </a:p>
          <a:p>
            <a:pPr lvl="1"/>
            <a:r>
              <a:rPr lang="fr-FR" dirty="0"/>
              <a:t>a </a:t>
            </a:r>
            <a:r>
              <a:rPr lang="fr-FR" dirty="0" err="1"/>
              <a:t>symbolic</a:t>
            </a:r>
            <a:r>
              <a:rPr lang="fr-FR" dirty="0"/>
              <a:t> </a:t>
            </a:r>
            <a:r>
              <a:rPr lang="fr-FR" dirty="0" err="1"/>
              <a:t>link</a:t>
            </a:r>
            <a:endParaRPr lang="fr-FR" dirty="0"/>
          </a:p>
          <a:p>
            <a:pPr lvl="1"/>
            <a:r>
              <a:rPr lang="fr-FR" dirty="0"/>
              <a:t>a </a:t>
            </a:r>
            <a:r>
              <a:rPr lang="fr-FR" dirty="0" err="1"/>
              <a:t>special</a:t>
            </a:r>
            <a:r>
              <a:rPr lang="fr-FR" dirty="0"/>
              <a:t> file (multiples types)</a:t>
            </a:r>
          </a:p>
          <a:p>
            <a:pPr marL="1054100" lvl="2" indent="0">
              <a:buNone/>
            </a:pPr>
            <a:endParaRPr lang="fr-FR" dirty="0"/>
          </a:p>
          <a:p>
            <a:r>
              <a:rPr lang="fr-FR" dirty="0"/>
              <a:t>No </a:t>
            </a:r>
            <a:r>
              <a:rPr lang="fr-FR" dirty="0" err="1"/>
              <a:t>filename</a:t>
            </a:r>
            <a:r>
              <a:rPr lang="fr-FR" dirty="0"/>
              <a:t> are </a:t>
            </a:r>
            <a:r>
              <a:rPr lang="fr-FR" dirty="0" err="1"/>
              <a:t>stored</a:t>
            </a:r>
            <a:r>
              <a:rPr lang="fr-FR" dirty="0"/>
              <a:t> </a:t>
            </a:r>
            <a:r>
              <a:rPr lang="fr-FR" dirty="0" err="1"/>
              <a:t>within</a:t>
            </a:r>
            <a:r>
              <a:rPr lang="fr-FR" dirty="0"/>
              <a:t> an i-</a:t>
            </a:r>
            <a:r>
              <a:rPr lang="fr-FR" dirty="0" err="1"/>
              <a:t>node</a:t>
            </a:r>
            <a:endParaRPr lang="fr-FR"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3D1F7FB2-B9B5-4D7B-9B58-704AA3013BA2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10DC16-938F-486C-93A1-8E325285D5CA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322598B-1A95-43E6-9A4F-EB2A138D8759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144612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79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structure: General case</a:t>
            </a:r>
          </a:p>
          <a:p>
            <a:pPr lvl="1"/>
            <a:r>
              <a:rPr lang="fr-FR" dirty="0"/>
              <a:t>Type of file (Directory, file, </a:t>
            </a:r>
            <a:r>
              <a:rPr lang="fr-FR" dirty="0" err="1"/>
              <a:t>symbolic</a:t>
            </a:r>
            <a:r>
              <a:rPr lang="fr-FR" dirty="0"/>
              <a:t> </a:t>
            </a:r>
            <a:r>
              <a:rPr lang="fr-FR" dirty="0" err="1"/>
              <a:t>link</a:t>
            </a:r>
            <a:r>
              <a:rPr lang="fr-FR" dirty="0"/>
              <a:t>, </a:t>
            </a:r>
            <a:r>
              <a:rPr lang="fr-FR" dirty="0" err="1"/>
              <a:t>special</a:t>
            </a:r>
            <a:r>
              <a:rPr lang="fr-FR" dirty="0"/>
              <a:t> file, …)</a:t>
            </a:r>
          </a:p>
          <a:p>
            <a:pPr lvl="1"/>
            <a:r>
              <a:rPr lang="fr-FR" dirty="0"/>
              <a:t>Access </a:t>
            </a:r>
            <a:r>
              <a:rPr lang="fr-FR" dirty="0" err="1"/>
              <a:t>rights</a:t>
            </a:r>
            <a:endParaRPr lang="fr-FR" dirty="0"/>
          </a:p>
          <a:p>
            <a:pPr lvl="1"/>
            <a:r>
              <a:rPr lang="fr-FR" dirty="0" err="1"/>
              <a:t>Owner</a:t>
            </a:r>
            <a:r>
              <a:rPr lang="fr-FR" dirty="0"/>
              <a:t> UID</a:t>
            </a:r>
          </a:p>
          <a:p>
            <a:pPr lvl="1"/>
            <a:r>
              <a:rPr lang="fr-FR" dirty="0"/>
              <a:t>Group GID</a:t>
            </a:r>
          </a:p>
          <a:p>
            <a:pPr lvl="1"/>
            <a:r>
              <a:rPr lang="fr-FR" dirty="0" err="1"/>
              <a:t>Creation</a:t>
            </a:r>
            <a:r>
              <a:rPr lang="fr-FR" dirty="0"/>
              <a:t>, modification, </a:t>
            </a:r>
            <a:r>
              <a:rPr lang="fr-FR" dirty="0" err="1"/>
              <a:t>deletion</a:t>
            </a:r>
            <a:r>
              <a:rPr lang="fr-FR" dirty="0"/>
              <a:t>, last </a:t>
            </a:r>
            <a:r>
              <a:rPr lang="fr-FR" dirty="0" err="1"/>
              <a:t>access</a:t>
            </a:r>
            <a:r>
              <a:rPr lang="fr-FR" dirty="0"/>
              <a:t> time</a:t>
            </a:r>
          </a:p>
          <a:p>
            <a:pPr lvl="1"/>
            <a:r>
              <a:rPr lang="fr-FR" dirty="0"/>
              <a:t>Links count </a:t>
            </a:r>
            <a:r>
              <a:rPr lang="fr-FR" i="1" dirty="0"/>
              <a:t>(how </a:t>
            </a:r>
            <a:r>
              <a:rPr lang="fr-FR" i="1" dirty="0" err="1"/>
              <a:t>many</a:t>
            </a:r>
            <a:r>
              <a:rPr lang="fr-FR" i="1" dirty="0"/>
              <a:t> links point to </a:t>
            </a:r>
            <a:r>
              <a:rPr lang="fr-FR" i="1" dirty="0" err="1"/>
              <a:t>this</a:t>
            </a:r>
            <a:r>
              <a:rPr lang="fr-FR" i="1" dirty="0"/>
              <a:t> i-</a:t>
            </a:r>
            <a:r>
              <a:rPr lang="fr-FR" i="1" dirty="0" err="1"/>
              <a:t>node</a:t>
            </a:r>
            <a:r>
              <a:rPr lang="fr-FR" i="1" dirty="0"/>
              <a:t>)</a:t>
            </a:r>
            <a:endParaRPr lang="fr-FR" dirty="0"/>
          </a:p>
          <a:p>
            <a:pPr lvl="1"/>
            <a:r>
              <a:rPr lang="fr-FR" dirty="0"/>
              <a:t>Blocks count</a:t>
            </a:r>
            <a:endParaRPr lang="fr-FR" i="1" dirty="0"/>
          </a:p>
          <a:p>
            <a:pPr lvl="1"/>
            <a:r>
              <a:rPr lang="fr-FR" dirty="0"/>
              <a:t>Blocks</a:t>
            </a:r>
            <a:r>
              <a:rPr lang="fr-FR" i="1" dirty="0"/>
              <a:t> [</a:t>
            </a:r>
            <a:r>
              <a:rPr lang="fr-FR" i="1" dirty="0" err="1"/>
              <a:t>array</a:t>
            </a:r>
            <a:r>
              <a:rPr lang="fr-FR" i="1" dirty="0"/>
              <a:t> – </a:t>
            </a:r>
            <a:r>
              <a:rPr lang="fr-FR" i="1" dirty="0" err="1"/>
              <a:t>see</a:t>
            </a:r>
            <a:r>
              <a:rPr lang="fr-FR" i="1" dirty="0"/>
              <a:t> </a:t>
            </a:r>
            <a:r>
              <a:rPr lang="fr-FR" i="1" dirty="0" err="1"/>
              <a:t>next</a:t>
            </a:r>
            <a:r>
              <a:rPr lang="fr-FR" i="1" dirty="0"/>
              <a:t> slide]</a:t>
            </a:r>
          </a:p>
          <a:p>
            <a:pPr lvl="1"/>
            <a:r>
              <a:rPr lang="fr-FR" dirty="0"/>
              <a:t>…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3D1F7FB2-B9B5-4D7B-9B58-704AA3013BA2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pattFill prst="lgCheck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10DC16-938F-486C-93A1-8E325285D5CA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322598B-1A95-43E6-9A4F-EB2A138D8759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027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D4CFC01-3CFC-4923-A0D1-6B3ABCD39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Why</a:t>
            </a:r>
            <a:r>
              <a:rPr lang="fr-FR" dirty="0"/>
              <a:t> </a:t>
            </a:r>
            <a:r>
              <a:rPr lang="fr-FR" dirty="0" err="1"/>
              <a:t>storing</a:t>
            </a:r>
            <a:r>
              <a:rPr lang="fr-FR" dirty="0"/>
              <a:t> data?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738119D-0109-4F3E-9B31-16D8E5994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pPr marL="76200" indent="0">
              <a:buNone/>
            </a:pPr>
            <a:r>
              <a:rPr lang="fr-FR" dirty="0" err="1"/>
              <a:t>Technically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IT:</a:t>
            </a:r>
          </a:p>
          <a:p>
            <a:endParaRPr lang="fr-FR" dirty="0"/>
          </a:p>
          <a:p>
            <a:r>
              <a:rPr lang="fr-FR" dirty="0" err="1"/>
              <a:t>Persistence</a:t>
            </a:r>
            <a:r>
              <a:rPr lang="fr-FR" dirty="0"/>
              <a:t> of data</a:t>
            </a:r>
          </a:p>
          <a:p>
            <a:pPr lvl="1"/>
            <a:r>
              <a:rPr lang="fr-FR" dirty="0" err="1"/>
              <a:t>Keep</a:t>
            </a:r>
            <a:r>
              <a:rPr lang="fr-FR" dirty="0"/>
              <a:t> data </a:t>
            </a:r>
            <a:r>
              <a:rPr lang="fr-FR" dirty="0" err="1"/>
              <a:t>even</a:t>
            </a:r>
            <a:r>
              <a:rPr lang="fr-FR" dirty="0"/>
              <a:t> </a:t>
            </a:r>
            <a:r>
              <a:rPr lang="fr-FR" dirty="0" err="1"/>
              <a:t>after</a:t>
            </a:r>
            <a:r>
              <a:rPr lang="fr-FR" dirty="0"/>
              <a:t> a process has </a:t>
            </a:r>
            <a:r>
              <a:rPr lang="fr-FR" dirty="0" err="1"/>
              <a:t>ended</a:t>
            </a:r>
            <a:endParaRPr lang="fr-FR" dirty="0"/>
          </a:p>
          <a:p>
            <a:pPr lvl="1"/>
            <a:r>
              <a:rPr lang="fr-FR" i="1" dirty="0"/>
              <a:t>or </a:t>
            </a:r>
            <a:r>
              <a:rPr lang="fr-FR" i="1" dirty="0" err="1"/>
              <a:t>between</a:t>
            </a:r>
            <a:r>
              <a:rPr lang="fr-FR" i="1" dirty="0"/>
              <a:t> </a:t>
            </a:r>
            <a:r>
              <a:rPr lang="fr-FR" i="1" dirty="0" err="1"/>
              <a:t>each</a:t>
            </a:r>
            <a:r>
              <a:rPr lang="fr-FR" i="1" dirty="0"/>
              <a:t> reboot… or in case of a power </a:t>
            </a:r>
            <a:r>
              <a:rPr lang="fr-FR" i="1" dirty="0" err="1"/>
              <a:t>outage</a:t>
            </a:r>
            <a:endParaRPr lang="fr-FR" dirty="0"/>
          </a:p>
          <a:p>
            <a:pPr lvl="1"/>
            <a:endParaRPr lang="fr-FR" dirty="0"/>
          </a:p>
          <a:p>
            <a:r>
              <a:rPr lang="fr-FR" dirty="0" err="1"/>
              <a:t>Quantity</a:t>
            </a:r>
            <a:r>
              <a:rPr lang="fr-FR" dirty="0"/>
              <a:t> of data</a:t>
            </a:r>
          </a:p>
          <a:p>
            <a:pPr lvl="1"/>
            <a:r>
              <a:rPr lang="fr-FR" dirty="0"/>
              <a:t>Large </a:t>
            </a:r>
            <a:r>
              <a:rPr lang="fr-FR" dirty="0" err="1"/>
              <a:t>amount</a:t>
            </a:r>
            <a:r>
              <a:rPr lang="fr-FR" dirty="0"/>
              <a:t> of data </a:t>
            </a:r>
            <a:r>
              <a:rPr lang="fr-FR" dirty="0" err="1"/>
              <a:t>that</a:t>
            </a:r>
            <a:r>
              <a:rPr lang="fr-FR" dirty="0"/>
              <a:t> do not fit in memory</a:t>
            </a:r>
          </a:p>
          <a:p>
            <a:pPr lvl="1"/>
            <a:endParaRPr lang="fr-FR" dirty="0"/>
          </a:p>
          <a:p>
            <a:r>
              <a:rPr lang="fr-FR" dirty="0"/>
              <a:t>Data sharing</a:t>
            </a:r>
          </a:p>
          <a:p>
            <a:pPr lvl="1"/>
            <a:r>
              <a:rPr lang="fr-FR" dirty="0"/>
              <a:t>Share the </a:t>
            </a:r>
            <a:r>
              <a:rPr lang="fr-FR" dirty="0" err="1"/>
              <a:t>same</a:t>
            </a:r>
            <a:r>
              <a:rPr lang="fr-FR" dirty="0"/>
              <a:t> data </a:t>
            </a:r>
            <a:r>
              <a:rPr lang="fr-FR" dirty="0" err="1"/>
              <a:t>between</a:t>
            </a:r>
            <a:r>
              <a:rPr lang="fr-FR" dirty="0"/>
              <a:t> multiple </a:t>
            </a:r>
            <a:r>
              <a:rPr lang="fr-FR" dirty="0" err="1"/>
              <a:t>processes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6385AA-35A6-4748-AF46-023296864AD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40133673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80</a:t>
            </a:fld>
            <a:endParaRPr lang="fr-FR"/>
          </a:p>
        </p:txBody>
      </p:sp>
      <p:grpSp>
        <p:nvGrpSpPr>
          <p:cNvPr id="28" name="Groupe 27">
            <a:extLst>
              <a:ext uri="{FF2B5EF4-FFF2-40B4-BE49-F238E27FC236}">
                <a16:creationId xmlns:a16="http://schemas.microsoft.com/office/drawing/2014/main" id="{609046A5-579F-4D59-8099-6907AE253972}"/>
              </a:ext>
            </a:extLst>
          </p:cNvPr>
          <p:cNvGrpSpPr/>
          <p:nvPr/>
        </p:nvGrpSpPr>
        <p:grpSpPr>
          <a:xfrm>
            <a:off x="996167" y="1491181"/>
            <a:ext cx="7151666" cy="3258670"/>
            <a:chOff x="1030406" y="1134328"/>
            <a:chExt cx="7151666" cy="3258670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23382D83-7D2E-4FC0-ABF3-E777D91DD1A9}"/>
                </a:ext>
              </a:extLst>
            </p:cNvPr>
            <p:cNvGrpSpPr/>
            <p:nvPr/>
          </p:nvGrpSpPr>
          <p:grpSpPr>
            <a:xfrm>
              <a:off x="1030406" y="1639633"/>
              <a:ext cx="2442950" cy="2548312"/>
              <a:chOff x="3212131" y="1413636"/>
              <a:chExt cx="2442950" cy="2548312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8FF8A8-1E20-441C-808E-CD151DECC81A}"/>
                  </a:ext>
                </a:extLst>
              </p:cNvPr>
              <p:cNvSpPr/>
              <p:nvPr/>
            </p:nvSpPr>
            <p:spPr>
              <a:xfrm>
                <a:off x="3212131" y="1413636"/>
                <a:ext cx="2442949" cy="213694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fr-FR" dirty="0">
                    <a:solidFill>
                      <a:schemeClr val="tx1"/>
                    </a:solidFill>
                  </a:rPr>
                  <a:t>Type of file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Access </a:t>
                </a:r>
                <a:r>
                  <a:rPr lang="fr-FR" dirty="0" err="1">
                    <a:solidFill>
                      <a:schemeClr val="tx1"/>
                    </a:solidFill>
                  </a:rPr>
                  <a:t>rights</a:t>
                </a:r>
                <a:endParaRPr lang="fr-FR" dirty="0">
                  <a:solidFill>
                    <a:schemeClr val="tx1"/>
                  </a:solidFill>
                </a:endParaRPr>
              </a:p>
              <a:p>
                <a:r>
                  <a:rPr lang="fr-FR" dirty="0" err="1">
                    <a:solidFill>
                      <a:schemeClr val="tx1"/>
                    </a:solidFill>
                  </a:rPr>
                  <a:t>Owner</a:t>
                </a:r>
                <a:r>
                  <a:rPr lang="fr-FR" dirty="0">
                    <a:solidFill>
                      <a:schemeClr val="tx1"/>
                    </a:solidFill>
                  </a:rPr>
                  <a:t> UID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Group GID</a:t>
                </a:r>
              </a:p>
              <a:p>
                <a:r>
                  <a:rPr lang="fr-FR" dirty="0" err="1">
                    <a:solidFill>
                      <a:schemeClr val="tx1"/>
                    </a:solidFill>
                  </a:rPr>
                  <a:t>Create</a:t>
                </a:r>
                <a:r>
                  <a:rPr lang="fr-FR" dirty="0">
                    <a:solidFill>
                      <a:schemeClr val="tx1"/>
                    </a:solidFill>
                  </a:rPr>
                  <a:t> date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Last </a:t>
                </a:r>
                <a:r>
                  <a:rPr lang="fr-FR" dirty="0" err="1">
                    <a:solidFill>
                      <a:schemeClr val="tx1"/>
                    </a:solidFill>
                  </a:rPr>
                  <a:t>access</a:t>
                </a:r>
                <a:r>
                  <a:rPr lang="fr-FR" dirty="0">
                    <a:solidFill>
                      <a:schemeClr val="tx1"/>
                    </a:solidFill>
                  </a:rPr>
                  <a:t> date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…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 count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Blocks[]</a:t>
                </a:r>
              </a:p>
            </p:txBody>
          </p:sp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E6D4D2D3-1720-4E14-9004-E9C836AB1CCA}"/>
                  </a:ext>
                </a:extLst>
              </p:cNvPr>
              <p:cNvSpPr txBox="1"/>
              <p:nvPr/>
            </p:nvSpPr>
            <p:spPr>
              <a:xfrm>
                <a:off x="3212131" y="3623394"/>
                <a:ext cx="24429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 err="1"/>
                  <a:t>struct</a:t>
                </a:r>
                <a:r>
                  <a:rPr lang="fr-FR" sz="1600" dirty="0"/>
                  <a:t> i-</a:t>
                </a:r>
                <a:r>
                  <a:rPr lang="fr-FR" sz="1600" dirty="0" err="1"/>
                  <a:t>node</a:t>
                </a:r>
                <a:endParaRPr lang="fr-FR" sz="1600" dirty="0"/>
              </a:p>
            </p:txBody>
          </p:sp>
        </p:grpSp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68F3249D-8285-4B2A-AFAC-18E5474FE6A6}"/>
                </a:ext>
              </a:extLst>
            </p:cNvPr>
            <p:cNvGrpSpPr/>
            <p:nvPr/>
          </p:nvGrpSpPr>
          <p:grpSpPr>
            <a:xfrm>
              <a:off x="4527645" y="1134328"/>
              <a:ext cx="1933575" cy="3258670"/>
              <a:chOff x="380243" y="777475"/>
              <a:chExt cx="1933575" cy="3258670"/>
            </a:xfrm>
          </p:grpSpPr>
          <p:grpSp>
            <p:nvGrpSpPr>
              <p:cNvPr id="9" name="Groupe 8">
                <a:extLst>
                  <a:ext uri="{FF2B5EF4-FFF2-40B4-BE49-F238E27FC236}">
                    <a16:creationId xmlns:a16="http://schemas.microsoft.com/office/drawing/2014/main" id="{C25844E5-FC58-4AE9-8931-91D5BF1DDFCC}"/>
                  </a:ext>
                </a:extLst>
              </p:cNvPr>
              <p:cNvGrpSpPr/>
              <p:nvPr/>
            </p:nvGrpSpPr>
            <p:grpSpPr>
              <a:xfrm>
                <a:off x="708851" y="777475"/>
                <a:ext cx="1276361" cy="2870433"/>
                <a:chOff x="708851" y="1070811"/>
                <a:chExt cx="1276361" cy="2870433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B3777FFA-1D98-4119-8D39-B013DBEC8047}"/>
                    </a:ext>
                  </a:extLst>
                </p:cNvPr>
                <p:cNvSpPr/>
                <p:nvPr/>
              </p:nvSpPr>
              <p:spPr>
                <a:xfrm>
                  <a:off x="708851" y="107081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9A9FD529-EAEA-456B-821B-A812DD842A14}"/>
                    </a:ext>
                  </a:extLst>
                </p:cNvPr>
                <p:cNvSpPr/>
                <p:nvPr/>
              </p:nvSpPr>
              <p:spPr>
                <a:xfrm>
                  <a:off x="708851" y="126331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73173518-2523-4407-AF18-47C20E0D8920}"/>
                    </a:ext>
                  </a:extLst>
                </p:cNvPr>
                <p:cNvSpPr/>
                <p:nvPr/>
              </p:nvSpPr>
              <p:spPr>
                <a:xfrm>
                  <a:off x="708851" y="145582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B3CB5F2A-C151-4F12-AC56-DBE85DB68350}"/>
                    </a:ext>
                  </a:extLst>
                </p:cNvPr>
                <p:cNvSpPr/>
                <p:nvPr/>
              </p:nvSpPr>
              <p:spPr>
                <a:xfrm>
                  <a:off x="708851" y="164832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3E4A5212-3F25-44C5-BA17-02EE2CCDD05C}"/>
                    </a:ext>
                  </a:extLst>
                </p:cNvPr>
                <p:cNvSpPr/>
                <p:nvPr/>
              </p:nvSpPr>
              <p:spPr>
                <a:xfrm>
                  <a:off x="708851" y="184083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BB54C6F2-CD66-4A03-8ADB-AF7B7F47E11C}"/>
                    </a:ext>
                  </a:extLst>
                </p:cNvPr>
                <p:cNvSpPr/>
                <p:nvPr/>
              </p:nvSpPr>
              <p:spPr>
                <a:xfrm>
                  <a:off x="708851" y="203333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37F9B4F5-D330-4696-B551-F63F24DAF614}"/>
                    </a:ext>
                  </a:extLst>
                </p:cNvPr>
                <p:cNvSpPr/>
                <p:nvPr/>
              </p:nvSpPr>
              <p:spPr>
                <a:xfrm>
                  <a:off x="708851" y="222584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C99BB046-EEB6-4DD0-B9DB-770045821721}"/>
                    </a:ext>
                  </a:extLst>
                </p:cNvPr>
                <p:cNvSpPr/>
                <p:nvPr/>
              </p:nvSpPr>
              <p:spPr>
                <a:xfrm>
                  <a:off x="708851" y="241834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C33362DF-6B91-46A2-969E-CC9F95773BA9}"/>
                    </a:ext>
                  </a:extLst>
                </p:cNvPr>
                <p:cNvSpPr/>
                <p:nvPr/>
              </p:nvSpPr>
              <p:spPr>
                <a:xfrm>
                  <a:off x="708852" y="259370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36ECFEEC-2482-4371-8E6E-777050773D77}"/>
                    </a:ext>
                  </a:extLst>
                </p:cNvPr>
                <p:cNvSpPr/>
                <p:nvPr/>
              </p:nvSpPr>
              <p:spPr>
                <a:xfrm>
                  <a:off x="708852" y="278621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6AA69E0C-96E3-43EC-98E4-8DAAEE236CF6}"/>
                    </a:ext>
                  </a:extLst>
                </p:cNvPr>
                <p:cNvSpPr/>
                <p:nvPr/>
              </p:nvSpPr>
              <p:spPr>
                <a:xfrm>
                  <a:off x="708852" y="297871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B0957470-66E8-475F-8C0B-1547484D14C0}"/>
                    </a:ext>
                  </a:extLst>
                </p:cNvPr>
                <p:cNvSpPr/>
                <p:nvPr/>
              </p:nvSpPr>
              <p:spPr>
                <a:xfrm>
                  <a:off x="708852" y="317122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AF0231B1-C6FA-4A77-A203-1D0C28EA7FBD}"/>
                    </a:ext>
                  </a:extLst>
                </p:cNvPr>
                <p:cNvSpPr/>
                <p:nvPr/>
              </p:nvSpPr>
              <p:spPr>
                <a:xfrm>
                  <a:off x="708852" y="336372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751B0D62-AA1D-4A44-B76E-8C4369D47FC8}"/>
                    </a:ext>
                  </a:extLst>
                </p:cNvPr>
                <p:cNvSpPr/>
                <p:nvPr/>
              </p:nvSpPr>
              <p:spPr>
                <a:xfrm>
                  <a:off x="708852" y="355623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1DE1E988-D974-4D8D-9D7F-E1BE71AA5337}"/>
                    </a:ext>
                  </a:extLst>
                </p:cNvPr>
                <p:cNvSpPr/>
                <p:nvPr/>
              </p:nvSpPr>
              <p:spPr>
                <a:xfrm>
                  <a:off x="708852" y="374873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4E158DD0-B953-41F5-99B3-BD17FD440DAD}"/>
                  </a:ext>
                </a:extLst>
              </p:cNvPr>
              <p:cNvSpPr txBox="1"/>
              <p:nvPr/>
            </p:nvSpPr>
            <p:spPr>
              <a:xfrm>
                <a:off x="380243" y="3728368"/>
                <a:ext cx="19335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i-</a:t>
                </a:r>
                <a:r>
                  <a:rPr lang="fr-FR" dirty="0" err="1"/>
                  <a:t>node</a:t>
                </a:r>
                <a:r>
                  <a:rPr lang="fr-FR" dirty="0"/>
                  <a:t> -&gt; Blocks[]</a:t>
                </a:r>
              </a:p>
            </p:txBody>
          </p:sp>
        </p:grpSp>
        <p:cxnSp>
          <p:nvCxnSpPr>
            <p:cNvPr id="26" name="Connecteur : en angle 25">
              <a:extLst>
                <a:ext uri="{FF2B5EF4-FFF2-40B4-BE49-F238E27FC236}">
                  <a16:creationId xmlns:a16="http://schemas.microsoft.com/office/drawing/2014/main" id="{E1FE1206-9127-4BD4-A738-D3A701F0083F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flipV="1">
              <a:off x="1868385" y="1230581"/>
              <a:ext cx="2987868" cy="2389170"/>
            </a:xfrm>
            <a:prstGeom prst="bentConnector3">
              <a:avLst>
                <a:gd name="adj1" fmla="val 73758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32" name="Groupe 31">
              <a:extLst>
                <a:ext uri="{FF2B5EF4-FFF2-40B4-BE49-F238E27FC236}">
                  <a16:creationId xmlns:a16="http://schemas.microsoft.com/office/drawing/2014/main" id="{81E84E8E-B7CC-4F64-A830-E3DD738C9F38}"/>
                </a:ext>
              </a:extLst>
            </p:cNvPr>
            <p:cNvGrpSpPr/>
            <p:nvPr/>
          </p:nvGrpSpPr>
          <p:grpSpPr>
            <a:xfrm>
              <a:off x="7115441" y="1170046"/>
              <a:ext cx="998153" cy="998153"/>
              <a:chOff x="7303168" y="986589"/>
              <a:chExt cx="998153" cy="998153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74F8764-106A-43C5-9B91-C8DDF2EFCB74}"/>
                  </a:ext>
                </a:extLst>
              </p:cNvPr>
              <p:cNvSpPr/>
              <p:nvPr/>
            </p:nvSpPr>
            <p:spPr>
              <a:xfrm>
                <a:off x="7303168" y="986589"/>
                <a:ext cx="540953" cy="54095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36CC8558-D648-4EDD-9D7E-6B6CFCD6A485}"/>
                  </a:ext>
                </a:extLst>
              </p:cNvPr>
              <p:cNvSpPr/>
              <p:nvPr/>
            </p:nvSpPr>
            <p:spPr>
              <a:xfrm>
                <a:off x="7455568" y="1138989"/>
                <a:ext cx="540953" cy="54095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87A92D-2226-4444-90F4-52AA8B38D4A0}"/>
                  </a:ext>
                </a:extLst>
              </p:cNvPr>
              <p:cNvSpPr/>
              <p:nvPr/>
            </p:nvSpPr>
            <p:spPr>
              <a:xfrm>
                <a:off x="7607968" y="1291389"/>
                <a:ext cx="540953" cy="54095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3803DC98-1584-4EF7-B26A-588A3515EB53}"/>
                  </a:ext>
                </a:extLst>
              </p:cNvPr>
              <p:cNvSpPr/>
              <p:nvPr/>
            </p:nvSpPr>
            <p:spPr>
              <a:xfrm>
                <a:off x="7760368" y="1443789"/>
                <a:ext cx="540953" cy="54095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cxnSp>
          <p:nvCxnSpPr>
            <p:cNvPr id="37" name="Connecteur droit avec flèche 36">
              <a:extLst>
                <a:ext uri="{FF2B5EF4-FFF2-40B4-BE49-F238E27FC236}">
                  <a16:creationId xmlns:a16="http://schemas.microsoft.com/office/drawing/2014/main" id="{2544259E-4621-4144-B676-3F157CD6C5B7}"/>
                </a:ext>
              </a:extLst>
            </p:cNvPr>
            <p:cNvCxnSpPr>
              <a:stCxn id="11" idx="3"/>
            </p:cNvCxnSpPr>
            <p:nvPr/>
          </p:nvCxnSpPr>
          <p:spPr>
            <a:xfrm flipV="1">
              <a:off x="6132613" y="1230580"/>
              <a:ext cx="982828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Connecteur droit avec flèche 41">
              <a:extLst>
                <a:ext uri="{FF2B5EF4-FFF2-40B4-BE49-F238E27FC236}">
                  <a16:creationId xmlns:a16="http://schemas.microsoft.com/office/drawing/2014/main" id="{45227CFF-DD84-4C17-A66A-DC1D974CFE02}"/>
                </a:ext>
              </a:extLst>
            </p:cNvPr>
            <p:cNvCxnSpPr>
              <a:cxnSpLocks/>
              <a:stCxn id="12" idx="3"/>
            </p:cNvCxnSpPr>
            <p:nvPr/>
          </p:nvCxnSpPr>
          <p:spPr>
            <a:xfrm>
              <a:off x="6132613" y="1423086"/>
              <a:ext cx="114300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Connecteur droit avec flèche 44">
              <a:extLst>
                <a:ext uri="{FF2B5EF4-FFF2-40B4-BE49-F238E27FC236}">
                  <a16:creationId xmlns:a16="http://schemas.microsoft.com/office/drawing/2014/main" id="{1920E9C1-6324-4700-842B-42AEBF2CE6BE}"/>
                </a:ext>
              </a:extLst>
            </p:cNvPr>
            <p:cNvCxnSpPr>
              <a:cxnSpLocks/>
              <a:stCxn id="13" idx="3"/>
            </p:cNvCxnSpPr>
            <p:nvPr/>
          </p:nvCxnSpPr>
          <p:spPr>
            <a:xfrm>
              <a:off x="6132613" y="1615591"/>
              <a:ext cx="128762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Connecteur droit avec flèche 47">
              <a:extLst>
                <a:ext uri="{FF2B5EF4-FFF2-40B4-BE49-F238E27FC236}">
                  <a16:creationId xmlns:a16="http://schemas.microsoft.com/office/drawing/2014/main" id="{80355D18-8DBD-490E-81F3-F3B07CE0A566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 flipV="1">
              <a:off x="6132613" y="1790954"/>
              <a:ext cx="1440028" cy="171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30405115-9A82-4244-8ABC-9DEC44BF5D51}"/>
                </a:ext>
              </a:extLst>
            </p:cNvPr>
            <p:cNvSpPr txBox="1"/>
            <p:nvPr/>
          </p:nvSpPr>
          <p:spPr>
            <a:xfrm>
              <a:off x="7031818" y="2263973"/>
              <a:ext cx="115025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Blocks</a:t>
              </a:r>
            </a:p>
          </p:txBody>
        </p:sp>
      </p:grpSp>
      <p:sp>
        <p:nvSpPr>
          <p:cNvPr id="44" name="ZoneTexte 43">
            <a:extLst>
              <a:ext uri="{FF2B5EF4-FFF2-40B4-BE49-F238E27FC236}">
                <a16:creationId xmlns:a16="http://schemas.microsoft.com/office/drawing/2014/main" id="{D8C69414-EADE-4DF1-9213-64F1A8A4A3BF}"/>
              </a:ext>
            </a:extLst>
          </p:cNvPr>
          <p:cNvSpPr txBox="1"/>
          <p:nvPr/>
        </p:nvSpPr>
        <p:spPr>
          <a:xfrm>
            <a:off x="5429274" y="832498"/>
            <a:ext cx="3401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i-</a:t>
            </a:r>
            <a:r>
              <a:rPr lang="fr-FR" sz="1800" dirty="0" err="1"/>
              <a:t>node</a:t>
            </a:r>
            <a:r>
              <a:rPr lang="fr-FR" sz="1800" dirty="0"/>
              <a:t> structure: General case</a:t>
            </a:r>
          </a:p>
        </p:txBody>
      </p:sp>
    </p:spTree>
    <p:extLst>
      <p:ext uri="{BB962C8B-B14F-4D97-AF65-F5344CB8AC3E}">
        <p14:creationId xmlns:p14="http://schemas.microsoft.com/office/powerpoint/2010/main" val="1351746486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81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structure: Directory case</a:t>
            </a:r>
          </a:p>
          <a:p>
            <a:pPr lvl="1"/>
            <a:endParaRPr lang="fr-FR" dirty="0"/>
          </a:p>
          <a:p>
            <a:r>
              <a:rPr lang="fr-FR" dirty="0"/>
              <a:t>If the i-</a:t>
            </a:r>
            <a:r>
              <a:rPr lang="fr-FR" dirty="0" err="1"/>
              <a:t>node</a:t>
            </a:r>
            <a:r>
              <a:rPr lang="fr-FR" dirty="0"/>
              <a:t> type </a:t>
            </a:r>
            <a:r>
              <a:rPr lang="fr-FR" dirty="0" err="1"/>
              <a:t>is</a:t>
            </a:r>
            <a:r>
              <a:rPr lang="fr-FR" dirty="0"/>
              <a:t> a directory, the Blocks[] </a:t>
            </a:r>
            <a:r>
              <a:rPr lang="fr-FR" dirty="0" err="1"/>
              <a:t>is</a:t>
            </a:r>
            <a:r>
              <a:rPr lang="fr-FR" dirty="0"/>
              <a:t> an </a:t>
            </a:r>
            <a:r>
              <a:rPr lang="fr-FR" dirty="0" err="1"/>
              <a:t>array</a:t>
            </a:r>
            <a:r>
              <a:rPr lang="fr-FR" dirty="0"/>
              <a:t> of a </a:t>
            </a:r>
            <a:r>
              <a:rPr lang="fr-FR" dirty="0" err="1"/>
              <a:t>specific</a:t>
            </a:r>
            <a:r>
              <a:rPr lang="fr-FR" dirty="0"/>
              <a:t> structure: </a:t>
            </a:r>
            <a:r>
              <a:rPr lang="fr-FR" i="1" dirty="0" err="1"/>
              <a:t>dir_entry</a:t>
            </a:r>
            <a:endParaRPr lang="fr-FR" i="1" dirty="0"/>
          </a:p>
          <a:p>
            <a:pPr lvl="1"/>
            <a:r>
              <a:rPr lang="fr-FR" dirty="0"/>
              <a:t>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number</a:t>
            </a:r>
            <a:r>
              <a:rPr lang="fr-FR" dirty="0"/>
              <a:t> of the </a:t>
            </a:r>
            <a:r>
              <a:rPr lang="fr-FR" dirty="0" err="1"/>
              <a:t>targeted</a:t>
            </a:r>
            <a:r>
              <a:rPr lang="fr-FR" dirty="0"/>
              <a:t> </a:t>
            </a:r>
            <a:r>
              <a:rPr lang="fr-FR" dirty="0" err="1"/>
              <a:t>object</a:t>
            </a:r>
            <a:r>
              <a:rPr lang="fr-FR" dirty="0"/>
              <a:t> (file, or directory, or </a:t>
            </a:r>
            <a:r>
              <a:rPr lang="fr-FR" dirty="0" err="1"/>
              <a:t>symlink</a:t>
            </a:r>
            <a:r>
              <a:rPr lang="fr-FR" dirty="0"/>
              <a:t>, …)</a:t>
            </a:r>
          </a:p>
          <a:p>
            <a:pPr lvl="1"/>
            <a:r>
              <a:rPr lang="fr-FR" dirty="0"/>
              <a:t>Name and </a:t>
            </a:r>
            <a:r>
              <a:rPr lang="fr-FR" dirty="0" err="1"/>
              <a:t>name</a:t>
            </a:r>
            <a:r>
              <a:rPr lang="fr-FR" dirty="0"/>
              <a:t> </a:t>
            </a:r>
            <a:r>
              <a:rPr lang="fr-FR" dirty="0" err="1"/>
              <a:t>length</a:t>
            </a:r>
            <a:endParaRPr lang="fr-FR" dirty="0"/>
          </a:p>
          <a:p>
            <a:pPr lvl="1"/>
            <a:r>
              <a:rPr lang="fr-FR" dirty="0"/>
              <a:t>Type (file, or directory, or </a:t>
            </a:r>
            <a:r>
              <a:rPr lang="fr-FR" dirty="0" err="1"/>
              <a:t>symlink</a:t>
            </a:r>
            <a:r>
              <a:rPr lang="fr-FR" dirty="0"/>
              <a:t>, …)</a:t>
            </a:r>
          </a:p>
          <a:p>
            <a:pPr lvl="1"/>
            <a:r>
              <a:rPr lang="fr-FR" dirty="0"/>
              <a:t>…</a:t>
            </a:r>
          </a:p>
          <a:p>
            <a:pPr marL="76200" indent="0" algn="ctr">
              <a:buNone/>
            </a:pPr>
            <a:r>
              <a:rPr lang="fr-FR" i="1" dirty="0"/>
              <a:t>File </a:t>
            </a:r>
            <a:r>
              <a:rPr lang="fr-FR" i="1" dirty="0" err="1"/>
              <a:t>names</a:t>
            </a:r>
            <a:r>
              <a:rPr lang="fr-FR" i="1" dirty="0"/>
              <a:t> are </a:t>
            </a:r>
            <a:r>
              <a:rPr lang="fr-FR" i="1" dirty="0" err="1"/>
              <a:t>stored</a:t>
            </a:r>
            <a:r>
              <a:rPr lang="fr-FR" i="1" dirty="0"/>
              <a:t> in the directory entry!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3D1F7FB2-B9B5-4D7B-9B58-704AA3013BA2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pattFill prst="lgCheck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pattFill prst="lgCheck">
              <a:fgClr>
                <a:srgbClr val="FFC000"/>
              </a:fgClr>
              <a:bgClr>
                <a:schemeClr val="bg1"/>
              </a:bgClr>
            </a:patt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C10DC16-938F-486C-93A1-8E325285D5CA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322598B-1A95-43E6-9A4F-EB2A138D8759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5281437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82</a:t>
            </a:fld>
            <a:endParaRPr lang="fr-FR"/>
          </a:p>
        </p:txBody>
      </p:sp>
      <p:sp>
        <p:nvSpPr>
          <p:cNvPr id="36" name="ZoneTexte 35">
            <a:extLst>
              <a:ext uri="{FF2B5EF4-FFF2-40B4-BE49-F238E27FC236}">
                <a16:creationId xmlns:a16="http://schemas.microsoft.com/office/drawing/2014/main" id="{C00CC94F-C892-44F0-8387-A9B6C5A83FDA}"/>
              </a:ext>
            </a:extLst>
          </p:cNvPr>
          <p:cNvSpPr txBox="1"/>
          <p:nvPr/>
        </p:nvSpPr>
        <p:spPr>
          <a:xfrm>
            <a:off x="5429274" y="832498"/>
            <a:ext cx="3401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i-</a:t>
            </a:r>
            <a:r>
              <a:rPr lang="fr-FR" sz="1800" dirty="0" err="1"/>
              <a:t>node</a:t>
            </a:r>
            <a:r>
              <a:rPr lang="fr-FR" sz="1800" dirty="0"/>
              <a:t> structure: Directory case</a:t>
            </a:r>
          </a:p>
        </p:txBody>
      </p:sp>
      <p:grpSp>
        <p:nvGrpSpPr>
          <p:cNvPr id="51" name="Groupe 50">
            <a:extLst>
              <a:ext uri="{FF2B5EF4-FFF2-40B4-BE49-F238E27FC236}">
                <a16:creationId xmlns:a16="http://schemas.microsoft.com/office/drawing/2014/main" id="{769A07C2-F458-4BE7-AC0E-0D9F338C2DC5}"/>
              </a:ext>
            </a:extLst>
          </p:cNvPr>
          <p:cNvGrpSpPr/>
          <p:nvPr/>
        </p:nvGrpSpPr>
        <p:grpSpPr>
          <a:xfrm>
            <a:off x="1242317" y="1658030"/>
            <a:ext cx="6659366" cy="3091821"/>
            <a:chOff x="1242317" y="1845704"/>
            <a:chExt cx="6659366" cy="3091821"/>
          </a:xfrm>
        </p:grpSpPr>
        <p:grpSp>
          <p:nvGrpSpPr>
            <p:cNvPr id="3" name="Groupe 2">
              <a:extLst>
                <a:ext uri="{FF2B5EF4-FFF2-40B4-BE49-F238E27FC236}">
                  <a16:creationId xmlns:a16="http://schemas.microsoft.com/office/drawing/2014/main" id="{23382D83-7D2E-4FC0-ABF3-E777D91DD1A9}"/>
                </a:ext>
              </a:extLst>
            </p:cNvPr>
            <p:cNvGrpSpPr/>
            <p:nvPr/>
          </p:nvGrpSpPr>
          <p:grpSpPr>
            <a:xfrm>
              <a:off x="1242317" y="1986096"/>
              <a:ext cx="2442950" cy="2548312"/>
              <a:chOff x="3212131" y="1413636"/>
              <a:chExt cx="2442950" cy="2548312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548FF8A8-1E20-441C-808E-CD151DECC81A}"/>
                  </a:ext>
                </a:extLst>
              </p:cNvPr>
              <p:cNvSpPr/>
              <p:nvPr/>
            </p:nvSpPr>
            <p:spPr>
              <a:xfrm>
                <a:off x="3212131" y="1413636"/>
                <a:ext cx="2442949" cy="213694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fr-FR" dirty="0">
                    <a:solidFill>
                      <a:schemeClr val="tx1"/>
                    </a:solidFill>
                  </a:rPr>
                  <a:t>Type of file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Access </a:t>
                </a:r>
                <a:r>
                  <a:rPr lang="fr-FR" dirty="0" err="1">
                    <a:solidFill>
                      <a:schemeClr val="tx1"/>
                    </a:solidFill>
                  </a:rPr>
                  <a:t>rights</a:t>
                </a:r>
                <a:endParaRPr lang="fr-FR" dirty="0">
                  <a:solidFill>
                    <a:schemeClr val="tx1"/>
                  </a:solidFill>
                </a:endParaRPr>
              </a:p>
              <a:p>
                <a:r>
                  <a:rPr lang="fr-FR" dirty="0" err="1">
                    <a:solidFill>
                      <a:schemeClr val="tx1"/>
                    </a:solidFill>
                  </a:rPr>
                  <a:t>Owner</a:t>
                </a:r>
                <a:r>
                  <a:rPr lang="fr-FR" dirty="0">
                    <a:solidFill>
                      <a:schemeClr val="tx1"/>
                    </a:solidFill>
                  </a:rPr>
                  <a:t> UID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Group GID</a:t>
                </a:r>
              </a:p>
              <a:p>
                <a:r>
                  <a:rPr lang="fr-FR" dirty="0" err="1">
                    <a:solidFill>
                      <a:schemeClr val="tx1"/>
                    </a:solidFill>
                  </a:rPr>
                  <a:t>Create</a:t>
                </a:r>
                <a:r>
                  <a:rPr lang="fr-FR" dirty="0">
                    <a:solidFill>
                      <a:schemeClr val="tx1"/>
                    </a:solidFill>
                  </a:rPr>
                  <a:t> date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Last </a:t>
                </a:r>
                <a:r>
                  <a:rPr lang="fr-FR" dirty="0" err="1">
                    <a:solidFill>
                      <a:schemeClr val="tx1"/>
                    </a:solidFill>
                  </a:rPr>
                  <a:t>access</a:t>
                </a:r>
                <a:r>
                  <a:rPr lang="fr-FR" dirty="0">
                    <a:solidFill>
                      <a:schemeClr val="tx1"/>
                    </a:solidFill>
                  </a:rPr>
                  <a:t> date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…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 count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Blocks[]</a:t>
                </a:r>
              </a:p>
            </p:txBody>
          </p:sp>
          <p:sp>
            <p:nvSpPr>
              <p:cNvPr id="6" name="ZoneTexte 5">
                <a:extLst>
                  <a:ext uri="{FF2B5EF4-FFF2-40B4-BE49-F238E27FC236}">
                    <a16:creationId xmlns:a16="http://schemas.microsoft.com/office/drawing/2014/main" id="{E6D4D2D3-1720-4E14-9004-E9C836AB1CCA}"/>
                  </a:ext>
                </a:extLst>
              </p:cNvPr>
              <p:cNvSpPr txBox="1"/>
              <p:nvPr/>
            </p:nvSpPr>
            <p:spPr>
              <a:xfrm>
                <a:off x="3212131" y="3623394"/>
                <a:ext cx="24429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 err="1"/>
                  <a:t>struct</a:t>
                </a:r>
                <a:r>
                  <a:rPr lang="fr-FR" sz="1600" dirty="0"/>
                  <a:t> i-</a:t>
                </a:r>
                <a:r>
                  <a:rPr lang="fr-FR" sz="1600" dirty="0" err="1"/>
                  <a:t>node</a:t>
                </a:r>
                <a:endParaRPr lang="fr-FR" sz="1600" dirty="0"/>
              </a:p>
            </p:txBody>
          </p:sp>
        </p:grpSp>
        <p:cxnSp>
          <p:nvCxnSpPr>
            <p:cNvPr id="26" name="Connecteur : en angle 25">
              <a:extLst>
                <a:ext uri="{FF2B5EF4-FFF2-40B4-BE49-F238E27FC236}">
                  <a16:creationId xmlns:a16="http://schemas.microsoft.com/office/drawing/2014/main" id="{E1FE1206-9127-4BD4-A738-D3A701F0083F}"/>
                </a:ext>
              </a:extLst>
            </p:cNvPr>
            <p:cNvCxnSpPr>
              <a:cxnSpLocks/>
              <a:endCxn id="11" idx="1"/>
            </p:cNvCxnSpPr>
            <p:nvPr/>
          </p:nvCxnSpPr>
          <p:spPr>
            <a:xfrm flipV="1">
              <a:off x="2080297" y="2096249"/>
              <a:ext cx="2987868" cy="1846292"/>
            </a:xfrm>
            <a:prstGeom prst="bentConnector3">
              <a:avLst>
                <a:gd name="adj1" fmla="val 73598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C1E3848D-EFF5-4566-93B6-B4B0F7C12A6A}"/>
                </a:ext>
              </a:extLst>
            </p:cNvPr>
            <p:cNvGrpSpPr/>
            <p:nvPr/>
          </p:nvGrpSpPr>
          <p:grpSpPr>
            <a:xfrm>
              <a:off x="5068164" y="1845704"/>
              <a:ext cx="2833519" cy="3091821"/>
              <a:chOff x="5068163" y="1480791"/>
              <a:chExt cx="2833519" cy="3091821"/>
            </a:xfrm>
          </p:grpSpPr>
          <p:sp>
            <p:nvSpPr>
              <p:cNvPr id="10" name="ZoneTexte 9">
                <a:extLst>
                  <a:ext uri="{FF2B5EF4-FFF2-40B4-BE49-F238E27FC236}">
                    <a16:creationId xmlns:a16="http://schemas.microsoft.com/office/drawing/2014/main" id="{4E158DD0-B953-41F5-99B3-BD17FD440DAD}"/>
                  </a:ext>
                </a:extLst>
              </p:cNvPr>
              <p:cNvSpPr txBox="1"/>
              <p:nvPr/>
            </p:nvSpPr>
            <p:spPr>
              <a:xfrm>
                <a:off x="5518134" y="4049392"/>
                <a:ext cx="1933575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i-</a:t>
                </a:r>
                <a:r>
                  <a:rPr lang="fr-FR" dirty="0" err="1"/>
                  <a:t>node</a:t>
                </a:r>
                <a:r>
                  <a:rPr lang="fr-FR" dirty="0"/>
                  <a:t> -&gt; Blocks[]</a:t>
                </a:r>
              </a:p>
              <a:p>
                <a:pPr algn="ctr"/>
                <a:r>
                  <a:rPr lang="fr-FR" dirty="0"/>
                  <a:t>(</a:t>
                </a:r>
                <a:r>
                  <a:rPr lang="fr-FR" dirty="0" err="1"/>
                  <a:t>struct</a:t>
                </a:r>
                <a:r>
                  <a:rPr lang="fr-FR" dirty="0"/>
                  <a:t> </a:t>
                </a:r>
                <a:r>
                  <a:rPr lang="fr-FR" dirty="0" err="1"/>
                  <a:t>dir_entry</a:t>
                </a:r>
                <a:r>
                  <a:rPr lang="fr-FR" dirty="0"/>
                  <a:t>)</a:t>
                </a:r>
              </a:p>
            </p:txBody>
          </p:sp>
          <p:grpSp>
            <p:nvGrpSpPr>
              <p:cNvPr id="30" name="Groupe 29">
                <a:extLst>
                  <a:ext uri="{FF2B5EF4-FFF2-40B4-BE49-F238E27FC236}">
                    <a16:creationId xmlns:a16="http://schemas.microsoft.com/office/drawing/2014/main" id="{00A2610C-30EF-4848-A5E5-1199899C8335}"/>
                  </a:ext>
                </a:extLst>
              </p:cNvPr>
              <p:cNvGrpSpPr/>
              <p:nvPr/>
            </p:nvGrpSpPr>
            <p:grpSpPr>
              <a:xfrm>
                <a:off x="5068163" y="1480791"/>
                <a:ext cx="2833519" cy="2513406"/>
                <a:chOff x="5068163" y="1480791"/>
                <a:chExt cx="2833519" cy="2513406"/>
              </a:xfrm>
            </p:grpSpPr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B3777FFA-1D98-4119-8D39-B013DBEC8047}"/>
                    </a:ext>
                  </a:extLst>
                </p:cNvPr>
                <p:cNvSpPr/>
                <p:nvPr/>
              </p:nvSpPr>
              <p:spPr>
                <a:xfrm>
                  <a:off x="5068164" y="1480791"/>
                  <a:ext cx="2833518" cy="5010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:r>
                    <a:rPr lang="fr-FR" dirty="0">
                      <a:solidFill>
                        <a:schemeClr val="tx1"/>
                      </a:solidFill>
                    </a:rPr>
                    <a:t>17	.  1	[FOLDER]</a:t>
                  </a:r>
                </a:p>
              </p:txBody>
            </p:sp>
            <p:sp>
              <p:nvSpPr>
                <p:cNvPr id="44" name="Rectangle 43">
                  <a:extLst>
                    <a:ext uri="{FF2B5EF4-FFF2-40B4-BE49-F238E27FC236}">
                      <a16:creationId xmlns:a16="http://schemas.microsoft.com/office/drawing/2014/main" id="{8EA4F642-6898-48F5-A25D-D3A5B5459959}"/>
                    </a:ext>
                  </a:extLst>
                </p:cNvPr>
                <p:cNvSpPr/>
                <p:nvPr/>
              </p:nvSpPr>
              <p:spPr>
                <a:xfrm>
                  <a:off x="5068164" y="1983647"/>
                  <a:ext cx="2833518" cy="5010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:r>
                    <a:rPr lang="fr-FR" dirty="0">
                      <a:solidFill>
                        <a:schemeClr val="tx1"/>
                      </a:solidFill>
                    </a:rPr>
                    <a:t>8	..  2	[FOLDER]</a:t>
                  </a:r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AFD7B374-BA99-4BAD-8649-E09A7B959F64}"/>
                    </a:ext>
                  </a:extLst>
                </p:cNvPr>
                <p:cNvSpPr/>
                <p:nvPr/>
              </p:nvSpPr>
              <p:spPr>
                <a:xfrm>
                  <a:off x="5068163" y="2484736"/>
                  <a:ext cx="2833518" cy="5010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:r>
                    <a:rPr lang="fr-FR" dirty="0">
                      <a:solidFill>
                        <a:schemeClr val="tx1"/>
                      </a:solidFill>
                    </a:rPr>
                    <a:t>42	file.txt  8	[FILE]</a:t>
                  </a:r>
                </a:p>
              </p:txBody>
            </p:sp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F79EF7D8-A37D-4C9B-BAC6-ED89629C1645}"/>
                    </a:ext>
                  </a:extLst>
                </p:cNvPr>
                <p:cNvSpPr/>
                <p:nvPr/>
              </p:nvSpPr>
              <p:spPr>
                <a:xfrm>
                  <a:off x="5068163" y="2988922"/>
                  <a:ext cx="2833518" cy="5010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fr-FR" dirty="0">
                      <a:solidFill>
                        <a:schemeClr val="tx1"/>
                      </a:solidFill>
                    </a:rPr>
                    <a:t>…</a:t>
                  </a:r>
                </a:p>
              </p:txBody>
            </p: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B8F72BAE-F383-4241-800A-476409E808C3}"/>
                    </a:ext>
                  </a:extLst>
                </p:cNvPr>
                <p:cNvSpPr/>
                <p:nvPr/>
              </p:nvSpPr>
              <p:spPr>
                <a:xfrm>
                  <a:off x="5068163" y="3493108"/>
                  <a:ext cx="2833518" cy="5010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/>
                  <a:r>
                    <a:rPr lang="fr-FR" dirty="0">
                      <a:solidFill>
                        <a:schemeClr val="tx1"/>
                      </a:solidFill>
                    </a:rPr>
                    <a:t>5	ls  2          [SYMLINK]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093541790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83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r>
              <a:rPr lang="fr-FR" dirty="0"/>
              <a:t>Data Blocks</a:t>
            </a:r>
          </a:p>
          <a:p>
            <a:endParaRPr lang="fr-FR" dirty="0"/>
          </a:p>
          <a:p>
            <a:r>
              <a:rPr lang="fr-FR" dirty="0"/>
              <a:t>Content of the file OR of the directory entry</a:t>
            </a:r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7F9C7F85-6C06-4DB4-A232-A5AE5F88DB2A}"/>
              </a:ext>
            </a:extLst>
          </p:cNvPr>
          <p:cNvGrpSpPr/>
          <p:nvPr/>
        </p:nvGrpSpPr>
        <p:grpSpPr>
          <a:xfrm>
            <a:off x="708851" y="4116606"/>
            <a:ext cx="7726297" cy="744413"/>
            <a:chOff x="708851" y="4116606"/>
            <a:chExt cx="7726297" cy="7444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ED7A496-51FE-4558-B77D-B8DF5F83BBFF}"/>
                </a:ext>
              </a:extLst>
            </p:cNvPr>
            <p:cNvSpPr/>
            <p:nvPr/>
          </p:nvSpPr>
          <p:spPr>
            <a:xfrm>
              <a:off x="708851" y="4116614"/>
              <a:ext cx="7726297" cy="74440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1652B8-C58D-4996-8FD1-7CCC0828B4EA}"/>
                </a:ext>
              </a:extLst>
            </p:cNvPr>
            <p:cNvSpPr/>
            <p:nvPr/>
          </p:nvSpPr>
          <p:spPr>
            <a:xfrm>
              <a:off x="2849885" y="4116613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Bitmap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3F89A2F-D86D-4A5E-988A-BECA7E720D12}"/>
                </a:ext>
              </a:extLst>
            </p:cNvPr>
            <p:cNvSpPr/>
            <p:nvPr/>
          </p:nvSpPr>
          <p:spPr>
            <a:xfrm>
              <a:off x="3920402" y="4116612"/>
              <a:ext cx="107051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Bitmap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364FF6C9-A2B1-4AD1-B92D-E3A0ED0FF91F}"/>
                </a:ext>
              </a:extLst>
            </p:cNvPr>
            <p:cNvSpPr/>
            <p:nvPr/>
          </p:nvSpPr>
          <p:spPr>
            <a:xfrm>
              <a:off x="4990919" y="4116610"/>
              <a:ext cx="1427354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Inode Table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72DB310-4477-4FB2-957F-FFB9FDF16B95}"/>
                </a:ext>
              </a:extLst>
            </p:cNvPr>
            <p:cNvSpPr/>
            <p:nvPr/>
          </p:nvSpPr>
          <p:spPr>
            <a:xfrm>
              <a:off x="6418274" y="4116606"/>
              <a:ext cx="2016873" cy="744405"/>
            </a:xfrm>
            <a:prstGeom prst="rect">
              <a:avLst/>
            </a:prstGeom>
            <a:solidFill>
              <a:srgbClr val="FFC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Data Blocks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1EE9E4F-0FB8-4D98-9813-25811C3FBBF5}"/>
                </a:ext>
              </a:extLst>
            </p:cNvPr>
            <p:cNvSpPr/>
            <p:nvPr/>
          </p:nvSpPr>
          <p:spPr>
            <a:xfrm>
              <a:off x="708851" y="4116606"/>
              <a:ext cx="956176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Super Block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BCFEAED-436A-4445-8A4F-B21A136C6215}"/>
                </a:ext>
              </a:extLst>
            </p:cNvPr>
            <p:cNvSpPr/>
            <p:nvPr/>
          </p:nvSpPr>
          <p:spPr>
            <a:xfrm>
              <a:off x="1665027" y="4116606"/>
              <a:ext cx="1184857" cy="7444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Block Group </a:t>
              </a:r>
              <a:r>
                <a:rPr lang="fr-FR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Descriptors</a:t>
              </a:r>
              <a:endParaRPr lang="fr-FR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7748591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84</a:t>
            </a:fld>
            <a:endParaRPr lang="fr-FR"/>
          </a:p>
        </p:txBody>
      </p:sp>
      <p:sp>
        <p:nvSpPr>
          <p:cNvPr id="172" name="ZoneTexte 171">
            <a:extLst>
              <a:ext uri="{FF2B5EF4-FFF2-40B4-BE49-F238E27FC236}">
                <a16:creationId xmlns:a16="http://schemas.microsoft.com/office/drawing/2014/main" id="{DF57CBF0-4F41-458F-B5FA-006156FDCA0F}"/>
              </a:ext>
            </a:extLst>
          </p:cNvPr>
          <p:cNvSpPr txBox="1"/>
          <p:nvPr/>
        </p:nvSpPr>
        <p:spPr>
          <a:xfrm>
            <a:off x="1057702" y="1208153"/>
            <a:ext cx="70285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dirty="0"/>
              <a:t>How </a:t>
            </a:r>
            <a:r>
              <a:rPr lang="fr-FR" sz="2400" dirty="0" err="1"/>
              <a:t>is</a:t>
            </a:r>
            <a:r>
              <a:rPr lang="fr-FR" sz="2400" dirty="0"/>
              <a:t> </a:t>
            </a:r>
            <a:r>
              <a:rPr lang="fr-FR" sz="2400" dirty="0" err="1"/>
              <a:t>stored</a:t>
            </a:r>
            <a:r>
              <a:rPr lang="fr-FR" sz="2400" dirty="0"/>
              <a:t> a file in an ext2 file system?</a:t>
            </a:r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23382D83-7D2E-4FC0-ABF3-E777D91DD1A9}"/>
              </a:ext>
            </a:extLst>
          </p:cNvPr>
          <p:cNvGrpSpPr/>
          <p:nvPr/>
        </p:nvGrpSpPr>
        <p:grpSpPr>
          <a:xfrm>
            <a:off x="3350525" y="2100496"/>
            <a:ext cx="2442950" cy="2548312"/>
            <a:chOff x="3212131" y="1413636"/>
            <a:chExt cx="2442950" cy="2548312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48FF8A8-1E20-441C-808E-CD151DECC81A}"/>
                </a:ext>
              </a:extLst>
            </p:cNvPr>
            <p:cNvSpPr/>
            <p:nvPr/>
          </p:nvSpPr>
          <p:spPr>
            <a:xfrm>
              <a:off x="3212131" y="1413636"/>
              <a:ext cx="2442949" cy="21369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fr-FR" dirty="0">
                  <a:solidFill>
                    <a:schemeClr val="tx1"/>
                  </a:solidFill>
                </a:rPr>
                <a:t>Type of file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Access </a:t>
              </a:r>
              <a:r>
                <a:rPr lang="fr-FR" dirty="0" err="1">
                  <a:solidFill>
                    <a:schemeClr val="tx1"/>
                  </a:solidFill>
                </a:rPr>
                <a:t>rights</a:t>
              </a:r>
              <a:endParaRPr lang="fr-FR" dirty="0">
                <a:solidFill>
                  <a:schemeClr val="tx1"/>
                </a:solidFill>
              </a:endParaRPr>
            </a:p>
            <a:p>
              <a:r>
                <a:rPr lang="fr-FR" dirty="0" err="1">
                  <a:solidFill>
                    <a:schemeClr val="tx1"/>
                  </a:solidFill>
                </a:rPr>
                <a:t>Owner</a:t>
              </a:r>
              <a:r>
                <a:rPr lang="fr-FR" dirty="0">
                  <a:solidFill>
                    <a:schemeClr val="tx1"/>
                  </a:solidFill>
                </a:rPr>
                <a:t> UID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Group GID</a:t>
              </a:r>
            </a:p>
            <a:p>
              <a:r>
                <a:rPr lang="fr-FR" dirty="0" err="1">
                  <a:solidFill>
                    <a:schemeClr val="tx1"/>
                  </a:solidFill>
                </a:rPr>
                <a:t>Create</a:t>
              </a:r>
              <a:r>
                <a:rPr lang="fr-FR" dirty="0">
                  <a:solidFill>
                    <a:schemeClr val="tx1"/>
                  </a:solidFill>
                </a:rPr>
                <a:t> date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Last </a:t>
              </a:r>
              <a:r>
                <a:rPr lang="fr-FR" dirty="0" err="1">
                  <a:solidFill>
                    <a:schemeClr val="tx1"/>
                  </a:solidFill>
                </a:rPr>
                <a:t>access</a:t>
              </a:r>
              <a:r>
                <a:rPr lang="fr-FR" dirty="0">
                  <a:solidFill>
                    <a:schemeClr val="tx1"/>
                  </a:solidFill>
                </a:rPr>
                <a:t> date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…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Blocks count</a:t>
              </a:r>
            </a:p>
            <a:p>
              <a:r>
                <a:rPr lang="fr-FR" dirty="0">
                  <a:solidFill>
                    <a:schemeClr val="tx1"/>
                  </a:solidFill>
                </a:rPr>
                <a:t>Blocks[]</a:t>
              </a:r>
            </a:p>
          </p:txBody>
        </p:sp>
        <p:sp>
          <p:nvSpPr>
            <p:cNvPr id="6" name="ZoneTexte 5">
              <a:extLst>
                <a:ext uri="{FF2B5EF4-FFF2-40B4-BE49-F238E27FC236}">
                  <a16:creationId xmlns:a16="http://schemas.microsoft.com/office/drawing/2014/main" id="{E6D4D2D3-1720-4E14-9004-E9C836AB1CCA}"/>
                </a:ext>
              </a:extLst>
            </p:cNvPr>
            <p:cNvSpPr txBox="1"/>
            <p:nvPr/>
          </p:nvSpPr>
          <p:spPr>
            <a:xfrm>
              <a:off x="3212131" y="3623394"/>
              <a:ext cx="24429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sz="1600" dirty="0" err="1"/>
                <a:t>struct</a:t>
              </a:r>
              <a:r>
                <a:rPr lang="fr-FR" sz="1600" dirty="0"/>
                <a:t> i-</a:t>
              </a:r>
              <a:r>
                <a:rPr lang="fr-FR" sz="1600" dirty="0" err="1"/>
                <a:t>node</a:t>
              </a:r>
              <a:endParaRPr lang="fr-FR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133486023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85</a:t>
            </a:fld>
            <a:endParaRPr lang="fr-FR"/>
          </a:p>
        </p:txBody>
      </p: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EB8095B3-928C-43B8-8E40-7E141B66E4B3}"/>
              </a:ext>
            </a:extLst>
          </p:cNvPr>
          <p:cNvGrpSpPr/>
          <p:nvPr/>
        </p:nvGrpSpPr>
        <p:grpSpPr>
          <a:xfrm>
            <a:off x="1710877" y="1491181"/>
            <a:ext cx="5722246" cy="3258670"/>
            <a:chOff x="714591" y="1491181"/>
            <a:chExt cx="5722246" cy="3258670"/>
          </a:xfrm>
        </p:grpSpPr>
        <p:grpSp>
          <p:nvGrpSpPr>
            <p:cNvPr id="164" name="Groupe 163">
              <a:extLst>
                <a:ext uri="{FF2B5EF4-FFF2-40B4-BE49-F238E27FC236}">
                  <a16:creationId xmlns:a16="http://schemas.microsoft.com/office/drawing/2014/main" id="{C86B6E45-D84D-4E6F-9944-27204FEBC5E3}"/>
                </a:ext>
              </a:extLst>
            </p:cNvPr>
            <p:cNvGrpSpPr/>
            <p:nvPr/>
          </p:nvGrpSpPr>
          <p:grpSpPr>
            <a:xfrm>
              <a:off x="4503262" y="1491181"/>
              <a:ext cx="1933575" cy="3258670"/>
              <a:chOff x="380243" y="777475"/>
              <a:chExt cx="1933575" cy="3258670"/>
            </a:xfrm>
          </p:grpSpPr>
          <p:grpSp>
            <p:nvGrpSpPr>
              <p:cNvPr id="6" name="Groupe 5">
                <a:extLst>
                  <a:ext uri="{FF2B5EF4-FFF2-40B4-BE49-F238E27FC236}">
                    <a16:creationId xmlns:a16="http://schemas.microsoft.com/office/drawing/2014/main" id="{57D04319-49E0-42AA-803F-81927130E118}"/>
                  </a:ext>
                </a:extLst>
              </p:cNvPr>
              <p:cNvGrpSpPr/>
              <p:nvPr/>
            </p:nvGrpSpPr>
            <p:grpSpPr>
              <a:xfrm>
                <a:off x="708851" y="777475"/>
                <a:ext cx="1276361" cy="2870433"/>
                <a:chOff x="708851" y="1070811"/>
                <a:chExt cx="1276361" cy="2870433"/>
              </a:xfrm>
            </p:grpSpPr>
            <p:sp>
              <p:nvSpPr>
                <p:cNvPr id="3" name="Rectangle 2">
                  <a:extLst>
                    <a:ext uri="{FF2B5EF4-FFF2-40B4-BE49-F238E27FC236}">
                      <a16:creationId xmlns:a16="http://schemas.microsoft.com/office/drawing/2014/main" id="{546250D3-246D-4537-B604-A0C7FCB62AF9}"/>
                    </a:ext>
                  </a:extLst>
                </p:cNvPr>
                <p:cNvSpPr/>
                <p:nvPr/>
              </p:nvSpPr>
              <p:spPr>
                <a:xfrm>
                  <a:off x="708851" y="107081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E2C37E5C-3E4F-4B98-81FA-9420A003F988}"/>
                    </a:ext>
                  </a:extLst>
                </p:cNvPr>
                <p:cNvSpPr/>
                <p:nvPr/>
              </p:nvSpPr>
              <p:spPr>
                <a:xfrm>
                  <a:off x="708851" y="126331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E961C8B2-FD19-4103-BDC4-D68572CBE8A5}"/>
                    </a:ext>
                  </a:extLst>
                </p:cNvPr>
                <p:cNvSpPr/>
                <p:nvPr/>
              </p:nvSpPr>
              <p:spPr>
                <a:xfrm>
                  <a:off x="708851" y="145582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9A0BE71F-6732-4731-A127-C50418F2639A}"/>
                    </a:ext>
                  </a:extLst>
                </p:cNvPr>
                <p:cNvSpPr/>
                <p:nvPr/>
              </p:nvSpPr>
              <p:spPr>
                <a:xfrm>
                  <a:off x="708851" y="164832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86D482C3-7291-42AB-8531-BECC5ACD28CC}"/>
                    </a:ext>
                  </a:extLst>
                </p:cNvPr>
                <p:cNvSpPr/>
                <p:nvPr/>
              </p:nvSpPr>
              <p:spPr>
                <a:xfrm>
                  <a:off x="708851" y="184083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FD57167-CC46-497C-800B-2CE619D1BC16}"/>
                    </a:ext>
                  </a:extLst>
                </p:cNvPr>
                <p:cNvSpPr/>
                <p:nvPr/>
              </p:nvSpPr>
              <p:spPr>
                <a:xfrm>
                  <a:off x="708851" y="203333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5069B186-CB65-4A2F-936A-CD0D69898418}"/>
                    </a:ext>
                  </a:extLst>
                </p:cNvPr>
                <p:cNvSpPr/>
                <p:nvPr/>
              </p:nvSpPr>
              <p:spPr>
                <a:xfrm>
                  <a:off x="708851" y="2225841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:a16="http://schemas.microsoft.com/office/drawing/2014/main" id="{F6F0BCF5-A81A-4020-99F7-39F67AB97A51}"/>
                    </a:ext>
                  </a:extLst>
                </p:cNvPr>
                <p:cNvSpPr/>
                <p:nvPr/>
              </p:nvSpPr>
              <p:spPr>
                <a:xfrm>
                  <a:off x="708851" y="2418346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:a16="http://schemas.microsoft.com/office/drawing/2014/main" id="{3CB67E99-85C9-450B-8D55-FCF257A26013}"/>
                    </a:ext>
                  </a:extLst>
                </p:cNvPr>
                <p:cNvSpPr/>
                <p:nvPr/>
              </p:nvSpPr>
              <p:spPr>
                <a:xfrm>
                  <a:off x="708852" y="259370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:a16="http://schemas.microsoft.com/office/drawing/2014/main" id="{2DA6286A-DF3D-438F-8A44-2A23BD4C491F}"/>
                    </a:ext>
                  </a:extLst>
                </p:cNvPr>
                <p:cNvSpPr/>
                <p:nvPr/>
              </p:nvSpPr>
              <p:spPr>
                <a:xfrm>
                  <a:off x="708852" y="278621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EC6BFBC7-22E2-47EA-B618-3C26AE46782E}"/>
                    </a:ext>
                  </a:extLst>
                </p:cNvPr>
                <p:cNvSpPr/>
                <p:nvPr/>
              </p:nvSpPr>
              <p:spPr>
                <a:xfrm>
                  <a:off x="708852" y="297871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BEF02AD-4732-4812-80CC-06CD09AF8C13}"/>
                    </a:ext>
                  </a:extLst>
                </p:cNvPr>
                <p:cNvSpPr/>
                <p:nvPr/>
              </p:nvSpPr>
              <p:spPr>
                <a:xfrm>
                  <a:off x="708852" y="317122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01C13B9F-64A3-4B19-B912-538D4D1CA406}"/>
                    </a:ext>
                  </a:extLst>
                </p:cNvPr>
                <p:cNvSpPr/>
                <p:nvPr/>
              </p:nvSpPr>
              <p:spPr>
                <a:xfrm>
                  <a:off x="708852" y="336372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0DE91A1F-9E89-4752-A5AC-4D83420F31BC}"/>
                    </a:ext>
                  </a:extLst>
                </p:cNvPr>
                <p:cNvSpPr/>
                <p:nvPr/>
              </p:nvSpPr>
              <p:spPr>
                <a:xfrm>
                  <a:off x="708852" y="3556234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4" name="Rectangle 33">
                  <a:extLst>
                    <a:ext uri="{FF2B5EF4-FFF2-40B4-BE49-F238E27FC236}">
                      <a16:creationId xmlns:a16="http://schemas.microsoft.com/office/drawing/2014/main" id="{32A6E748-459C-41FA-A65B-1C861FBC8A37}"/>
                    </a:ext>
                  </a:extLst>
                </p:cNvPr>
                <p:cNvSpPr/>
                <p:nvPr/>
              </p:nvSpPr>
              <p:spPr>
                <a:xfrm>
                  <a:off x="708852" y="3748739"/>
                  <a:ext cx="1276360" cy="192505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7" name="ZoneTexte 6">
                <a:extLst>
                  <a:ext uri="{FF2B5EF4-FFF2-40B4-BE49-F238E27FC236}">
                    <a16:creationId xmlns:a16="http://schemas.microsoft.com/office/drawing/2014/main" id="{5A2365CC-7FF4-416C-B5FC-391042D65C97}"/>
                  </a:ext>
                </a:extLst>
              </p:cNvPr>
              <p:cNvSpPr txBox="1"/>
              <p:nvPr/>
            </p:nvSpPr>
            <p:spPr>
              <a:xfrm>
                <a:off x="380243" y="3728368"/>
                <a:ext cx="193357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dirty="0"/>
                  <a:t>i-</a:t>
                </a:r>
                <a:r>
                  <a:rPr lang="fr-FR" dirty="0" err="1"/>
                  <a:t>node</a:t>
                </a:r>
                <a:r>
                  <a:rPr lang="fr-FR" dirty="0"/>
                  <a:t> -&gt; blocks</a:t>
                </a:r>
              </a:p>
            </p:txBody>
          </p:sp>
        </p:grpSp>
        <p:grpSp>
          <p:nvGrpSpPr>
            <p:cNvPr id="167" name="Groupe 166">
              <a:extLst>
                <a:ext uri="{FF2B5EF4-FFF2-40B4-BE49-F238E27FC236}">
                  <a16:creationId xmlns:a16="http://schemas.microsoft.com/office/drawing/2014/main" id="{03F6BC6D-0CDF-4722-9238-98D5DB5D3141}"/>
                </a:ext>
              </a:extLst>
            </p:cNvPr>
            <p:cNvGrpSpPr/>
            <p:nvPr/>
          </p:nvGrpSpPr>
          <p:grpSpPr>
            <a:xfrm>
              <a:off x="714591" y="2275858"/>
              <a:ext cx="2442950" cy="1861452"/>
              <a:chOff x="928048" y="1741468"/>
              <a:chExt cx="2442950" cy="1861452"/>
            </a:xfrm>
          </p:grpSpPr>
          <p:sp>
            <p:nvSpPr>
              <p:cNvPr id="165" name="Rectangle 164">
                <a:extLst>
                  <a:ext uri="{FF2B5EF4-FFF2-40B4-BE49-F238E27FC236}">
                    <a16:creationId xmlns:a16="http://schemas.microsoft.com/office/drawing/2014/main" id="{250EBB79-D88A-4366-BEE2-1E2AA158DA2D}"/>
                  </a:ext>
                </a:extLst>
              </p:cNvPr>
              <p:cNvSpPr/>
              <p:nvPr/>
            </p:nvSpPr>
            <p:spPr>
              <a:xfrm>
                <a:off x="928048" y="1741468"/>
                <a:ext cx="2442949" cy="145008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fr-FR" dirty="0">
                    <a:solidFill>
                      <a:schemeClr val="tx1"/>
                    </a:solidFill>
                  </a:rPr>
                  <a:t>Type of file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Access </a:t>
                </a:r>
                <a:r>
                  <a:rPr lang="fr-FR" dirty="0" err="1">
                    <a:solidFill>
                      <a:schemeClr val="tx1"/>
                    </a:solidFill>
                  </a:rPr>
                  <a:t>rights</a:t>
                </a:r>
                <a:endParaRPr lang="fr-FR" dirty="0">
                  <a:solidFill>
                    <a:schemeClr val="tx1"/>
                  </a:solidFill>
                </a:endParaRPr>
              </a:p>
              <a:p>
                <a:r>
                  <a:rPr lang="fr-FR" dirty="0" err="1">
                    <a:solidFill>
                      <a:schemeClr val="tx1"/>
                    </a:solidFill>
                  </a:rPr>
                  <a:t>Owner</a:t>
                </a:r>
                <a:r>
                  <a:rPr lang="fr-FR" dirty="0">
                    <a:solidFill>
                      <a:schemeClr val="tx1"/>
                    </a:solidFill>
                  </a:rPr>
                  <a:t> UID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…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 count</a:t>
                </a:r>
              </a:p>
              <a:p>
                <a:r>
                  <a:rPr lang="fr-FR" dirty="0">
                    <a:solidFill>
                      <a:schemeClr val="tx1"/>
                    </a:solidFill>
                  </a:rPr>
                  <a:t>Blocks[]</a:t>
                </a:r>
              </a:p>
            </p:txBody>
          </p:sp>
          <p:sp>
            <p:nvSpPr>
              <p:cNvPr id="166" name="ZoneTexte 165">
                <a:extLst>
                  <a:ext uri="{FF2B5EF4-FFF2-40B4-BE49-F238E27FC236}">
                    <a16:creationId xmlns:a16="http://schemas.microsoft.com/office/drawing/2014/main" id="{D2785C38-E522-4E62-8727-7C0CADAA465F}"/>
                  </a:ext>
                </a:extLst>
              </p:cNvPr>
              <p:cNvSpPr txBox="1"/>
              <p:nvPr/>
            </p:nvSpPr>
            <p:spPr>
              <a:xfrm>
                <a:off x="928048" y="3264366"/>
                <a:ext cx="24429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FR" sz="1600" dirty="0" err="1"/>
                  <a:t>struct</a:t>
                </a:r>
                <a:r>
                  <a:rPr lang="fr-FR" sz="1600" dirty="0"/>
                  <a:t> i-</a:t>
                </a:r>
                <a:r>
                  <a:rPr lang="fr-FR" sz="1600" dirty="0" err="1"/>
                  <a:t>node</a:t>
                </a:r>
                <a:endParaRPr lang="fr-FR" sz="1600" dirty="0"/>
              </a:p>
            </p:txBody>
          </p:sp>
        </p:grpSp>
        <p:cxnSp>
          <p:nvCxnSpPr>
            <p:cNvPr id="35" name="Connecteur : en angle 34">
              <a:extLst>
                <a:ext uri="{FF2B5EF4-FFF2-40B4-BE49-F238E27FC236}">
                  <a16:creationId xmlns:a16="http://schemas.microsoft.com/office/drawing/2014/main" id="{5E556CB8-EF89-4018-9204-6C611F1C714B}"/>
                </a:ext>
              </a:extLst>
            </p:cNvPr>
            <p:cNvCxnSpPr>
              <a:cxnSpLocks/>
              <a:endCxn id="3" idx="1"/>
            </p:cNvCxnSpPr>
            <p:nvPr/>
          </p:nvCxnSpPr>
          <p:spPr>
            <a:xfrm flipV="1">
              <a:off x="1524000" y="1587434"/>
              <a:ext cx="3307870" cy="1964333"/>
            </a:xfrm>
            <a:prstGeom prst="bentConnector3">
              <a:avLst>
                <a:gd name="adj1" fmla="val 67789"/>
              </a:avLst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3525494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86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</p:spTree>
    <p:extLst>
      <p:ext uri="{BB962C8B-B14F-4D97-AF65-F5344CB8AC3E}">
        <p14:creationId xmlns:p14="http://schemas.microsoft.com/office/powerpoint/2010/main" val="3477469212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87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EE5A806-CB48-4606-96D9-E4F43433C624}"/>
              </a:ext>
            </a:extLst>
          </p:cNvPr>
          <p:cNvSpPr/>
          <p:nvPr/>
        </p:nvSpPr>
        <p:spPr>
          <a:xfrm>
            <a:off x="3830017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2843B04-BFEB-452A-B406-1616A3618C88}"/>
              </a:ext>
            </a:extLst>
          </p:cNvPr>
          <p:cNvSpPr/>
          <p:nvPr/>
        </p:nvSpPr>
        <p:spPr>
          <a:xfrm>
            <a:off x="3982417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5031F20-D886-44FC-B01E-80EF935668B6}"/>
              </a:ext>
            </a:extLst>
          </p:cNvPr>
          <p:cNvSpPr/>
          <p:nvPr/>
        </p:nvSpPr>
        <p:spPr>
          <a:xfrm>
            <a:off x="4134817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1252984-C266-4670-8E1A-A7A7237D8CAD}"/>
              </a:ext>
            </a:extLst>
          </p:cNvPr>
          <p:cNvSpPr/>
          <p:nvPr/>
        </p:nvSpPr>
        <p:spPr>
          <a:xfrm>
            <a:off x="4287217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10926BF-CC35-49D3-A6A5-0B5B770FE439}"/>
              </a:ext>
            </a:extLst>
          </p:cNvPr>
          <p:cNvSpPr/>
          <p:nvPr/>
        </p:nvSpPr>
        <p:spPr>
          <a:xfrm>
            <a:off x="4439617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2156CEB-1557-4259-804B-36FF7C654D34}"/>
              </a:ext>
            </a:extLst>
          </p:cNvPr>
          <p:cNvSpPr/>
          <p:nvPr/>
        </p:nvSpPr>
        <p:spPr>
          <a:xfrm>
            <a:off x="4592017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D854DC7-1B19-4CEE-97E4-504E990F223D}"/>
              </a:ext>
            </a:extLst>
          </p:cNvPr>
          <p:cNvSpPr/>
          <p:nvPr/>
        </p:nvSpPr>
        <p:spPr>
          <a:xfrm>
            <a:off x="4744417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1BF633E8-9353-4636-9350-37F96463D2FE}"/>
              </a:ext>
            </a:extLst>
          </p:cNvPr>
          <p:cNvCxnSpPr>
            <a:cxnSpLocks/>
          </p:cNvCxnSpPr>
          <p:nvPr/>
        </p:nvCxnSpPr>
        <p:spPr>
          <a:xfrm>
            <a:off x="1665027" y="873727"/>
            <a:ext cx="216499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01C424D7-072F-424C-9856-0CA62177BED5}"/>
              </a:ext>
            </a:extLst>
          </p:cNvPr>
          <p:cNvCxnSpPr>
            <a:cxnSpLocks/>
          </p:cNvCxnSpPr>
          <p:nvPr/>
        </p:nvCxnSpPr>
        <p:spPr>
          <a:xfrm>
            <a:off x="1665027" y="1061875"/>
            <a:ext cx="2317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AC63BC53-4476-4522-B8F0-AAA2750AE08D}"/>
              </a:ext>
            </a:extLst>
          </p:cNvPr>
          <p:cNvCxnSpPr>
            <a:cxnSpLocks/>
          </p:cNvCxnSpPr>
          <p:nvPr/>
        </p:nvCxnSpPr>
        <p:spPr>
          <a:xfrm>
            <a:off x="1665027" y="1267307"/>
            <a:ext cx="24778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ADC2B129-F34C-4747-B2F1-023E76BAA1CA}"/>
              </a:ext>
            </a:extLst>
          </p:cNvPr>
          <p:cNvSpPr txBox="1"/>
          <p:nvPr/>
        </p:nvSpPr>
        <p:spPr>
          <a:xfrm>
            <a:off x="441835" y="718225"/>
            <a:ext cx="30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75F98142-D9A2-451C-87EF-54EE5CCF3930}"/>
              </a:ext>
            </a:extLst>
          </p:cNvPr>
          <p:cNvSpPr txBox="1"/>
          <p:nvPr/>
        </p:nvSpPr>
        <p:spPr>
          <a:xfrm>
            <a:off x="255997" y="2805075"/>
            <a:ext cx="486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12</a:t>
            </a: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3A84D4F8-0938-47C8-845C-24CB400C6C1A}"/>
              </a:ext>
            </a:extLst>
          </p:cNvPr>
          <p:cNvCxnSpPr>
            <a:cxnSpLocks/>
          </p:cNvCxnSpPr>
          <p:nvPr/>
        </p:nvCxnSpPr>
        <p:spPr>
          <a:xfrm>
            <a:off x="1665027" y="2028757"/>
            <a:ext cx="3061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F712C146-04E2-4B72-90D6-193D2A97C299}"/>
              </a:ext>
            </a:extLst>
          </p:cNvPr>
          <p:cNvCxnSpPr>
            <a:cxnSpLocks/>
          </p:cNvCxnSpPr>
          <p:nvPr/>
        </p:nvCxnSpPr>
        <p:spPr>
          <a:xfrm flipV="1">
            <a:off x="1725433" y="2355516"/>
            <a:ext cx="4742505" cy="618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C2D8EB79-4D73-4D17-8E39-C0B23FC70A6C}"/>
              </a:ext>
            </a:extLst>
          </p:cNvPr>
          <p:cNvSpPr/>
          <p:nvPr/>
        </p:nvSpPr>
        <p:spPr>
          <a:xfrm>
            <a:off x="5385095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E2F036F-C85A-476F-BB04-C06ECD073702}"/>
              </a:ext>
            </a:extLst>
          </p:cNvPr>
          <p:cNvSpPr/>
          <p:nvPr/>
        </p:nvSpPr>
        <p:spPr>
          <a:xfrm>
            <a:off x="5537495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468DFD6-6245-4AF9-BD62-6DBF95EFEB1D}"/>
              </a:ext>
            </a:extLst>
          </p:cNvPr>
          <p:cNvSpPr/>
          <p:nvPr/>
        </p:nvSpPr>
        <p:spPr>
          <a:xfrm>
            <a:off x="5689895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8A5AC51-BA99-4A40-8528-575E0F3AA9C5}"/>
              </a:ext>
            </a:extLst>
          </p:cNvPr>
          <p:cNvSpPr/>
          <p:nvPr/>
        </p:nvSpPr>
        <p:spPr>
          <a:xfrm>
            <a:off x="5842295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52648677-9034-4093-A9E0-FE8B6377B7D5}"/>
              </a:ext>
            </a:extLst>
          </p:cNvPr>
          <p:cNvSpPr/>
          <p:nvPr/>
        </p:nvSpPr>
        <p:spPr>
          <a:xfrm>
            <a:off x="5994695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1793F68-44CF-42A8-84AC-815B81B6C943}"/>
              </a:ext>
            </a:extLst>
          </p:cNvPr>
          <p:cNvSpPr/>
          <p:nvPr/>
        </p:nvSpPr>
        <p:spPr>
          <a:xfrm>
            <a:off x="6147095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882DAE1-6D37-46C5-8948-A1BF8A20EA2B}"/>
              </a:ext>
            </a:extLst>
          </p:cNvPr>
          <p:cNvSpPr/>
          <p:nvPr/>
        </p:nvSpPr>
        <p:spPr>
          <a:xfrm>
            <a:off x="6299495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65F7218-06E6-42E4-8447-2E645BE52610}"/>
              </a:ext>
            </a:extLst>
          </p:cNvPr>
          <p:cNvSpPr/>
          <p:nvPr/>
        </p:nvSpPr>
        <p:spPr>
          <a:xfrm>
            <a:off x="6451895" y="1820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36B02214-CFAA-42EF-8722-FE8B11DD6E7F}"/>
              </a:ext>
            </a:extLst>
          </p:cNvPr>
          <p:cNvCxnSpPr>
            <a:cxnSpLocks/>
            <a:endCxn id="91" idx="1"/>
          </p:cNvCxnSpPr>
          <p:nvPr/>
        </p:nvCxnSpPr>
        <p:spPr>
          <a:xfrm flipV="1">
            <a:off x="1665027" y="1066232"/>
            <a:ext cx="3720068" cy="1137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ZoneTexte 4">
            <a:extLst>
              <a:ext uri="{FF2B5EF4-FFF2-40B4-BE49-F238E27FC236}">
                <a16:creationId xmlns:a16="http://schemas.microsoft.com/office/drawing/2014/main" id="{BAE3088B-5127-401C-962E-07B176236F54}"/>
              </a:ext>
            </a:extLst>
          </p:cNvPr>
          <p:cNvSpPr txBox="1"/>
          <p:nvPr/>
        </p:nvSpPr>
        <p:spPr>
          <a:xfrm>
            <a:off x="3100009" y="3288533"/>
            <a:ext cx="45401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First 12 </a:t>
            </a:r>
            <a:r>
              <a:rPr lang="fr-FR" sz="2000" dirty="0" err="1"/>
              <a:t>cells</a:t>
            </a:r>
            <a:r>
              <a:rPr lang="fr-FR" sz="2000" dirty="0"/>
              <a:t> </a:t>
            </a:r>
            <a:r>
              <a:rPr lang="fr-FR" sz="2000" dirty="0" err="1"/>
              <a:t>directly</a:t>
            </a:r>
            <a:r>
              <a:rPr lang="fr-FR" sz="2000" dirty="0"/>
              <a:t> point to blocks</a:t>
            </a:r>
          </a:p>
        </p:txBody>
      </p:sp>
    </p:spTree>
    <p:extLst>
      <p:ext uri="{BB962C8B-B14F-4D97-AF65-F5344CB8AC3E}">
        <p14:creationId xmlns:p14="http://schemas.microsoft.com/office/powerpoint/2010/main" val="4008670188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88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8AEE86E-C6BB-4F25-8EC1-D39AB3902BDD}"/>
              </a:ext>
            </a:extLst>
          </p:cNvPr>
          <p:cNvGrpSpPr/>
          <p:nvPr/>
        </p:nvGrpSpPr>
        <p:grpSpPr>
          <a:xfrm>
            <a:off x="2700538" y="3703841"/>
            <a:ext cx="602507" cy="636104"/>
            <a:chOff x="3494667" y="1894255"/>
            <a:chExt cx="602507" cy="63610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3C777D8-A519-4A9D-B9BB-A1DF106D77F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A717D2-CFEF-42E2-BD00-5B8AAB5A4C1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D6168CA-5CAC-477B-8B1B-E5886F76F24E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C52398B-1773-4CAA-8FE2-57C97A26189E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B5CFBA-1E89-4986-842A-6F72B2306B49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6FA2E3E-3B4D-4600-B273-34B25B0D0CF8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265A038-1592-4D84-A0D9-DCF05F98C709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01CEF83A-AE38-40B2-BBBE-E42F64738455}"/>
              </a:ext>
            </a:extLst>
          </p:cNvPr>
          <p:cNvGrpSpPr/>
          <p:nvPr/>
        </p:nvGrpSpPr>
        <p:grpSpPr>
          <a:xfrm>
            <a:off x="2700539" y="2908809"/>
            <a:ext cx="602507" cy="628013"/>
            <a:chOff x="3494667" y="2530359"/>
            <a:chExt cx="602507" cy="62801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D1CC6BA-F81C-471C-9285-9C0C03CC8130}"/>
                </a:ext>
              </a:extLst>
            </p:cNvPr>
            <p:cNvSpPr/>
            <p:nvPr/>
          </p:nvSpPr>
          <p:spPr>
            <a:xfrm>
              <a:off x="3494667" y="253035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79A7EA4-1023-43A9-925E-6A9BAE7DA8F4}"/>
                </a:ext>
              </a:extLst>
            </p:cNvPr>
            <p:cNvSpPr/>
            <p:nvPr/>
          </p:nvSpPr>
          <p:spPr>
            <a:xfrm>
              <a:off x="3494667" y="261314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1B46279-B1FE-4FDE-A267-E64682A182D6}"/>
                </a:ext>
              </a:extLst>
            </p:cNvPr>
            <p:cNvSpPr/>
            <p:nvPr/>
          </p:nvSpPr>
          <p:spPr>
            <a:xfrm>
              <a:off x="3494667" y="2704012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BADEF64-6E0D-435B-9728-3CF4E6F4790D}"/>
                </a:ext>
              </a:extLst>
            </p:cNvPr>
            <p:cNvSpPr/>
            <p:nvPr/>
          </p:nvSpPr>
          <p:spPr>
            <a:xfrm>
              <a:off x="3494667" y="2794884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4E208B7-0FDF-453E-BB83-D85054F905E5}"/>
                </a:ext>
              </a:extLst>
            </p:cNvPr>
            <p:cNvSpPr/>
            <p:nvPr/>
          </p:nvSpPr>
          <p:spPr>
            <a:xfrm>
              <a:off x="3494667" y="2885756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0E6BE37-2C02-4F70-B59E-C4060F354211}"/>
                </a:ext>
              </a:extLst>
            </p:cNvPr>
            <p:cNvSpPr/>
            <p:nvPr/>
          </p:nvSpPr>
          <p:spPr>
            <a:xfrm>
              <a:off x="3494667" y="2976628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1DB2D90-24A7-4F25-8A0F-EF8B9AC6598D}"/>
                </a:ext>
              </a:extLst>
            </p:cNvPr>
            <p:cNvSpPr/>
            <p:nvPr/>
          </p:nvSpPr>
          <p:spPr>
            <a:xfrm>
              <a:off x="3494667" y="306750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EE5A806-CB48-4606-96D9-E4F43433C624}"/>
              </a:ext>
            </a:extLst>
          </p:cNvPr>
          <p:cNvSpPr/>
          <p:nvPr/>
        </p:nvSpPr>
        <p:spPr>
          <a:xfrm>
            <a:off x="3830017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2843B04-BFEB-452A-B406-1616A3618C88}"/>
              </a:ext>
            </a:extLst>
          </p:cNvPr>
          <p:cNvSpPr/>
          <p:nvPr/>
        </p:nvSpPr>
        <p:spPr>
          <a:xfrm>
            <a:off x="3982417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5031F20-D886-44FC-B01E-80EF935668B6}"/>
              </a:ext>
            </a:extLst>
          </p:cNvPr>
          <p:cNvSpPr/>
          <p:nvPr/>
        </p:nvSpPr>
        <p:spPr>
          <a:xfrm>
            <a:off x="4134817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1252984-C266-4670-8E1A-A7A7237D8CAD}"/>
              </a:ext>
            </a:extLst>
          </p:cNvPr>
          <p:cNvSpPr/>
          <p:nvPr/>
        </p:nvSpPr>
        <p:spPr>
          <a:xfrm>
            <a:off x="4287217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10926BF-CC35-49D3-A6A5-0B5B770FE439}"/>
              </a:ext>
            </a:extLst>
          </p:cNvPr>
          <p:cNvSpPr/>
          <p:nvPr/>
        </p:nvSpPr>
        <p:spPr>
          <a:xfrm>
            <a:off x="4439617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2156CEB-1557-4259-804B-36FF7C654D34}"/>
              </a:ext>
            </a:extLst>
          </p:cNvPr>
          <p:cNvSpPr/>
          <p:nvPr/>
        </p:nvSpPr>
        <p:spPr>
          <a:xfrm>
            <a:off x="4592017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D854DC7-1B19-4CEE-97E4-504E990F223D}"/>
              </a:ext>
            </a:extLst>
          </p:cNvPr>
          <p:cNvSpPr/>
          <p:nvPr/>
        </p:nvSpPr>
        <p:spPr>
          <a:xfrm>
            <a:off x="4744417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1BF633E8-9353-4636-9350-37F96463D2FE}"/>
              </a:ext>
            </a:extLst>
          </p:cNvPr>
          <p:cNvCxnSpPr>
            <a:cxnSpLocks/>
          </p:cNvCxnSpPr>
          <p:nvPr/>
        </p:nvCxnSpPr>
        <p:spPr>
          <a:xfrm>
            <a:off x="1665027" y="873727"/>
            <a:ext cx="216499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01C424D7-072F-424C-9856-0CA62177BED5}"/>
              </a:ext>
            </a:extLst>
          </p:cNvPr>
          <p:cNvCxnSpPr>
            <a:cxnSpLocks/>
          </p:cNvCxnSpPr>
          <p:nvPr/>
        </p:nvCxnSpPr>
        <p:spPr>
          <a:xfrm>
            <a:off x="1665027" y="1061875"/>
            <a:ext cx="2317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AC63BC53-4476-4522-B8F0-AAA2750AE08D}"/>
              </a:ext>
            </a:extLst>
          </p:cNvPr>
          <p:cNvCxnSpPr>
            <a:cxnSpLocks/>
          </p:cNvCxnSpPr>
          <p:nvPr/>
        </p:nvCxnSpPr>
        <p:spPr>
          <a:xfrm>
            <a:off x="1665027" y="1267307"/>
            <a:ext cx="24778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ADC2B129-F34C-4747-B2F1-023E76BAA1CA}"/>
              </a:ext>
            </a:extLst>
          </p:cNvPr>
          <p:cNvSpPr txBox="1"/>
          <p:nvPr/>
        </p:nvSpPr>
        <p:spPr>
          <a:xfrm>
            <a:off x="441835" y="718225"/>
            <a:ext cx="30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75F98142-D9A2-451C-87EF-54EE5CCF3930}"/>
              </a:ext>
            </a:extLst>
          </p:cNvPr>
          <p:cNvSpPr txBox="1"/>
          <p:nvPr/>
        </p:nvSpPr>
        <p:spPr>
          <a:xfrm>
            <a:off x="255997" y="2805075"/>
            <a:ext cx="486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12</a:t>
            </a: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3A84D4F8-0938-47C8-845C-24CB400C6C1A}"/>
              </a:ext>
            </a:extLst>
          </p:cNvPr>
          <p:cNvCxnSpPr>
            <a:cxnSpLocks/>
          </p:cNvCxnSpPr>
          <p:nvPr/>
        </p:nvCxnSpPr>
        <p:spPr>
          <a:xfrm>
            <a:off x="1665027" y="2028757"/>
            <a:ext cx="3061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F712C146-04E2-4B72-90D6-193D2A97C299}"/>
              </a:ext>
            </a:extLst>
          </p:cNvPr>
          <p:cNvCxnSpPr>
            <a:cxnSpLocks/>
          </p:cNvCxnSpPr>
          <p:nvPr/>
        </p:nvCxnSpPr>
        <p:spPr>
          <a:xfrm flipV="1">
            <a:off x="1725433" y="2355516"/>
            <a:ext cx="4742505" cy="618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C2D8EB79-4D73-4D17-8E39-C0B23FC70A6C}"/>
              </a:ext>
            </a:extLst>
          </p:cNvPr>
          <p:cNvSpPr/>
          <p:nvPr/>
        </p:nvSpPr>
        <p:spPr>
          <a:xfrm>
            <a:off x="5385095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E2F036F-C85A-476F-BB04-C06ECD073702}"/>
              </a:ext>
            </a:extLst>
          </p:cNvPr>
          <p:cNvSpPr/>
          <p:nvPr/>
        </p:nvSpPr>
        <p:spPr>
          <a:xfrm>
            <a:off x="5537495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468DFD6-6245-4AF9-BD62-6DBF95EFEB1D}"/>
              </a:ext>
            </a:extLst>
          </p:cNvPr>
          <p:cNvSpPr/>
          <p:nvPr/>
        </p:nvSpPr>
        <p:spPr>
          <a:xfrm>
            <a:off x="5689895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8A5AC51-BA99-4A40-8528-575E0F3AA9C5}"/>
              </a:ext>
            </a:extLst>
          </p:cNvPr>
          <p:cNvSpPr/>
          <p:nvPr/>
        </p:nvSpPr>
        <p:spPr>
          <a:xfrm>
            <a:off x="5842295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52648677-9034-4093-A9E0-FE8B6377B7D5}"/>
              </a:ext>
            </a:extLst>
          </p:cNvPr>
          <p:cNvSpPr/>
          <p:nvPr/>
        </p:nvSpPr>
        <p:spPr>
          <a:xfrm>
            <a:off x="5994695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1793F68-44CF-42A8-84AC-815B81B6C943}"/>
              </a:ext>
            </a:extLst>
          </p:cNvPr>
          <p:cNvSpPr/>
          <p:nvPr/>
        </p:nvSpPr>
        <p:spPr>
          <a:xfrm>
            <a:off x="6147095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882DAE1-6D37-46C5-8948-A1BF8A20EA2B}"/>
              </a:ext>
            </a:extLst>
          </p:cNvPr>
          <p:cNvSpPr/>
          <p:nvPr/>
        </p:nvSpPr>
        <p:spPr>
          <a:xfrm>
            <a:off x="6299495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65F7218-06E6-42E4-8447-2E645BE52610}"/>
              </a:ext>
            </a:extLst>
          </p:cNvPr>
          <p:cNvSpPr/>
          <p:nvPr/>
        </p:nvSpPr>
        <p:spPr>
          <a:xfrm>
            <a:off x="6451895" y="1820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36B02214-CFAA-42EF-8722-FE8B11DD6E7F}"/>
              </a:ext>
            </a:extLst>
          </p:cNvPr>
          <p:cNvCxnSpPr>
            <a:cxnSpLocks/>
            <a:endCxn id="91" idx="1"/>
          </p:cNvCxnSpPr>
          <p:nvPr/>
        </p:nvCxnSpPr>
        <p:spPr>
          <a:xfrm flipV="1">
            <a:off x="1665027" y="1066232"/>
            <a:ext cx="3720068" cy="1137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e 101">
            <a:extLst>
              <a:ext uri="{FF2B5EF4-FFF2-40B4-BE49-F238E27FC236}">
                <a16:creationId xmlns:a16="http://schemas.microsoft.com/office/drawing/2014/main" id="{432E9585-8BE9-41FE-A831-D61CFFA7DFC1}"/>
              </a:ext>
            </a:extLst>
          </p:cNvPr>
          <p:cNvGrpSpPr/>
          <p:nvPr/>
        </p:nvGrpSpPr>
        <p:grpSpPr>
          <a:xfrm>
            <a:off x="2700538" y="4501167"/>
            <a:ext cx="602507" cy="636104"/>
            <a:chOff x="3494667" y="1894255"/>
            <a:chExt cx="602507" cy="636104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56CE346-4E51-4596-BFFF-D6F59C85A769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9E127A6B-B1FF-4CBE-9513-D4CEFB730B2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6D9C75A-A53E-4FFC-B0F9-111EC710C2B0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9BF5C9B6-9559-4506-857C-4608073FA326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0B7B6D4A-8224-48CD-B39C-FBFB263DE853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CA54FC87-7E3F-41E0-B624-EC7E490556A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079C2763-4B6A-4842-8302-832062F46CC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10" name="Connecteur droit avec flèche 109">
            <a:extLst>
              <a:ext uri="{FF2B5EF4-FFF2-40B4-BE49-F238E27FC236}">
                <a16:creationId xmlns:a16="http://schemas.microsoft.com/office/drawing/2014/main" id="{DD5303F6-02CA-4E79-A5C0-4211138A3B9E}"/>
              </a:ext>
            </a:extLst>
          </p:cNvPr>
          <p:cNvCxnSpPr>
            <a:cxnSpLocks/>
            <a:endCxn id="46" idx="1"/>
          </p:cNvCxnSpPr>
          <p:nvPr/>
        </p:nvCxnSpPr>
        <p:spPr>
          <a:xfrm flipV="1">
            <a:off x="1759205" y="2954245"/>
            <a:ext cx="941334" cy="21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Connecteur droit avec flèche 111">
            <a:extLst>
              <a:ext uri="{FF2B5EF4-FFF2-40B4-BE49-F238E27FC236}">
                <a16:creationId xmlns:a16="http://schemas.microsoft.com/office/drawing/2014/main" id="{3406B754-A2C2-4E01-9161-E671AC969D0A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1759205" y="3367923"/>
            <a:ext cx="941333" cy="381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Connecteur droit avec flèche 113">
            <a:extLst>
              <a:ext uri="{FF2B5EF4-FFF2-40B4-BE49-F238E27FC236}">
                <a16:creationId xmlns:a16="http://schemas.microsoft.com/office/drawing/2014/main" id="{258ED2B5-AA27-448D-8899-A84117885527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1759205" y="3553946"/>
            <a:ext cx="941333" cy="992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3" name="ZoneTexte 112">
            <a:extLst>
              <a:ext uri="{FF2B5EF4-FFF2-40B4-BE49-F238E27FC236}">
                <a16:creationId xmlns:a16="http://schemas.microsoft.com/office/drawing/2014/main" id="{29753C13-D1D7-4D59-A5F1-35E147834404}"/>
              </a:ext>
            </a:extLst>
          </p:cNvPr>
          <p:cNvSpPr txBox="1"/>
          <p:nvPr/>
        </p:nvSpPr>
        <p:spPr>
          <a:xfrm>
            <a:off x="3901109" y="4265937"/>
            <a:ext cx="45401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Last </a:t>
            </a:r>
            <a:r>
              <a:rPr lang="fr-FR" sz="2000" dirty="0" err="1"/>
              <a:t>cells</a:t>
            </a:r>
            <a:r>
              <a:rPr lang="fr-FR" sz="2000" dirty="0"/>
              <a:t> point to </a:t>
            </a:r>
            <a:r>
              <a:rPr lang="fr-FR" sz="2000" dirty="0" err="1"/>
              <a:t>arrays</a:t>
            </a:r>
            <a:r>
              <a:rPr lang="fr-FR" sz="2000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282910727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89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8AEE86E-C6BB-4F25-8EC1-D39AB3902BDD}"/>
              </a:ext>
            </a:extLst>
          </p:cNvPr>
          <p:cNvGrpSpPr/>
          <p:nvPr/>
        </p:nvGrpSpPr>
        <p:grpSpPr>
          <a:xfrm>
            <a:off x="2700538" y="3703841"/>
            <a:ext cx="602507" cy="636104"/>
            <a:chOff x="3494667" y="1894255"/>
            <a:chExt cx="602507" cy="63610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3C777D8-A519-4A9D-B9BB-A1DF106D77F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A717D2-CFEF-42E2-BD00-5B8AAB5A4C1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D6168CA-5CAC-477B-8B1B-E5886F76F24E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C52398B-1773-4CAA-8FE2-57C97A26189E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B5CFBA-1E89-4986-842A-6F72B2306B49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6FA2E3E-3B4D-4600-B273-34B25B0D0CF8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265A038-1592-4D84-A0D9-DCF05F98C709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01CEF83A-AE38-40B2-BBBE-E42F64738455}"/>
              </a:ext>
            </a:extLst>
          </p:cNvPr>
          <p:cNvGrpSpPr/>
          <p:nvPr/>
        </p:nvGrpSpPr>
        <p:grpSpPr>
          <a:xfrm>
            <a:off x="2700539" y="2908809"/>
            <a:ext cx="602507" cy="628013"/>
            <a:chOff x="3494667" y="2530359"/>
            <a:chExt cx="602507" cy="62801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D1CC6BA-F81C-471C-9285-9C0C03CC8130}"/>
                </a:ext>
              </a:extLst>
            </p:cNvPr>
            <p:cNvSpPr/>
            <p:nvPr/>
          </p:nvSpPr>
          <p:spPr>
            <a:xfrm>
              <a:off x="3494667" y="253035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79A7EA4-1023-43A9-925E-6A9BAE7DA8F4}"/>
                </a:ext>
              </a:extLst>
            </p:cNvPr>
            <p:cNvSpPr/>
            <p:nvPr/>
          </p:nvSpPr>
          <p:spPr>
            <a:xfrm>
              <a:off x="3494667" y="261314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1B46279-B1FE-4FDE-A267-E64682A182D6}"/>
                </a:ext>
              </a:extLst>
            </p:cNvPr>
            <p:cNvSpPr/>
            <p:nvPr/>
          </p:nvSpPr>
          <p:spPr>
            <a:xfrm>
              <a:off x="3494667" y="2704012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BADEF64-6E0D-435B-9728-3CF4E6F4790D}"/>
                </a:ext>
              </a:extLst>
            </p:cNvPr>
            <p:cNvSpPr/>
            <p:nvPr/>
          </p:nvSpPr>
          <p:spPr>
            <a:xfrm>
              <a:off x="3494667" y="2794884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4E208B7-0FDF-453E-BB83-D85054F905E5}"/>
                </a:ext>
              </a:extLst>
            </p:cNvPr>
            <p:cNvSpPr/>
            <p:nvPr/>
          </p:nvSpPr>
          <p:spPr>
            <a:xfrm>
              <a:off x="3494667" y="2885756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0E6BE37-2C02-4F70-B59E-C4060F354211}"/>
                </a:ext>
              </a:extLst>
            </p:cNvPr>
            <p:cNvSpPr/>
            <p:nvPr/>
          </p:nvSpPr>
          <p:spPr>
            <a:xfrm>
              <a:off x="3494667" y="2976628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1DB2D90-24A7-4F25-8A0F-EF8B9AC6598D}"/>
                </a:ext>
              </a:extLst>
            </p:cNvPr>
            <p:cNvSpPr/>
            <p:nvPr/>
          </p:nvSpPr>
          <p:spPr>
            <a:xfrm>
              <a:off x="3494667" y="306750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EE5A806-CB48-4606-96D9-E4F43433C624}"/>
              </a:ext>
            </a:extLst>
          </p:cNvPr>
          <p:cNvSpPr/>
          <p:nvPr/>
        </p:nvSpPr>
        <p:spPr>
          <a:xfrm>
            <a:off x="3830017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2843B04-BFEB-452A-B406-1616A3618C88}"/>
              </a:ext>
            </a:extLst>
          </p:cNvPr>
          <p:cNvSpPr/>
          <p:nvPr/>
        </p:nvSpPr>
        <p:spPr>
          <a:xfrm>
            <a:off x="3982417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5031F20-D886-44FC-B01E-80EF935668B6}"/>
              </a:ext>
            </a:extLst>
          </p:cNvPr>
          <p:cNvSpPr/>
          <p:nvPr/>
        </p:nvSpPr>
        <p:spPr>
          <a:xfrm>
            <a:off x="4134817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1252984-C266-4670-8E1A-A7A7237D8CAD}"/>
              </a:ext>
            </a:extLst>
          </p:cNvPr>
          <p:cNvSpPr/>
          <p:nvPr/>
        </p:nvSpPr>
        <p:spPr>
          <a:xfrm>
            <a:off x="4287217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10926BF-CC35-49D3-A6A5-0B5B770FE439}"/>
              </a:ext>
            </a:extLst>
          </p:cNvPr>
          <p:cNvSpPr/>
          <p:nvPr/>
        </p:nvSpPr>
        <p:spPr>
          <a:xfrm>
            <a:off x="4439617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2156CEB-1557-4259-804B-36FF7C654D34}"/>
              </a:ext>
            </a:extLst>
          </p:cNvPr>
          <p:cNvSpPr/>
          <p:nvPr/>
        </p:nvSpPr>
        <p:spPr>
          <a:xfrm>
            <a:off x="4592017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D854DC7-1B19-4CEE-97E4-504E990F223D}"/>
              </a:ext>
            </a:extLst>
          </p:cNvPr>
          <p:cNvSpPr/>
          <p:nvPr/>
        </p:nvSpPr>
        <p:spPr>
          <a:xfrm>
            <a:off x="4744417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1BF633E8-9353-4636-9350-37F96463D2FE}"/>
              </a:ext>
            </a:extLst>
          </p:cNvPr>
          <p:cNvCxnSpPr>
            <a:cxnSpLocks/>
          </p:cNvCxnSpPr>
          <p:nvPr/>
        </p:nvCxnSpPr>
        <p:spPr>
          <a:xfrm>
            <a:off x="1665027" y="873727"/>
            <a:ext cx="216499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01C424D7-072F-424C-9856-0CA62177BED5}"/>
              </a:ext>
            </a:extLst>
          </p:cNvPr>
          <p:cNvCxnSpPr>
            <a:cxnSpLocks/>
          </p:cNvCxnSpPr>
          <p:nvPr/>
        </p:nvCxnSpPr>
        <p:spPr>
          <a:xfrm>
            <a:off x="1665027" y="1061875"/>
            <a:ext cx="2317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AC63BC53-4476-4522-B8F0-AAA2750AE08D}"/>
              </a:ext>
            </a:extLst>
          </p:cNvPr>
          <p:cNvCxnSpPr>
            <a:cxnSpLocks/>
          </p:cNvCxnSpPr>
          <p:nvPr/>
        </p:nvCxnSpPr>
        <p:spPr>
          <a:xfrm>
            <a:off x="1665027" y="1267307"/>
            <a:ext cx="24778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ADC2B129-F34C-4747-B2F1-023E76BAA1CA}"/>
              </a:ext>
            </a:extLst>
          </p:cNvPr>
          <p:cNvSpPr txBox="1"/>
          <p:nvPr/>
        </p:nvSpPr>
        <p:spPr>
          <a:xfrm>
            <a:off x="441835" y="718225"/>
            <a:ext cx="30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75F98142-D9A2-451C-87EF-54EE5CCF3930}"/>
              </a:ext>
            </a:extLst>
          </p:cNvPr>
          <p:cNvSpPr txBox="1"/>
          <p:nvPr/>
        </p:nvSpPr>
        <p:spPr>
          <a:xfrm>
            <a:off x="255997" y="2805075"/>
            <a:ext cx="486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12</a:t>
            </a: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3A84D4F8-0938-47C8-845C-24CB400C6C1A}"/>
              </a:ext>
            </a:extLst>
          </p:cNvPr>
          <p:cNvCxnSpPr>
            <a:cxnSpLocks/>
          </p:cNvCxnSpPr>
          <p:nvPr/>
        </p:nvCxnSpPr>
        <p:spPr>
          <a:xfrm>
            <a:off x="1665027" y="2028757"/>
            <a:ext cx="3061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F712C146-04E2-4B72-90D6-193D2A97C299}"/>
              </a:ext>
            </a:extLst>
          </p:cNvPr>
          <p:cNvCxnSpPr>
            <a:cxnSpLocks/>
          </p:cNvCxnSpPr>
          <p:nvPr/>
        </p:nvCxnSpPr>
        <p:spPr>
          <a:xfrm flipV="1">
            <a:off x="1725433" y="2355516"/>
            <a:ext cx="4742505" cy="618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C2D8EB79-4D73-4D17-8E39-C0B23FC70A6C}"/>
              </a:ext>
            </a:extLst>
          </p:cNvPr>
          <p:cNvSpPr/>
          <p:nvPr/>
        </p:nvSpPr>
        <p:spPr>
          <a:xfrm>
            <a:off x="5385095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E2F036F-C85A-476F-BB04-C06ECD073702}"/>
              </a:ext>
            </a:extLst>
          </p:cNvPr>
          <p:cNvSpPr/>
          <p:nvPr/>
        </p:nvSpPr>
        <p:spPr>
          <a:xfrm>
            <a:off x="5537495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468DFD6-6245-4AF9-BD62-6DBF95EFEB1D}"/>
              </a:ext>
            </a:extLst>
          </p:cNvPr>
          <p:cNvSpPr/>
          <p:nvPr/>
        </p:nvSpPr>
        <p:spPr>
          <a:xfrm>
            <a:off x="5689895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8A5AC51-BA99-4A40-8528-575E0F3AA9C5}"/>
              </a:ext>
            </a:extLst>
          </p:cNvPr>
          <p:cNvSpPr/>
          <p:nvPr/>
        </p:nvSpPr>
        <p:spPr>
          <a:xfrm>
            <a:off x="5842295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52648677-9034-4093-A9E0-FE8B6377B7D5}"/>
              </a:ext>
            </a:extLst>
          </p:cNvPr>
          <p:cNvSpPr/>
          <p:nvPr/>
        </p:nvSpPr>
        <p:spPr>
          <a:xfrm>
            <a:off x="5994695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1793F68-44CF-42A8-84AC-815B81B6C943}"/>
              </a:ext>
            </a:extLst>
          </p:cNvPr>
          <p:cNvSpPr/>
          <p:nvPr/>
        </p:nvSpPr>
        <p:spPr>
          <a:xfrm>
            <a:off x="6147095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882DAE1-6D37-46C5-8948-A1BF8A20EA2B}"/>
              </a:ext>
            </a:extLst>
          </p:cNvPr>
          <p:cNvSpPr/>
          <p:nvPr/>
        </p:nvSpPr>
        <p:spPr>
          <a:xfrm>
            <a:off x="6299495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65F7218-06E6-42E4-8447-2E645BE52610}"/>
              </a:ext>
            </a:extLst>
          </p:cNvPr>
          <p:cNvSpPr/>
          <p:nvPr/>
        </p:nvSpPr>
        <p:spPr>
          <a:xfrm>
            <a:off x="6451895" y="1820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36B02214-CFAA-42EF-8722-FE8B11DD6E7F}"/>
              </a:ext>
            </a:extLst>
          </p:cNvPr>
          <p:cNvCxnSpPr>
            <a:cxnSpLocks/>
            <a:endCxn id="91" idx="1"/>
          </p:cNvCxnSpPr>
          <p:nvPr/>
        </p:nvCxnSpPr>
        <p:spPr>
          <a:xfrm flipV="1">
            <a:off x="1665027" y="1066232"/>
            <a:ext cx="3720068" cy="1137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e 101">
            <a:extLst>
              <a:ext uri="{FF2B5EF4-FFF2-40B4-BE49-F238E27FC236}">
                <a16:creationId xmlns:a16="http://schemas.microsoft.com/office/drawing/2014/main" id="{432E9585-8BE9-41FE-A831-D61CFFA7DFC1}"/>
              </a:ext>
            </a:extLst>
          </p:cNvPr>
          <p:cNvGrpSpPr/>
          <p:nvPr/>
        </p:nvGrpSpPr>
        <p:grpSpPr>
          <a:xfrm>
            <a:off x="2700538" y="4501167"/>
            <a:ext cx="602507" cy="636104"/>
            <a:chOff x="3494667" y="1894255"/>
            <a:chExt cx="602507" cy="636104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56CE346-4E51-4596-BFFF-D6F59C85A769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9E127A6B-B1FF-4CBE-9513-D4CEFB730B2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6D9C75A-A53E-4FFC-B0F9-111EC710C2B0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9BF5C9B6-9559-4506-857C-4608073FA326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0B7B6D4A-8224-48CD-B39C-FBFB263DE853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CA54FC87-7E3F-41E0-B624-EC7E490556A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079C2763-4B6A-4842-8302-832062F46CC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10" name="Connecteur droit avec flèche 109">
            <a:extLst>
              <a:ext uri="{FF2B5EF4-FFF2-40B4-BE49-F238E27FC236}">
                <a16:creationId xmlns:a16="http://schemas.microsoft.com/office/drawing/2014/main" id="{DD5303F6-02CA-4E79-A5C0-4211138A3B9E}"/>
              </a:ext>
            </a:extLst>
          </p:cNvPr>
          <p:cNvCxnSpPr>
            <a:cxnSpLocks/>
            <a:endCxn id="46" idx="1"/>
          </p:cNvCxnSpPr>
          <p:nvPr/>
        </p:nvCxnSpPr>
        <p:spPr>
          <a:xfrm flipV="1">
            <a:off x="1759205" y="2954245"/>
            <a:ext cx="941334" cy="21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Connecteur droit avec flèche 111">
            <a:extLst>
              <a:ext uri="{FF2B5EF4-FFF2-40B4-BE49-F238E27FC236}">
                <a16:creationId xmlns:a16="http://schemas.microsoft.com/office/drawing/2014/main" id="{3406B754-A2C2-4E01-9161-E671AC969D0A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1759205" y="3367923"/>
            <a:ext cx="941333" cy="381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Connecteur droit avec flèche 113">
            <a:extLst>
              <a:ext uri="{FF2B5EF4-FFF2-40B4-BE49-F238E27FC236}">
                <a16:creationId xmlns:a16="http://schemas.microsoft.com/office/drawing/2014/main" id="{258ED2B5-AA27-448D-8899-A84117885527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1759205" y="3553946"/>
            <a:ext cx="941333" cy="992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5292C843-2A19-4CDE-8E80-DFA0E0F6B8D5}"/>
              </a:ext>
            </a:extLst>
          </p:cNvPr>
          <p:cNvSpPr/>
          <p:nvPr/>
        </p:nvSpPr>
        <p:spPr>
          <a:xfrm>
            <a:off x="4783517" y="26583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01D8FF38-008B-4B21-84FA-514178848A89}"/>
              </a:ext>
            </a:extLst>
          </p:cNvPr>
          <p:cNvSpPr/>
          <p:nvPr/>
        </p:nvSpPr>
        <p:spPr>
          <a:xfrm>
            <a:off x="4935917" y="28107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63CD909F-E5FF-40B7-AE3F-51A4366B257E}"/>
              </a:ext>
            </a:extLst>
          </p:cNvPr>
          <p:cNvSpPr/>
          <p:nvPr/>
        </p:nvSpPr>
        <p:spPr>
          <a:xfrm>
            <a:off x="5088317" y="29631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693309C-885D-40E0-BADD-D6390B021968}"/>
              </a:ext>
            </a:extLst>
          </p:cNvPr>
          <p:cNvSpPr/>
          <p:nvPr/>
        </p:nvSpPr>
        <p:spPr>
          <a:xfrm>
            <a:off x="5240717" y="31155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959B151-0113-4AEF-8D33-FAB15529941F}"/>
              </a:ext>
            </a:extLst>
          </p:cNvPr>
          <p:cNvSpPr/>
          <p:nvPr/>
        </p:nvSpPr>
        <p:spPr>
          <a:xfrm>
            <a:off x="5393117" y="32679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A40337F1-1CA2-4957-8F98-2CC2484DF7DF}"/>
              </a:ext>
            </a:extLst>
          </p:cNvPr>
          <p:cNvSpPr/>
          <p:nvPr/>
        </p:nvSpPr>
        <p:spPr>
          <a:xfrm>
            <a:off x="5545517" y="34203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0855094-EF17-4843-965A-98B9A3A9FA6D}"/>
              </a:ext>
            </a:extLst>
          </p:cNvPr>
          <p:cNvSpPr/>
          <p:nvPr/>
        </p:nvSpPr>
        <p:spPr>
          <a:xfrm>
            <a:off x="5697917" y="35727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1" name="Connecteur droit avec flèche 130">
            <a:extLst>
              <a:ext uri="{FF2B5EF4-FFF2-40B4-BE49-F238E27FC236}">
                <a16:creationId xmlns:a16="http://schemas.microsoft.com/office/drawing/2014/main" id="{E961C631-CF12-4F6B-8F57-F4445026EAE8}"/>
              </a:ext>
            </a:extLst>
          </p:cNvPr>
          <p:cNvCxnSpPr>
            <a:cxnSpLocks/>
            <a:stCxn id="46" idx="3"/>
            <a:endCxn id="124" idx="1"/>
          </p:cNvCxnSpPr>
          <p:nvPr/>
        </p:nvCxnSpPr>
        <p:spPr>
          <a:xfrm>
            <a:off x="3303046" y="2954245"/>
            <a:ext cx="1480471" cy="16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Connecteur droit avec flèche 133">
            <a:extLst>
              <a:ext uri="{FF2B5EF4-FFF2-40B4-BE49-F238E27FC236}">
                <a16:creationId xmlns:a16="http://schemas.microsoft.com/office/drawing/2014/main" id="{A067BBA9-668C-452F-98F3-772FDD549FED}"/>
              </a:ext>
            </a:extLst>
          </p:cNvPr>
          <p:cNvCxnSpPr>
            <a:cxnSpLocks/>
            <a:stCxn id="52" idx="3"/>
            <a:endCxn id="130" idx="1"/>
          </p:cNvCxnSpPr>
          <p:nvPr/>
        </p:nvCxnSpPr>
        <p:spPr>
          <a:xfrm>
            <a:off x="3303046" y="3491386"/>
            <a:ext cx="2394871" cy="394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3" name="ZoneTexte 82">
            <a:extLst>
              <a:ext uri="{FF2B5EF4-FFF2-40B4-BE49-F238E27FC236}">
                <a16:creationId xmlns:a16="http://schemas.microsoft.com/office/drawing/2014/main" id="{DA93426A-C6F1-4896-BAA6-484F103E9C8A}"/>
              </a:ext>
            </a:extLst>
          </p:cNvPr>
          <p:cNvSpPr txBox="1"/>
          <p:nvPr/>
        </p:nvSpPr>
        <p:spPr>
          <a:xfrm>
            <a:off x="3901109" y="4265937"/>
            <a:ext cx="45401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/>
              <a:t>Last </a:t>
            </a:r>
            <a:r>
              <a:rPr lang="fr-FR" sz="2000" dirty="0" err="1"/>
              <a:t>cells</a:t>
            </a:r>
            <a:r>
              <a:rPr lang="fr-FR" sz="2000" dirty="0"/>
              <a:t> point to </a:t>
            </a:r>
            <a:r>
              <a:rPr lang="fr-FR" sz="2000" dirty="0" err="1"/>
              <a:t>arrays</a:t>
            </a:r>
            <a:r>
              <a:rPr lang="fr-FR" sz="2000" dirty="0"/>
              <a:t>…</a:t>
            </a:r>
          </a:p>
        </p:txBody>
      </p:sp>
      <p:sp>
        <p:nvSpPr>
          <p:cNvPr id="85" name="ZoneTexte 84">
            <a:extLst>
              <a:ext uri="{FF2B5EF4-FFF2-40B4-BE49-F238E27FC236}">
                <a16:creationId xmlns:a16="http://schemas.microsoft.com/office/drawing/2014/main" id="{75500F65-6482-4E5A-ACC0-055F07BDD093}"/>
              </a:ext>
            </a:extLst>
          </p:cNvPr>
          <p:cNvSpPr txBox="1"/>
          <p:nvPr/>
        </p:nvSpPr>
        <p:spPr>
          <a:xfrm>
            <a:off x="3539602" y="4619805"/>
            <a:ext cx="52631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 err="1"/>
              <a:t>Which</a:t>
            </a:r>
            <a:r>
              <a:rPr lang="fr-FR" sz="2000" dirty="0"/>
              <a:t> the first </a:t>
            </a:r>
            <a:r>
              <a:rPr lang="fr-FR" sz="2000" dirty="0" err="1"/>
              <a:t>array</a:t>
            </a:r>
            <a:r>
              <a:rPr lang="fr-FR" sz="2000" dirty="0"/>
              <a:t> points </a:t>
            </a:r>
            <a:r>
              <a:rPr lang="fr-FR" sz="2000" dirty="0" err="1"/>
              <a:t>directly</a:t>
            </a:r>
            <a:r>
              <a:rPr lang="fr-FR" sz="2000" dirty="0"/>
              <a:t> to blocks</a:t>
            </a:r>
          </a:p>
        </p:txBody>
      </p:sp>
    </p:spTree>
    <p:extLst>
      <p:ext uri="{BB962C8B-B14F-4D97-AF65-F5344CB8AC3E}">
        <p14:creationId xmlns:p14="http://schemas.microsoft.com/office/powerpoint/2010/main" val="609056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325438-2808-47A5-A8F4-5651C1F67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Glossary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0C92FC-1853-46FF-B224-F17D8B1AB1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Media or Support:</a:t>
            </a:r>
          </a:p>
          <a:p>
            <a:pPr lvl="1"/>
            <a:r>
              <a:rPr lang="fr-FR" dirty="0"/>
              <a:t>The hardware </a:t>
            </a:r>
            <a:r>
              <a:rPr lang="fr-FR" dirty="0" err="1"/>
              <a:t>that</a:t>
            </a:r>
            <a:r>
              <a:rPr lang="fr-FR" dirty="0"/>
              <a:t> </a:t>
            </a:r>
            <a:r>
              <a:rPr lang="fr-FR" dirty="0" err="1"/>
              <a:t>contains</a:t>
            </a:r>
            <a:r>
              <a:rPr lang="fr-FR" dirty="0"/>
              <a:t> blocks</a:t>
            </a:r>
          </a:p>
          <a:p>
            <a:pPr lvl="1"/>
            <a:r>
              <a:rPr lang="fr-FR" dirty="0"/>
              <a:t>Can </a:t>
            </a:r>
            <a:r>
              <a:rPr lang="fr-FR" dirty="0" err="1"/>
              <a:t>be</a:t>
            </a:r>
            <a:r>
              <a:rPr lang="fr-FR" dirty="0"/>
              <a:t> </a:t>
            </a:r>
            <a:r>
              <a:rPr lang="fr-FR" dirty="0" err="1"/>
              <a:t>seen</a:t>
            </a:r>
            <a:r>
              <a:rPr lang="fr-FR" dirty="0"/>
              <a:t> as a </a:t>
            </a:r>
            <a:r>
              <a:rPr lang="fr-FR" dirty="0" err="1"/>
              <a:t>huge</a:t>
            </a:r>
            <a:r>
              <a:rPr lang="fr-FR" dirty="0"/>
              <a:t> </a:t>
            </a:r>
            <a:r>
              <a:rPr lang="fr-FR" dirty="0" err="1"/>
              <a:t>array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cells</a:t>
            </a:r>
            <a:r>
              <a:rPr lang="fr-FR" dirty="0"/>
              <a:t> of a </a:t>
            </a:r>
            <a:r>
              <a:rPr lang="fr-FR" dirty="0" err="1"/>
              <a:t>fixed</a:t>
            </a:r>
            <a:r>
              <a:rPr lang="fr-FR" dirty="0"/>
              <a:t> size</a:t>
            </a:r>
          </a:p>
          <a:p>
            <a:pPr marL="1054100" lvl="2" indent="0">
              <a:buNone/>
            </a:pPr>
            <a:r>
              <a:rPr lang="fr-FR" i="1" dirty="0"/>
              <a:t>…ho </a:t>
            </a:r>
            <a:r>
              <a:rPr lang="fr-FR" i="1" dirty="0" err="1"/>
              <a:t>ho</a:t>
            </a:r>
            <a:r>
              <a:rPr lang="fr-FR" i="1" dirty="0"/>
              <a:t> </a:t>
            </a:r>
            <a:r>
              <a:rPr lang="fr-FR" i="1" dirty="0" err="1"/>
              <a:t>ho</a:t>
            </a:r>
            <a:r>
              <a:rPr lang="fr-FR" i="1" dirty="0"/>
              <a:t>, </a:t>
            </a:r>
            <a:r>
              <a:rPr lang="fr-FR" i="1" dirty="0" err="1"/>
              <a:t>it</a:t>
            </a:r>
            <a:r>
              <a:rPr lang="fr-FR" i="1" dirty="0"/>
              <a:t> looks like memory… (« </a:t>
            </a:r>
            <a:r>
              <a:rPr lang="fr-FR" i="1" dirty="0" err="1"/>
              <a:t>auxiliary</a:t>
            </a:r>
            <a:r>
              <a:rPr lang="fr-FR" i="1" dirty="0"/>
              <a:t> memory » ?...)</a:t>
            </a:r>
          </a:p>
          <a:p>
            <a:r>
              <a:rPr lang="fr-FR" dirty="0"/>
              <a:t>Block:</a:t>
            </a:r>
          </a:p>
          <a:p>
            <a:pPr lvl="1"/>
            <a:r>
              <a:rPr lang="fr-FR" dirty="0" err="1"/>
              <a:t>Contains</a:t>
            </a:r>
            <a:r>
              <a:rPr lang="fr-FR" dirty="0"/>
              <a:t> a </a:t>
            </a:r>
            <a:r>
              <a:rPr lang="fr-FR" dirty="0" err="1"/>
              <a:t>fixed</a:t>
            </a:r>
            <a:r>
              <a:rPr lang="fr-FR" dirty="0"/>
              <a:t> size of data</a:t>
            </a:r>
          </a:p>
          <a:p>
            <a:pPr lvl="1"/>
            <a:r>
              <a:rPr lang="fr-FR" dirty="0"/>
              <a:t>Minimum part of a file</a:t>
            </a:r>
          </a:p>
          <a:p>
            <a:pPr lvl="1"/>
            <a:r>
              <a:rPr lang="fr-FR" dirty="0" err="1"/>
              <a:t>Also</a:t>
            </a:r>
            <a:r>
              <a:rPr lang="fr-FR" dirty="0"/>
              <a:t>, the « </a:t>
            </a:r>
            <a:r>
              <a:rPr lang="fr-FR" dirty="0" err="1"/>
              <a:t>cells</a:t>
            </a:r>
            <a:r>
              <a:rPr lang="fr-FR" dirty="0"/>
              <a:t> » </a:t>
            </a:r>
            <a:r>
              <a:rPr lang="fr-FR" dirty="0" err="1"/>
              <a:t>contained</a:t>
            </a:r>
            <a:r>
              <a:rPr lang="fr-FR" dirty="0"/>
              <a:t> in the media</a:t>
            </a:r>
          </a:p>
          <a:p>
            <a:r>
              <a:rPr lang="fr-FR" dirty="0"/>
              <a:t>Directory:</a:t>
            </a:r>
          </a:p>
          <a:p>
            <a:pPr lvl="1"/>
            <a:r>
              <a:rPr lang="fr-FR" dirty="0"/>
              <a:t>An abstract container of files</a:t>
            </a:r>
          </a:p>
          <a:p>
            <a:r>
              <a:rPr lang="fr-FR" dirty="0"/>
              <a:t>File:</a:t>
            </a:r>
          </a:p>
          <a:p>
            <a:pPr lvl="1"/>
            <a:r>
              <a:rPr lang="fr-FR" dirty="0"/>
              <a:t>An abstract container of records or </a:t>
            </a:r>
            <a:r>
              <a:rPr lang="fr-FR" dirty="0" err="1"/>
              <a:t>raw</a:t>
            </a:r>
            <a:r>
              <a:rPr lang="fr-FR" dirty="0"/>
              <a:t> data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4B9CFFC-71A2-400D-A12A-B16CDC839E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0352646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90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8AEE86E-C6BB-4F25-8EC1-D39AB3902BDD}"/>
              </a:ext>
            </a:extLst>
          </p:cNvPr>
          <p:cNvGrpSpPr/>
          <p:nvPr/>
        </p:nvGrpSpPr>
        <p:grpSpPr>
          <a:xfrm>
            <a:off x="2700538" y="3703841"/>
            <a:ext cx="602507" cy="636104"/>
            <a:chOff x="3494667" y="1894255"/>
            <a:chExt cx="602507" cy="63610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3C777D8-A519-4A9D-B9BB-A1DF106D77F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A717D2-CFEF-42E2-BD00-5B8AAB5A4C1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D6168CA-5CAC-477B-8B1B-E5886F76F24E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C52398B-1773-4CAA-8FE2-57C97A26189E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B5CFBA-1E89-4986-842A-6F72B2306B49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6FA2E3E-3B4D-4600-B273-34B25B0D0CF8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265A038-1592-4D84-A0D9-DCF05F98C709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01CEF83A-AE38-40B2-BBBE-E42F64738455}"/>
              </a:ext>
            </a:extLst>
          </p:cNvPr>
          <p:cNvGrpSpPr/>
          <p:nvPr/>
        </p:nvGrpSpPr>
        <p:grpSpPr>
          <a:xfrm>
            <a:off x="2700539" y="2908809"/>
            <a:ext cx="602507" cy="628013"/>
            <a:chOff x="3494667" y="2530359"/>
            <a:chExt cx="602507" cy="62801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D1CC6BA-F81C-471C-9285-9C0C03CC8130}"/>
                </a:ext>
              </a:extLst>
            </p:cNvPr>
            <p:cNvSpPr/>
            <p:nvPr/>
          </p:nvSpPr>
          <p:spPr>
            <a:xfrm>
              <a:off x="3494667" y="253035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79A7EA4-1023-43A9-925E-6A9BAE7DA8F4}"/>
                </a:ext>
              </a:extLst>
            </p:cNvPr>
            <p:cNvSpPr/>
            <p:nvPr/>
          </p:nvSpPr>
          <p:spPr>
            <a:xfrm>
              <a:off x="3494667" y="261314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1B46279-B1FE-4FDE-A267-E64682A182D6}"/>
                </a:ext>
              </a:extLst>
            </p:cNvPr>
            <p:cNvSpPr/>
            <p:nvPr/>
          </p:nvSpPr>
          <p:spPr>
            <a:xfrm>
              <a:off x="3494667" y="2704012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BADEF64-6E0D-435B-9728-3CF4E6F4790D}"/>
                </a:ext>
              </a:extLst>
            </p:cNvPr>
            <p:cNvSpPr/>
            <p:nvPr/>
          </p:nvSpPr>
          <p:spPr>
            <a:xfrm>
              <a:off x="3494667" y="2794884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4E208B7-0FDF-453E-BB83-D85054F905E5}"/>
                </a:ext>
              </a:extLst>
            </p:cNvPr>
            <p:cNvSpPr/>
            <p:nvPr/>
          </p:nvSpPr>
          <p:spPr>
            <a:xfrm>
              <a:off x="3494667" y="2885756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0E6BE37-2C02-4F70-B59E-C4060F354211}"/>
                </a:ext>
              </a:extLst>
            </p:cNvPr>
            <p:cNvSpPr/>
            <p:nvPr/>
          </p:nvSpPr>
          <p:spPr>
            <a:xfrm>
              <a:off x="3494667" y="2976628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1DB2D90-24A7-4F25-8A0F-EF8B9AC6598D}"/>
                </a:ext>
              </a:extLst>
            </p:cNvPr>
            <p:cNvSpPr/>
            <p:nvPr/>
          </p:nvSpPr>
          <p:spPr>
            <a:xfrm>
              <a:off x="3494667" y="306750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EE5A806-CB48-4606-96D9-E4F43433C624}"/>
              </a:ext>
            </a:extLst>
          </p:cNvPr>
          <p:cNvSpPr/>
          <p:nvPr/>
        </p:nvSpPr>
        <p:spPr>
          <a:xfrm>
            <a:off x="3830017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52843B04-BFEB-452A-B406-1616A3618C88}"/>
              </a:ext>
            </a:extLst>
          </p:cNvPr>
          <p:cNvSpPr/>
          <p:nvPr/>
        </p:nvSpPr>
        <p:spPr>
          <a:xfrm>
            <a:off x="3982417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E5031F20-D886-44FC-B01E-80EF935668B6}"/>
              </a:ext>
            </a:extLst>
          </p:cNvPr>
          <p:cNvSpPr/>
          <p:nvPr/>
        </p:nvSpPr>
        <p:spPr>
          <a:xfrm>
            <a:off x="4134817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1252984-C266-4670-8E1A-A7A7237D8CAD}"/>
              </a:ext>
            </a:extLst>
          </p:cNvPr>
          <p:cNvSpPr/>
          <p:nvPr/>
        </p:nvSpPr>
        <p:spPr>
          <a:xfrm>
            <a:off x="4287217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10926BF-CC35-49D3-A6A5-0B5B770FE439}"/>
              </a:ext>
            </a:extLst>
          </p:cNvPr>
          <p:cNvSpPr/>
          <p:nvPr/>
        </p:nvSpPr>
        <p:spPr>
          <a:xfrm>
            <a:off x="4439617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62156CEB-1557-4259-804B-36FF7C654D34}"/>
              </a:ext>
            </a:extLst>
          </p:cNvPr>
          <p:cNvSpPr/>
          <p:nvPr/>
        </p:nvSpPr>
        <p:spPr>
          <a:xfrm>
            <a:off x="4592017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D854DC7-1B19-4CEE-97E4-504E990F223D}"/>
              </a:ext>
            </a:extLst>
          </p:cNvPr>
          <p:cNvSpPr/>
          <p:nvPr/>
        </p:nvSpPr>
        <p:spPr>
          <a:xfrm>
            <a:off x="4744417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1" name="Connecteur droit avec flèche 60">
            <a:extLst>
              <a:ext uri="{FF2B5EF4-FFF2-40B4-BE49-F238E27FC236}">
                <a16:creationId xmlns:a16="http://schemas.microsoft.com/office/drawing/2014/main" id="{1BF633E8-9353-4636-9350-37F96463D2FE}"/>
              </a:ext>
            </a:extLst>
          </p:cNvPr>
          <p:cNvCxnSpPr>
            <a:cxnSpLocks/>
          </p:cNvCxnSpPr>
          <p:nvPr/>
        </p:nvCxnSpPr>
        <p:spPr>
          <a:xfrm>
            <a:off x="1665027" y="873727"/>
            <a:ext cx="2164990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01C424D7-072F-424C-9856-0CA62177BED5}"/>
              </a:ext>
            </a:extLst>
          </p:cNvPr>
          <p:cNvCxnSpPr>
            <a:cxnSpLocks/>
          </p:cNvCxnSpPr>
          <p:nvPr/>
        </p:nvCxnSpPr>
        <p:spPr>
          <a:xfrm>
            <a:off x="1665027" y="1061875"/>
            <a:ext cx="23173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Connecteur droit avec flèche 64">
            <a:extLst>
              <a:ext uri="{FF2B5EF4-FFF2-40B4-BE49-F238E27FC236}">
                <a16:creationId xmlns:a16="http://schemas.microsoft.com/office/drawing/2014/main" id="{AC63BC53-4476-4522-B8F0-AAA2750AE08D}"/>
              </a:ext>
            </a:extLst>
          </p:cNvPr>
          <p:cNvCxnSpPr>
            <a:cxnSpLocks/>
          </p:cNvCxnSpPr>
          <p:nvPr/>
        </p:nvCxnSpPr>
        <p:spPr>
          <a:xfrm>
            <a:off x="1665027" y="1267307"/>
            <a:ext cx="24778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0" name="ZoneTexte 69">
            <a:extLst>
              <a:ext uri="{FF2B5EF4-FFF2-40B4-BE49-F238E27FC236}">
                <a16:creationId xmlns:a16="http://schemas.microsoft.com/office/drawing/2014/main" id="{ADC2B129-F34C-4747-B2F1-023E76BAA1CA}"/>
              </a:ext>
            </a:extLst>
          </p:cNvPr>
          <p:cNvSpPr txBox="1"/>
          <p:nvPr/>
        </p:nvSpPr>
        <p:spPr>
          <a:xfrm>
            <a:off x="441835" y="718225"/>
            <a:ext cx="30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75F98142-D9A2-451C-87EF-54EE5CCF3930}"/>
              </a:ext>
            </a:extLst>
          </p:cNvPr>
          <p:cNvSpPr txBox="1"/>
          <p:nvPr/>
        </p:nvSpPr>
        <p:spPr>
          <a:xfrm>
            <a:off x="255997" y="2805075"/>
            <a:ext cx="486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12</a:t>
            </a:r>
          </a:p>
        </p:txBody>
      </p:sp>
      <p:cxnSp>
        <p:nvCxnSpPr>
          <p:cNvPr id="84" name="Connecteur droit avec flèche 83">
            <a:extLst>
              <a:ext uri="{FF2B5EF4-FFF2-40B4-BE49-F238E27FC236}">
                <a16:creationId xmlns:a16="http://schemas.microsoft.com/office/drawing/2014/main" id="{3A84D4F8-0938-47C8-845C-24CB400C6C1A}"/>
              </a:ext>
            </a:extLst>
          </p:cNvPr>
          <p:cNvCxnSpPr>
            <a:cxnSpLocks/>
          </p:cNvCxnSpPr>
          <p:nvPr/>
        </p:nvCxnSpPr>
        <p:spPr>
          <a:xfrm>
            <a:off x="1665027" y="2028757"/>
            <a:ext cx="30618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7" name="Connecteur droit avec flèche 86">
            <a:extLst>
              <a:ext uri="{FF2B5EF4-FFF2-40B4-BE49-F238E27FC236}">
                <a16:creationId xmlns:a16="http://schemas.microsoft.com/office/drawing/2014/main" id="{F712C146-04E2-4B72-90D6-193D2A97C299}"/>
              </a:ext>
            </a:extLst>
          </p:cNvPr>
          <p:cNvCxnSpPr>
            <a:cxnSpLocks/>
          </p:cNvCxnSpPr>
          <p:nvPr/>
        </p:nvCxnSpPr>
        <p:spPr>
          <a:xfrm flipV="1">
            <a:off x="1725433" y="2355516"/>
            <a:ext cx="4742505" cy="6186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C2D8EB79-4D73-4D17-8E39-C0B23FC70A6C}"/>
              </a:ext>
            </a:extLst>
          </p:cNvPr>
          <p:cNvSpPr/>
          <p:nvPr/>
        </p:nvSpPr>
        <p:spPr>
          <a:xfrm>
            <a:off x="5385095" y="753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EE2F036F-C85A-476F-BB04-C06ECD073702}"/>
              </a:ext>
            </a:extLst>
          </p:cNvPr>
          <p:cNvSpPr/>
          <p:nvPr/>
        </p:nvSpPr>
        <p:spPr>
          <a:xfrm>
            <a:off x="5537495" y="905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3468DFD6-6245-4AF9-BD62-6DBF95EFEB1D}"/>
              </a:ext>
            </a:extLst>
          </p:cNvPr>
          <p:cNvSpPr/>
          <p:nvPr/>
        </p:nvSpPr>
        <p:spPr>
          <a:xfrm>
            <a:off x="5689895" y="1058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B8A5AC51-BA99-4A40-8528-575E0F3AA9C5}"/>
              </a:ext>
            </a:extLst>
          </p:cNvPr>
          <p:cNvSpPr/>
          <p:nvPr/>
        </p:nvSpPr>
        <p:spPr>
          <a:xfrm>
            <a:off x="5842295" y="12106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52648677-9034-4093-A9E0-FE8B6377B7D5}"/>
              </a:ext>
            </a:extLst>
          </p:cNvPr>
          <p:cNvSpPr/>
          <p:nvPr/>
        </p:nvSpPr>
        <p:spPr>
          <a:xfrm>
            <a:off x="5994695" y="13630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C1793F68-44CF-42A8-84AC-815B81B6C943}"/>
              </a:ext>
            </a:extLst>
          </p:cNvPr>
          <p:cNvSpPr/>
          <p:nvPr/>
        </p:nvSpPr>
        <p:spPr>
          <a:xfrm>
            <a:off x="6147095" y="15154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7882DAE1-6D37-46C5-8948-A1BF8A20EA2B}"/>
              </a:ext>
            </a:extLst>
          </p:cNvPr>
          <p:cNvSpPr/>
          <p:nvPr/>
        </p:nvSpPr>
        <p:spPr>
          <a:xfrm>
            <a:off x="6299495" y="16678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765F7218-06E6-42E4-8447-2E645BE52610}"/>
              </a:ext>
            </a:extLst>
          </p:cNvPr>
          <p:cNvSpPr/>
          <p:nvPr/>
        </p:nvSpPr>
        <p:spPr>
          <a:xfrm>
            <a:off x="6451895" y="182021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0" name="Connecteur droit avec flèche 99">
            <a:extLst>
              <a:ext uri="{FF2B5EF4-FFF2-40B4-BE49-F238E27FC236}">
                <a16:creationId xmlns:a16="http://schemas.microsoft.com/office/drawing/2014/main" id="{36B02214-CFAA-42EF-8722-FE8B11DD6E7F}"/>
              </a:ext>
            </a:extLst>
          </p:cNvPr>
          <p:cNvCxnSpPr>
            <a:cxnSpLocks/>
            <a:endCxn id="91" idx="1"/>
          </p:cNvCxnSpPr>
          <p:nvPr/>
        </p:nvCxnSpPr>
        <p:spPr>
          <a:xfrm flipV="1">
            <a:off x="1665027" y="1066232"/>
            <a:ext cx="3720068" cy="11375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2" name="Groupe 101">
            <a:extLst>
              <a:ext uri="{FF2B5EF4-FFF2-40B4-BE49-F238E27FC236}">
                <a16:creationId xmlns:a16="http://schemas.microsoft.com/office/drawing/2014/main" id="{432E9585-8BE9-41FE-A831-D61CFFA7DFC1}"/>
              </a:ext>
            </a:extLst>
          </p:cNvPr>
          <p:cNvGrpSpPr/>
          <p:nvPr/>
        </p:nvGrpSpPr>
        <p:grpSpPr>
          <a:xfrm>
            <a:off x="2700538" y="4501167"/>
            <a:ext cx="602507" cy="636104"/>
            <a:chOff x="3494667" y="1894255"/>
            <a:chExt cx="602507" cy="636104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56CE346-4E51-4596-BFFF-D6F59C85A769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9E127A6B-B1FF-4CBE-9513-D4CEFB730B2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6D9C75A-A53E-4FFC-B0F9-111EC710C2B0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9BF5C9B6-9559-4506-857C-4608073FA326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0B7B6D4A-8224-48CD-B39C-FBFB263DE853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CA54FC87-7E3F-41E0-B624-EC7E490556A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079C2763-4B6A-4842-8302-832062F46CC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10" name="Connecteur droit avec flèche 109">
            <a:extLst>
              <a:ext uri="{FF2B5EF4-FFF2-40B4-BE49-F238E27FC236}">
                <a16:creationId xmlns:a16="http://schemas.microsoft.com/office/drawing/2014/main" id="{DD5303F6-02CA-4E79-A5C0-4211138A3B9E}"/>
              </a:ext>
            </a:extLst>
          </p:cNvPr>
          <p:cNvCxnSpPr>
            <a:cxnSpLocks/>
            <a:endCxn id="46" idx="1"/>
          </p:cNvCxnSpPr>
          <p:nvPr/>
        </p:nvCxnSpPr>
        <p:spPr>
          <a:xfrm flipV="1">
            <a:off x="1759205" y="2954245"/>
            <a:ext cx="941334" cy="2148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Connecteur droit avec flèche 111">
            <a:extLst>
              <a:ext uri="{FF2B5EF4-FFF2-40B4-BE49-F238E27FC236}">
                <a16:creationId xmlns:a16="http://schemas.microsoft.com/office/drawing/2014/main" id="{3406B754-A2C2-4E01-9161-E671AC969D0A}"/>
              </a:ext>
            </a:extLst>
          </p:cNvPr>
          <p:cNvCxnSpPr>
            <a:cxnSpLocks/>
            <a:endCxn id="39" idx="1"/>
          </p:cNvCxnSpPr>
          <p:nvPr/>
        </p:nvCxnSpPr>
        <p:spPr>
          <a:xfrm>
            <a:off x="1759205" y="3367923"/>
            <a:ext cx="941333" cy="3813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Connecteur droit avec flèche 113">
            <a:extLst>
              <a:ext uri="{FF2B5EF4-FFF2-40B4-BE49-F238E27FC236}">
                <a16:creationId xmlns:a16="http://schemas.microsoft.com/office/drawing/2014/main" id="{258ED2B5-AA27-448D-8899-A84117885527}"/>
              </a:ext>
            </a:extLst>
          </p:cNvPr>
          <p:cNvCxnSpPr>
            <a:cxnSpLocks/>
            <a:endCxn id="103" idx="1"/>
          </p:cNvCxnSpPr>
          <p:nvPr/>
        </p:nvCxnSpPr>
        <p:spPr>
          <a:xfrm>
            <a:off x="1759205" y="3553946"/>
            <a:ext cx="941333" cy="9926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5292C843-2A19-4CDE-8E80-DFA0E0F6B8D5}"/>
              </a:ext>
            </a:extLst>
          </p:cNvPr>
          <p:cNvSpPr/>
          <p:nvPr/>
        </p:nvSpPr>
        <p:spPr>
          <a:xfrm>
            <a:off x="4783517" y="26583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01D8FF38-008B-4B21-84FA-514178848A89}"/>
              </a:ext>
            </a:extLst>
          </p:cNvPr>
          <p:cNvSpPr/>
          <p:nvPr/>
        </p:nvSpPr>
        <p:spPr>
          <a:xfrm>
            <a:off x="4935917" y="28107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63CD909F-E5FF-40B7-AE3F-51A4366B257E}"/>
              </a:ext>
            </a:extLst>
          </p:cNvPr>
          <p:cNvSpPr/>
          <p:nvPr/>
        </p:nvSpPr>
        <p:spPr>
          <a:xfrm>
            <a:off x="5088317" y="29631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4693309C-885D-40E0-BADD-D6390B021968}"/>
              </a:ext>
            </a:extLst>
          </p:cNvPr>
          <p:cNvSpPr/>
          <p:nvPr/>
        </p:nvSpPr>
        <p:spPr>
          <a:xfrm>
            <a:off x="5240717" y="31155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959B151-0113-4AEF-8D33-FAB15529941F}"/>
              </a:ext>
            </a:extLst>
          </p:cNvPr>
          <p:cNvSpPr/>
          <p:nvPr/>
        </p:nvSpPr>
        <p:spPr>
          <a:xfrm>
            <a:off x="5393117" y="32679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A40337F1-1CA2-4957-8F98-2CC2484DF7DF}"/>
              </a:ext>
            </a:extLst>
          </p:cNvPr>
          <p:cNvSpPr/>
          <p:nvPr/>
        </p:nvSpPr>
        <p:spPr>
          <a:xfrm>
            <a:off x="5545517" y="34203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0855094-EF17-4843-965A-98B9A3A9FA6D}"/>
              </a:ext>
            </a:extLst>
          </p:cNvPr>
          <p:cNvSpPr/>
          <p:nvPr/>
        </p:nvSpPr>
        <p:spPr>
          <a:xfrm>
            <a:off x="5697917" y="3572763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31" name="Connecteur droit avec flèche 130">
            <a:extLst>
              <a:ext uri="{FF2B5EF4-FFF2-40B4-BE49-F238E27FC236}">
                <a16:creationId xmlns:a16="http://schemas.microsoft.com/office/drawing/2014/main" id="{E961C631-CF12-4F6B-8F57-F4445026EAE8}"/>
              </a:ext>
            </a:extLst>
          </p:cNvPr>
          <p:cNvCxnSpPr>
            <a:cxnSpLocks/>
            <a:stCxn id="46" idx="3"/>
            <a:endCxn id="124" idx="1"/>
          </p:cNvCxnSpPr>
          <p:nvPr/>
        </p:nvCxnSpPr>
        <p:spPr>
          <a:xfrm>
            <a:off x="3303046" y="2954245"/>
            <a:ext cx="1480471" cy="169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Connecteur droit avec flèche 133">
            <a:extLst>
              <a:ext uri="{FF2B5EF4-FFF2-40B4-BE49-F238E27FC236}">
                <a16:creationId xmlns:a16="http://schemas.microsoft.com/office/drawing/2014/main" id="{A067BBA9-668C-452F-98F3-772FDD549FED}"/>
              </a:ext>
            </a:extLst>
          </p:cNvPr>
          <p:cNvCxnSpPr>
            <a:cxnSpLocks/>
            <a:stCxn id="52" idx="3"/>
            <a:endCxn id="130" idx="1"/>
          </p:cNvCxnSpPr>
          <p:nvPr/>
        </p:nvCxnSpPr>
        <p:spPr>
          <a:xfrm>
            <a:off x="3303046" y="3491386"/>
            <a:ext cx="2394871" cy="3941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7" name="Groupe 136">
            <a:extLst>
              <a:ext uri="{FF2B5EF4-FFF2-40B4-BE49-F238E27FC236}">
                <a16:creationId xmlns:a16="http://schemas.microsoft.com/office/drawing/2014/main" id="{E00B83CE-BC53-43B8-8A03-02D8C823433E}"/>
              </a:ext>
            </a:extLst>
          </p:cNvPr>
          <p:cNvGrpSpPr/>
          <p:nvPr/>
        </p:nvGrpSpPr>
        <p:grpSpPr>
          <a:xfrm>
            <a:off x="4034237" y="3749277"/>
            <a:ext cx="602507" cy="636104"/>
            <a:chOff x="3494667" y="1894255"/>
            <a:chExt cx="602507" cy="636104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CBF6D2B7-020B-4D03-BF56-7842B199F8C2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B2C1E79-26A8-48FF-AE87-92E3800E293F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F0E40F31-7B11-4A68-94B5-E832C212D375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B3EE9573-C3A7-4827-A965-96D89731B5B3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07A798A7-AEC4-483B-B292-E845C5E89735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ADD2BE7-DFDA-431B-A457-535C7A465C15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1A03BD29-979B-4838-B08A-FB989A7C8050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45" name="Groupe 144">
            <a:extLst>
              <a:ext uri="{FF2B5EF4-FFF2-40B4-BE49-F238E27FC236}">
                <a16:creationId xmlns:a16="http://schemas.microsoft.com/office/drawing/2014/main" id="{EA877D5D-5ED4-4435-856C-CC05D5FBFB57}"/>
              </a:ext>
            </a:extLst>
          </p:cNvPr>
          <p:cNvGrpSpPr/>
          <p:nvPr/>
        </p:nvGrpSpPr>
        <p:grpSpPr>
          <a:xfrm>
            <a:off x="4034236" y="4455731"/>
            <a:ext cx="602507" cy="636104"/>
            <a:chOff x="3494667" y="1894255"/>
            <a:chExt cx="602507" cy="636104"/>
          </a:xfrm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7763D8C-DF63-413F-B38D-C3D1D77617C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07714839-92A9-4DCE-8260-505EC92CEC6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C7DBBBB4-27E5-4ED8-B34E-7B383D900148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F09F0853-9EAB-4DCD-95F1-ADE0BC0E0812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BA2E03AF-AEC1-482A-A5A0-B0BD2AE52411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1AD1F27B-2FBD-47B6-982A-43A3D6D35E5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A70B5D80-087A-4080-B966-6C1F0FDCC0AE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56" name="Connecteur droit avec flèche 155">
            <a:extLst>
              <a:ext uri="{FF2B5EF4-FFF2-40B4-BE49-F238E27FC236}">
                <a16:creationId xmlns:a16="http://schemas.microsoft.com/office/drawing/2014/main" id="{2B0A624F-5B8E-4C5C-9E69-CCCC2BF9C4C0}"/>
              </a:ext>
            </a:extLst>
          </p:cNvPr>
          <p:cNvCxnSpPr>
            <a:stCxn id="39" idx="3"/>
            <a:endCxn id="138" idx="1"/>
          </p:cNvCxnSpPr>
          <p:nvPr/>
        </p:nvCxnSpPr>
        <p:spPr>
          <a:xfrm>
            <a:off x="3303045" y="3749277"/>
            <a:ext cx="731192" cy="454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Connecteur droit avec flèche 156">
            <a:extLst>
              <a:ext uri="{FF2B5EF4-FFF2-40B4-BE49-F238E27FC236}">
                <a16:creationId xmlns:a16="http://schemas.microsoft.com/office/drawing/2014/main" id="{0B4E00FE-7293-4EA8-8E50-39C6004B52BB}"/>
              </a:ext>
            </a:extLst>
          </p:cNvPr>
          <p:cNvCxnSpPr>
            <a:cxnSpLocks/>
            <a:stCxn id="45" idx="3"/>
            <a:endCxn id="146" idx="1"/>
          </p:cNvCxnSpPr>
          <p:nvPr/>
        </p:nvCxnSpPr>
        <p:spPr>
          <a:xfrm>
            <a:off x="3303045" y="4294509"/>
            <a:ext cx="731191" cy="2066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0" name="Rectangle 159">
            <a:extLst>
              <a:ext uri="{FF2B5EF4-FFF2-40B4-BE49-F238E27FC236}">
                <a16:creationId xmlns:a16="http://schemas.microsoft.com/office/drawing/2014/main" id="{0080FCE3-76E0-45FF-8090-BAFB9964461B}"/>
              </a:ext>
            </a:extLst>
          </p:cNvPr>
          <p:cNvSpPr/>
          <p:nvPr/>
        </p:nvSpPr>
        <p:spPr>
          <a:xfrm>
            <a:off x="6551167" y="4375320"/>
            <a:ext cx="625643" cy="62564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62" name="Connecteur droit avec flèche 161">
            <a:extLst>
              <a:ext uri="{FF2B5EF4-FFF2-40B4-BE49-F238E27FC236}">
                <a16:creationId xmlns:a16="http://schemas.microsoft.com/office/drawing/2014/main" id="{A07207D7-E3E4-4CF2-AFA8-29C03823762A}"/>
              </a:ext>
            </a:extLst>
          </p:cNvPr>
          <p:cNvCxnSpPr>
            <a:stCxn id="138" idx="3"/>
            <a:endCxn id="160" idx="1"/>
          </p:cNvCxnSpPr>
          <p:nvPr/>
        </p:nvCxnSpPr>
        <p:spPr>
          <a:xfrm>
            <a:off x="4636744" y="3794713"/>
            <a:ext cx="1914423" cy="8934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1" name="ZoneTexte 110">
            <a:extLst>
              <a:ext uri="{FF2B5EF4-FFF2-40B4-BE49-F238E27FC236}">
                <a16:creationId xmlns:a16="http://schemas.microsoft.com/office/drawing/2014/main" id="{E4263000-BB69-4132-8EB9-E4E8217CAF16}"/>
              </a:ext>
            </a:extLst>
          </p:cNvPr>
          <p:cNvSpPr txBox="1"/>
          <p:nvPr/>
        </p:nvSpPr>
        <p:spPr>
          <a:xfrm>
            <a:off x="6315539" y="2645763"/>
            <a:ext cx="28284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dirty="0"/>
              <a:t>Next </a:t>
            </a:r>
            <a:r>
              <a:rPr lang="fr-FR" sz="1800" dirty="0" err="1"/>
              <a:t>arrays</a:t>
            </a:r>
            <a:r>
              <a:rPr lang="fr-FR" sz="1800" dirty="0"/>
              <a:t> points to </a:t>
            </a:r>
            <a:r>
              <a:rPr lang="fr-FR" sz="1800" dirty="0" err="1"/>
              <a:t>arrays</a:t>
            </a:r>
            <a:r>
              <a:rPr lang="fr-FR" sz="1800" dirty="0"/>
              <a:t>, </a:t>
            </a:r>
            <a:r>
              <a:rPr lang="fr-FR" sz="1800" dirty="0" err="1"/>
              <a:t>which</a:t>
            </a:r>
            <a:r>
              <a:rPr lang="fr-FR" sz="1800" dirty="0"/>
              <a:t> the first points </a:t>
            </a:r>
            <a:r>
              <a:rPr lang="fr-FR" sz="1800" dirty="0" err="1"/>
              <a:t>directly</a:t>
            </a:r>
            <a:r>
              <a:rPr lang="fr-FR" sz="1800" dirty="0"/>
              <a:t> to blocks…</a:t>
            </a:r>
          </a:p>
          <a:p>
            <a:pPr algn="ctr"/>
            <a:r>
              <a:rPr lang="fr-FR" sz="1800" dirty="0"/>
              <a:t>…etc…</a:t>
            </a:r>
          </a:p>
          <a:p>
            <a:pPr algn="ctr"/>
            <a:r>
              <a:rPr lang="fr-FR" sz="1800" dirty="0"/>
              <a:t>On 3 </a:t>
            </a:r>
            <a:r>
              <a:rPr lang="fr-FR" sz="1800" dirty="0" err="1"/>
              <a:t>levels</a:t>
            </a:r>
            <a:r>
              <a:rPr lang="fr-FR" sz="1800" dirty="0"/>
              <a:t> of </a:t>
            </a:r>
            <a:r>
              <a:rPr lang="fr-FR" sz="1800" dirty="0" err="1"/>
              <a:t>depth</a:t>
            </a:r>
            <a:r>
              <a:rPr lang="fr-FR" sz="1800" dirty="0"/>
              <a:t> max</a:t>
            </a:r>
          </a:p>
        </p:txBody>
      </p:sp>
    </p:spTree>
    <p:extLst>
      <p:ext uri="{BB962C8B-B14F-4D97-AF65-F5344CB8AC3E}">
        <p14:creationId xmlns:p14="http://schemas.microsoft.com/office/powerpoint/2010/main" val="980666887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ZoneTexte 116">
            <a:extLst>
              <a:ext uri="{FF2B5EF4-FFF2-40B4-BE49-F238E27FC236}">
                <a16:creationId xmlns:a16="http://schemas.microsoft.com/office/drawing/2014/main" id="{5D472644-B6B3-4652-A6EF-522C60EED2BF}"/>
              </a:ext>
            </a:extLst>
          </p:cNvPr>
          <p:cNvSpPr txBox="1"/>
          <p:nvPr/>
        </p:nvSpPr>
        <p:spPr>
          <a:xfrm>
            <a:off x="3642440" y="2405043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91</a:t>
            </a:fld>
            <a:endParaRPr lang="fr-FR"/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335253C2-294E-4887-A4AF-454CF434BAC0}"/>
              </a:ext>
            </a:extLst>
          </p:cNvPr>
          <p:cNvGrpSpPr/>
          <p:nvPr/>
        </p:nvGrpSpPr>
        <p:grpSpPr>
          <a:xfrm>
            <a:off x="380243" y="777475"/>
            <a:ext cx="1933575" cy="3258670"/>
            <a:chOff x="380243" y="777475"/>
            <a:chExt cx="1933575" cy="3258670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000" dirty="0">
                    <a:solidFill>
                      <a:schemeClr val="tx1"/>
                    </a:solidFill>
                  </a:rPr>
                  <a:t>1 </a:t>
                </a:r>
                <a:r>
                  <a:rPr lang="fr-FR" sz="1000" dirty="0" err="1">
                    <a:solidFill>
                      <a:schemeClr val="tx1"/>
                    </a:solidFill>
                  </a:rPr>
                  <a:t>level</a:t>
                </a:r>
                <a:r>
                  <a:rPr lang="fr-FR" sz="1000" dirty="0">
                    <a:solidFill>
                      <a:schemeClr val="tx1"/>
                    </a:solidFill>
                  </a:rPr>
                  <a:t> of </a:t>
                </a:r>
                <a:r>
                  <a:rPr lang="fr-FR" sz="1000" dirty="0" err="1">
                    <a:solidFill>
                      <a:schemeClr val="tx1"/>
                    </a:solidFill>
                  </a:rPr>
                  <a:t>deepness</a:t>
                </a:r>
                <a:endParaRPr lang="fr-FR" sz="10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050" dirty="0">
                    <a:solidFill>
                      <a:schemeClr val="tx1"/>
                    </a:solidFill>
                  </a:rPr>
                  <a:t>2 </a:t>
                </a:r>
                <a:r>
                  <a:rPr lang="fr-FR" sz="1050" dirty="0" err="1">
                    <a:solidFill>
                      <a:schemeClr val="tx1"/>
                    </a:solidFill>
                  </a:rPr>
                  <a:t>levels</a:t>
                </a:r>
                <a:endParaRPr lang="fr-FR" sz="105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1000" dirty="0">
                    <a:solidFill>
                      <a:schemeClr val="tx1"/>
                    </a:solidFill>
                  </a:rPr>
                  <a:t>3 </a:t>
                </a:r>
                <a:r>
                  <a:rPr lang="fr-FR" sz="1000" dirty="0" err="1">
                    <a:solidFill>
                      <a:schemeClr val="tx1"/>
                    </a:solidFill>
                  </a:rPr>
                  <a:t>levels</a:t>
                </a:r>
                <a:endParaRPr lang="fr-FR" sz="10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5A2365CC-7FF4-416C-B5FC-391042D65C97}"/>
                </a:ext>
              </a:extLst>
            </p:cNvPr>
            <p:cNvSpPr txBox="1"/>
            <p:nvPr/>
          </p:nvSpPr>
          <p:spPr>
            <a:xfrm>
              <a:off x="380243" y="3728368"/>
              <a:ext cx="19335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FR" dirty="0"/>
                <a:t>i-</a:t>
              </a:r>
              <a:r>
                <a:rPr lang="fr-FR" dirty="0" err="1"/>
                <a:t>node</a:t>
              </a:r>
              <a:r>
                <a:rPr lang="fr-FR" dirty="0"/>
                <a:t> -&gt; blocks</a:t>
              </a:r>
            </a:p>
          </p:txBody>
        </p: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C8AEE86E-C6BB-4F25-8EC1-D39AB3902BDD}"/>
              </a:ext>
            </a:extLst>
          </p:cNvPr>
          <p:cNvGrpSpPr/>
          <p:nvPr/>
        </p:nvGrpSpPr>
        <p:grpSpPr>
          <a:xfrm>
            <a:off x="3547868" y="3414170"/>
            <a:ext cx="602507" cy="636104"/>
            <a:chOff x="3494667" y="1894255"/>
            <a:chExt cx="602507" cy="636104"/>
          </a:xfrm>
        </p:grpSpPr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3C777D8-A519-4A9D-B9BB-A1DF106D77F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7A717D2-CFEF-42E2-BD00-5B8AAB5A4C1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1D6168CA-5CAC-477B-8B1B-E5886F76F24E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4C52398B-1773-4CAA-8FE2-57C97A26189E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CB5CFBA-1E89-4986-842A-6F72B2306B49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6FA2E3E-3B4D-4600-B273-34B25B0D0CF8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4265A038-1592-4D84-A0D9-DCF05F98C709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01CEF83A-AE38-40B2-BBBE-E42F64738455}"/>
              </a:ext>
            </a:extLst>
          </p:cNvPr>
          <p:cNvGrpSpPr/>
          <p:nvPr/>
        </p:nvGrpSpPr>
        <p:grpSpPr>
          <a:xfrm>
            <a:off x="2968689" y="2442380"/>
            <a:ext cx="602507" cy="628013"/>
            <a:chOff x="3494667" y="2530359"/>
            <a:chExt cx="602507" cy="628013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DD1CC6BA-F81C-471C-9285-9C0C03CC8130}"/>
                </a:ext>
              </a:extLst>
            </p:cNvPr>
            <p:cNvSpPr/>
            <p:nvPr/>
          </p:nvSpPr>
          <p:spPr>
            <a:xfrm>
              <a:off x="3494667" y="253035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579A7EA4-1023-43A9-925E-6A9BAE7DA8F4}"/>
                </a:ext>
              </a:extLst>
            </p:cNvPr>
            <p:cNvSpPr/>
            <p:nvPr/>
          </p:nvSpPr>
          <p:spPr>
            <a:xfrm>
              <a:off x="3494667" y="261314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C1B46279-B1FE-4FDE-A267-E64682A182D6}"/>
                </a:ext>
              </a:extLst>
            </p:cNvPr>
            <p:cNvSpPr/>
            <p:nvPr/>
          </p:nvSpPr>
          <p:spPr>
            <a:xfrm>
              <a:off x="3494667" y="2704012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ABADEF64-6E0D-435B-9728-3CF4E6F4790D}"/>
                </a:ext>
              </a:extLst>
            </p:cNvPr>
            <p:cNvSpPr/>
            <p:nvPr/>
          </p:nvSpPr>
          <p:spPr>
            <a:xfrm>
              <a:off x="3494667" y="2794884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04E208B7-0FDF-453E-BB83-D85054F905E5}"/>
                </a:ext>
              </a:extLst>
            </p:cNvPr>
            <p:cNvSpPr/>
            <p:nvPr/>
          </p:nvSpPr>
          <p:spPr>
            <a:xfrm>
              <a:off x="3494667" y="2885756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10E6BE37-2C02-4F70-B59E-C4060F354211}"/>
                </a:ext>
              </a:extLst>
            </p:cNvPr>
            <p:cNvSpPr/>
            <p:nvPr/>
          </p:nvSpPr>
          <p:spPr>
            <a:xfrm>
              <a:off x="3494667" y="2976628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1DB2D90-24A7-4F25-8A0F-EF8B9AC6598D}"/>
                </a:ext>
              </a:extLst>
            </p:cNvPr>
            <p:cNvSpPr/>
            <p:nvPr/>
          </p:nvSpPr>
          <p:spPr>
            <a:xfrm>
              <a:off x="3494667" y="306750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70" name="ZoneTexte 69">
            <a:extLst>
              <a:ext uri="{FF2B5EF4-FFF2-40B4-BE49-F238E27FC236}">
                <a16:creationId xmlns:a16="http://schemas.microsoft.com/office/drawing/2014/main" id="{ADC2B129-F34C-4747-B2F1-023E76BAA1CA}"/>
              </a:ext>
            </a:extLst>
          </p:cNvPr>
          <p:cNvSpPr txBox="1"/>
          <p:nvPr/>
        </p:nvSpPr>
        <p:spPr>
          <a:xfrm>
            <a:off x="441835" y="718225"/>
            <a:ext cx="3007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</a:t>
            </a:r>
          </a:p>
        </p:txBody>
      </p:sp>
      <p:sp>
        <p:nvSpPr>
          <p:cNvPr id="71" name="ZoneTexte 70">
            <a:extLst>
              <a:ext uri="{FF2B5EF4-FFF2-40B4-BE49-F238E27FC236}">
                <a16:creationId xmlns:a16="http://schemas.microsoft.com/office/drawing/2014/main" id="{75F98142-D9A2-451C-87EF-54EE5CCF3930}"/>
              </a:ext>
            </a:extLst>
          </p:cNvPr>
          <p:cNvSpPr txBox="1"/>
          <p:nvPr/>
        </p:nvSpPr>
        <p:spPr>
          <a:xfrm>
            <a:off x="255997" y="2805075"/>
            <a:ext cx="4866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12</a:t>
            </a:r>
          </a:p>
        </p:txBody>
      </p:sp>
      <p:grpSp>
        <p:nvGrpSpPr>
          <p:cNvPr id="102" name="Groupe 101">
            <a:extLst>
              <a:ext uri="{FF2B5EF4-FFF2-40B4-BE49-F238E27FC236}">
                <a16:creationId xmlns:a16="http://schemas.microsoft.com/office/drawing/2014/main" id="{432E9585-8BE9-41FE-A831-D61CFFA7DFC1}"/>
              </a:ext>
            </a:extLst>
          </p:cNvPr>
          <p:cNvGrpSpPr/>
          <p:nvPr/>
        </p:nvGrpSpPr>
        <p:grpSpPr>
          <a:xfrm>
            <a:off x="4185445" y="4329489"/>
            <a:ext cx="602507" cy="636104"/>
            <a:chOff x="3494667" y="1894255"/>
            <a:chExt cx="602507" cy="636104"/>
          </a:xfrm>
        </p:grpSpPr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156CE346-4E51-4596-BFFF-D6F59C85A769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9E127A6B-B1FF-4CBE-9513-D4CEFB730B2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6D9C75A-A53E-4FFC-B0F9-111EC710C2B0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9BF5C9B6-9559-4506-857C-4608073FA326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0B7B6D4A-8224-48CD-B39C-FBFB263DE853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CA54FC87-7E3F-41E0-B624-EC7E490556A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079C2763-4B6A-4842-8302-832062F46CC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10" name="Connecteur droit avec flèche 109">
            <a:extLst>
              <a:ext uri="{FF2B5EF4-FFF2-40B4-BE49-F238E27FC236}">
                <a16:creationId xmlns:a16="http://schemas.microsoft.com/office/drawing/2014/main" id="{DD5303F6-02CA-4E79-A5C0-4211138A3B9E}"/>
              </a:ext>
            </a:extLst>
          </p:cNvPr>
          <p:cNvCxnSpPr>
            <a:cxnSpLocks/>
            <a:stCxn id="32" idx="3"/>
            <a:endCxn id="46" idx="1"/>
          </p:cNvCxnSpPr>
          <p:nvPr/>
        </p:nvCxnSpPr>
        <p:spPr>
          <a:xfrm flipV="1">
            <a:off x="1985212" y="2487816"/>
            <a:ext cx="983477" cy="678830"/>
          </a:xfrm>
          <a:prstGeom prst="straightConnector1">
            <a:avLst/>
          </a:prstGeom>
          <a:ln>
            <a:solidFill>
              <a:schemeClr val="accent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Connecteur droit avec flèche 111">
            <a:extLst>
              <a:ext uri="{FF2B5EF4-FFF2-40B4-BE49-F238E27FC236}">
                <a16:creationId xmlns:a16="http://schemas.microsoft.com/office/drawing/2014/main" id="{3406B754-A2C2-4E01-9161-E671AC969D0A}"/>
              </a:ext>
            </a:extLst>
          </p:cNvPr>
          <p:cNvCxnSpPr>
            <a:cxnSpLocks/>
            <a:stCxn id="33" idx="3"/>
            <a:endCxn id="39" idx="1"/>
          </p:cNvCxnSpPr>
          <p:nvPr/>
        </p:nvCxnSpPr>
        <p:spPr>
          <a:xfrm>
            <a:off x="1985212" y="3359151"/>
            <a:ext cx="1562656" cy="100455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Connecteur droit avec flèche 113">
            <a:extLst>
              <a:ext uri="{FF2B5EF4-FFF2-40B4-BE49-F238E27FC236}">
                <a16:creationId xmlns:a16="http://schemas.microsoft.com/office/drawing/2014/main" id="{258ED2B5-AA27-448D-8899-A84117885527}"/>
              </a:ext>
            </a:extLst>
          </p:cNvPr>
          <p:cNvCxnSpPr>
            <a:cxnSpLocks/>
            <a:stCxn id="34" idx="3"/>
            <a:endCxn id="103" idx="1"/>
          </p:cNvCxnSpPr>
          <p:nvPr/>
        </p:nvCxnSpPr>
        <p:spPr>
          <a:xfrm>
            <a:off x="1985212" y="3551656"/>
            <a:ext cx="2200233" cy="823269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37" name="Groupe 136">
            <a:extLst>
              <a:ext uri="{FF2B5EF4-FFF2-40B4-BE49-F238E27FC236}">
                <a16:creationId xmlns:a16="http://schemas.microsoft.com/office/drawing/2014/main" id="{E00B83CE-BC53-43B8-8A03-02D8C823433E}"/>
              </a:ext>
            </a:extLst>
          </p:cNvPr>
          <p:cNvGrpSpPr/>
          <p:nvPr/>
        </p:nvGrpSpPr>
        <p:grpSpPr>
          <a:xfrm>
            <a:off x="5065397" y="2127857"/>
            <a:ext cx="602507" cy="636104"/>
            <a:chOff x="3494667" y="1894255"/>
            <a:chExt cx="602507" cy="636104"/>
          </a:xfrm>
        </p:grpSpPr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CBF6D2B7-020B-4D03-BF56-7842B199F8C2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8B2C1E79-26A8-48FF-AE87-92E3800E293F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F0E40F31-7B11-4A68-94B5-E832C212D375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B3EE9573-C3A7-4827-A965-96D89731B5B3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07A798A7-AEC4-483B-B292-E845C5E89735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AADD2BE7-DFDA-431B-A457-535C7A465C15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1A03BD29-979B-4838-B08A-FB989A7C8050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45" name="Groupe 144">
            <a:extLst>
              <a:ext uri="{FF2B5EF4-FFF2-40B4-BE49-F238E27FC236}">
                <a16:creationId xmlns:a16="http://schemas.microsoft.com/office/drawing/2014/main" id="{EA877D5D-5ED4-4435-856C-CC05D5FBFB57}"/>
              </a:ext>
            </a:extLst>
          </p:cNvPr>
          <p:cNvGrpSpPr/>
          <p:nvPr/>
        </p:nvGrpSpPr>
        <p:grpSpPr>
          <a:xfrm>
            <a:off x="5074052" y="2941998"/>
            <a:ext cx="602507" cy="636104"/>
            <a:chOff x="3494667" y="1894255"/>
            <a:chExt cx="602507" cy="636104"/>
          </a:xfrm>
        </p:grpSpPr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47763D8C-DF63-413F-B38D-C3D1D77617C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07714839-92A9-4DCE-8260-505EC92CEC61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C7DBBBB4-27E5-4ED8-B34E-7B383D900148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F09F0853-9EAB-4DCD-95F1-ADE0BC0E0812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BA2E03AF-AEC1-482A-A5A0-B0BD2AE52411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1AD1F27B-2FBD-47B6-982A-43A3D6D35E5E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A70B5D80-087A-4080-B966-6C1F0FDCC0AE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56" name="Connecteur droit avec flèche 155">
            <a:extLst>
              <a:ext uri="{FF2B5EF4-FFF2-40B4-BE49-F238E27FC236}">
                <a16:creationId xmlns:a16="http://schemas.microsoft.com/office/drawing/2014/main" id="{2B0A624F-5B8E-4C5C-9E69-CCCC2BF9C4C0}"/>
              </a:ext>
            </a:extLst>
          </p:cNvPr>
          <p:cNvCxnSpPr>
            <a:stCxn id="39" idx="3"/>
            <a:endCxn id="138" idx="1"/>
          </p:cNvCxnSpPr>
          <p:nvPr/>
        </p:nvCxnSpPr>
        <p:spPr>
          <a:xfrm flipV="1">
            <a:off x="4150375" y="2173293"/>
            <a:ext cx="915022" cy="1286313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7" name="Connecteur droit avec flèche 156">
            <a:extLst>
              <a:ext uri="{FF2B5EF4-FFF2-40B4-BE49-F238E27FC236}">
                <a16:creationId xmlns:a16="http://schemas.microsoft.com/office/drawing/2014/main" id="{0B4E00FE-7293-4EA8-8E50-39C6004B52BB}"/>
              </a:ext>
            </a:extLst>
          </p:cNvPr>
          <p:cNvCxnSpPr>
            <a:cxnSpLocks/>
            <a:stCxn id="45" idx="3"/>
            <a:endCxn id="146" idx="1"/>
          </p:cNvCxnSpPr>
          <p:nvPr/>
        </p:nvCxnSpPr>
        <p:spPr>
          <a:xfrm flipV="1">
            <a:off x="4150375" y="2987434"/>
            <a:ext cx="923677" cy="1017404"/>
          </a:xfrm>
          <a:prstGeom prst="straightConnector1">
            <a:avLst/>
          </a:prstGeom>
          <a:ln>
            <a:solidFill>
              <a:srgbClr val="00B05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Accolade fermante 22">
            <a:extLst>
              <a:ext uri="{FF2B5EF4-FFF2-40B4-BE49-F238E27FC236}">
                <a16:creationId xmlns:a16="http://schemas.microsoft.com/office/drawing/2014/main" id="{0CA89E03-96FA-47B6-AEA8-0F998F64F808}"/>
              </a:ext>
            </a:extLst>
          </p:cNvPr>
          <p:cNvSpPr/>
          <p:nvPr/>
        </p:nvSpPr>
        <p:spPr>
          <a:xfrm>
            <a:off x="2093205" y="777475"/>
            <a:ext cx="166650" cy="230358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5" name="ZoneTexte 24">
            <a:extLst>
              <a:ext uri="{FF2B5EF4-FFF2-40B4-BE49-F238E27FC236}">
                <a16:creationId xmlns:a16="http://schemas.microsoft.com/office/drawing/2014/main" id="{CB8C86B2-C062-4F73-B38D-5D4B4DAA3717}"/>
              </a:ext>
            </a:extLst>
          </p:cNvPr>
          <p:cNvSpPr txBox="1"/>
          <p:nvPr/>
        </p:nvSpPr>
        <p:spPr>
          <a:xfrm>
            <a:off x="2245691" y="1569069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116" name="Accolade fermante 115">
            <a:extLst>
              <a:ext uri="{FF2B5EF4-FFF2-40B4-BE49-F238E27FC236}">
                <a16:creationId xmlns:a16="http://schemas.microsoft.com/office/drawing/2014/main" id="{DC77D546-6091-4FF9-A426-A9813A17B63E}"/>
              </a:ext>
            </a:extLst>
          </p:cNvPr>
          <p:cNvSpPr/>
          <p:nvPr/>
        </p:nvSpPr>
        <p:spPr>
          <a:xfrm>
            <a:off x="3608922" y="2442379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9" name="Accolade fermante 118">
            <a:extLst>
              <a:ext uri="{FF2B5EF4-FFF2-40B4-BE49-F238E27FC236}">
                <a16:creationId xmlns:a16="http://schemas.microsoft.com/office/drawing/2014/main" id="{3634756E-1665-4C63-A41D-8D72A90EBE5D}"/>
              </a:ext>
            </a:extLst>
          </p:cNvPr>
          <p:cNvSpPr/>
          <p:nvPr/>
        </p:nvSpPr>
        <p:spPr>
          <a:xfrm>
            <a:off x="5710528" y="2122372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0" name="Accolade fermante 119">
            <a:extLst>
              <a:ext uri="{FF2B5EF4-FFF2-40B4-BE49-F238E27FC236}">
                <a16:creationId xmlns:a16="http://schemas.microsoft.com/office/drawing/2014/main" id="{0490A45B-7A1B-485D-99E6-0C5C24297AA9}"/>
              </a:ext>
            </a:extLst>
          </p:cNvPr>
          <p:cNvSpPr/>
          <p:nvPr/>
        </p:nvSpPr>
        <p:spPr>
          <a:xfrm>
            <a:off x="5745173" y="2939427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21" name="Groupe 120">
            <a:extLst>
              <a:ext uri="{FF2B5EF4-FFF2-40B4-BE49-F238E27FC236}">
                <a16:creationId xmlns:a16="http://schemas.microsoft.com/office/drawing/2014/main" id="{6855511D-E415-4141-8349-56E0BA4C1575}"/>
              </a:ext>
            </a:extLst>
          </p:cNvPr>
          <p:cNvGrpSpPr/>
          <p:nvPr/>
        </p:nvGrpSpPr>
        <p:grpSpPr>
          <a:xfrm>
            <a:off x="6025545" y="3747672"/>
            <a:ext cx="602507" cy="636104"/>
            <a:chOff x="3494667" y="1894255"/>
            <a:chExt cx="602507" cy="636104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04ACE009-6613-44EF-9D62-6E114664736B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C6D994FD-306B-423F-8AF0-93B4B2050779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EE736CB2-9AD8-48BE-B7E1-A85561E6BB72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753E6C24-DE91-41AA-9B0A-2D114B14D79F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19E1656-8EC4-4C3A-8BE6-CCF9607DDBF4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8640B5A8-5758-4474-953E-52EBEE8CBD9C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0E36164B-C0A8-4BF7-A36E-5108A0D3749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54" name="Groupe 153">
            <a:extLst>
              <a:ext uri="{FF2B5EF4-FFF2-40B4-BE49-F238E27FC236}">
                <a16:creationId xmlns:a16="http://schemas.microsoft.com/office/drawing/2014/main" id="{31FE852C-1F15-4998-9144-E7EA87ABA2EF}"/>
              </a:ext>
            </a:extLst>
          </p:cNvPr>
          <p:cNvGrpSpPr/>
          <p:nvPr/>
        </p:nvGrpSpPr>
        <p:grpSpPr>
          <a:xfrm>
            <a:off x="6025545" y="4465797"/>
            <a:ext cx="602507" cy="636104"/>
            <a:chOff x="3494667" y="1894255"/>
            <a:chExt cx="602507" cy="636104"/>
          </a:xfrm>
        </p:grpSpPr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6F5505CF-3F80-4F81-8AD0-381E539AB977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0DE426B0-16DF-4F69-BBAE-FDB7A8F8D08B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E99AA45E-1795-44EB-9D1A-C76EA14E2BAD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8624CD39-A9F6-4FCF-BEC3-7C9D5F3F3230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950397EF-F25B-4F9A-A410-A178C6045C0D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35FE521B-A641-4560-9617-F4DD4B4CD52F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5" name="Rectangle 164">
              <a:extLst>
                <a:ext uri="{FF2B5EF4-FFF2-40B4-BE49-F238E27FC236}">
                  <a16:creationId xmlns:a16="http://schemas.microsoft.com/office/drawing/2014/main" id="{8A924675-A1B1-4F29-AAA8-68B491473F54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38" name="Connecteur droit avec flèche 37">
            <a:extLst>
              <a:ext uri="{FF2B5EF4-FFF2-40B4-BE49-F238E27FC236}">
                <a16:creationId xmlns:a16="http://schemas.microsoft.com/office/drawing/2014/main" id="{95335BC1-C58D-47AA-AE2C-C99DCA364065}"/>
              </a:ext>
            </a:extLst>
          </p:cNvPr>
          <p:cNvCxnSpPr>
            <a:stCxn id="103" idx="3"/>
            <a:endCxn id="122" idx="1"/>
          </p:cNvCxnSpPr>
          <p:nvPr/>
        </p:nvCxnSpPr>
        <p:spPr>
          <a:xfrm flipV="1">
            <a:off x="4787952" y="3793108"/>
            <a:ext cx="1237593" cy="58181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6" name="Connecteur droit avec flèche 165">
            <a:extLst>
              <a:ext uri="{FF2B5EF4-FFF2-40B4-BE49-F238E27FC236}">
                <a16:creationId xmlns:a16="http://schemas.microsoft.com/office/drawing/2014/main" id="{94BFD0DC-6A47-4BDD-84C7-542D4E8038CB}"/>
              </a:ext>
            </a:extLst>
          </p:cNvPr>
          <p:cNvCxnSpPr>
            <a:cxnSpLocks/>
            <a:stCxn id="109" idx="3"/>
            <a:endCxn id="155" idx="1"/>
          </p:cNvCxnSpPr>
          <p:nvPr/>
        </p:nvCxnSpPr>
        <p:spPr>
          <a:xfrm flipV="1">
            <a:off x="4787952" y="4511233"/>
            <a:ext cx="1237593" cy="40892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67" name="Groupe 166">
            <a:extLst>
              <a:ext uri="{FF2B5EF4-FFF2-40B4-BE49-F238E27FC236}">
                <a16:creationId xmlns:a16="http://schemas.microsoft.com/office/drawing/2014/main" id="{D13D60F7-E303-47CB-82AE-2CA303212DD9}"/>
              </a:ext>
            </a:extLst>
          </p:cNvPr>
          <p:cNvGrpSpPr/>
          <p:nvPr/>
        </p:nvGrpSpPr>
        <p:grpSpPr>
          <a:xfrm>
            <a:off x="7437781" y="1998462"/>
            <a:ext cx="602507" cy="636104"/>
            <a:chOff x="3494667" y="1894255"/>
            <a:chExt cx="602507" cy="636104"/>
          </a:xfrm>
        </p:grpSpPr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0A82A6A0-5E70-4D56-B3FA-EF8DADAE7CD5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D8ED2170-B8E2-4571-AB35-12268A679D7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DB83F41A-D234-4467-83E0-3CBC533617DF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668DD0CE-17C5-4A09-92B9-89F8BDAAE34A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CC32060C-EA02-4165-9B80-0356E3E776E1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49A70DBF-C22A-4E9D-A160-AA37265CB9F5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2C1133F4-779F-4523-BB40-681A7140080C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75" name="Accolade fermante 174">
            <a:extLst>
              <a:ext uri="{FF2B5EF4-FFF2-40B4-BE49-F238E27FC236}">
                <a16:creationId xmlns:a16="http://schemas.microsoft.com/office/drawing/2014/main" id="{D19E3AF6-9B02-4916-935E-4A9F6B7583F6}"/>
              </a:ext>
            </a:extLst>
          </p:cNvPr>
          <p:cNvSpPr/>
          <p:nvPr/>
        </p:nvSpPr>
        <p:spPr>
          <a:xfrm>
            <a:off x="8082912" y="1992977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76" name="Groupe 175">
            <a:extLst>
              <a:ext uri="{FF2B5EF4-FFF2-40B4-BE49-F238E27FC236}">
                <a16:creationId xmlns:a16="http://schemas.microsoft.com/office/drawing/2014/main" id="{4AC7027D-02A4-44D0-868E-8A1F1BD6D701}"/>
              </a:ext>
            </a:extLst>
          </p:cNvPr>
          <p:cNvGrpSpPr/>
          <p:nvPr/>
        </p:nvGrpSpPr>
        <p:grpSpPr>
          <a:xfrm>
            <a:off x="7437781" y="2888649"/>
            <a:ext cx="602507" cy="636104"/>
            <a:chOff x="3494667" y="1894255"/>
            <a:chExt cx="602507" cy="636104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70BC0F31-D85E-4A0F-9905-0FAC683F0C14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4ABB66B6-E849-43A6-B7EA-EE19951417F6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2BC03DC8-C6B2-4F45-A7BD-AA8C1E3E24D2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0" name="Rectangle 179">
              <a:extLst>
                <a:ext uri="{FF2B5EF4-FFF2-40B4-BE49-F238E27FC236}">
                  <a16:creationId xmlns:a16="http://schemas.microsoft.com/office/drawing/2014/main" id="{E87A17DC-011F-4669-A0F1-B15DAA892922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8C2604BA-45B0-4631-B6D7-F62D269C6088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4B9DD356-8629-4E8B-A115-AD2ED9F90E53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EBCB6FA8-BA24-4B34-979E-A1297B66122D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84" name="Accolade fermante 183">
            <a:extLst>
              <a:ext uri="{FF2B5EF4-FFF2-40B4-BE49-F238E27FC236}">
                <a16:creationId xmlns:a16="http://schemas.microsoft.com/office/drawing/2014/main" id="{2B0A8BB8-E8D5-4502-8F51-7A5283D96F94}"/>
              </a:ext>
            </a:extLst>
          </p:cNvPr>
          <p:cNvSpPr/>
          <p:nvPr/>
        </p:nvSpPr>
        <p:spPr>
          <a:xfrm>
            <a:off x="8082912" y="2883164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85" name="Groupe 184">
            <a:extLst>
              <a:ext uri="{FF2B5EF4-FFF2-40B4-BE49-F238E27FC236}">
                <a16:creationId xmlns:a16="http://schemas.microsoft.com/office/drawing/2014/main" id="{754D2AE6-EEBD-42BC-8085-22E31EE2E5AA}"/>
              </a:ext>
            </a:extLst>
          </p:cNvPr>
          <p:cNvGrpSpPr/>
          <p:nvPr/>
        </p:nvGrpSpPr>
        <p:grpSpPr>
          <a:xfrm>
            <a:off x="7700087" y="3738821"/>
            <a:ext cx="602507" cy="636104"/>
            <a:chOff x="3494667" y="1894255"/>
            <a:chExt cx="602507" cy="636104"/>
          </a:xfrm>
        </p:grpSpPr>
        <p:sp>
          <p:nvSpPr>
            <p:cNvPr id="186" name="Rectangle 185">
              <a:extLst>
                <a:ext uri="{FF2B5EF4-FFF2-40B4-BE49-F238E27FC236}">
                  <a16:creationId xmlns:a16="http://schemas.microsoft.com/office/drawing/2014/main" id="{95F00166-4CC9-4679-80E9-7017D986962F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7" name="Rectangle 186">
              <a:extLst>
                <a:ext uri="{FF2B5EF4-FFF2-40B4-BE49-F238E27FC236}">
                  <a16:creationId xmlns:a16="http://schemas.microsoft.com/office/drawing/2014/main" id="{1DEAA004-6556-4D0C-9441-73BAECDA564D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8" name="Rectangle 187">
              <a:extLst>
                <a:ext uri="{FF2B5EF4-FFF2-40B4-BE49-F238E27FC236}">
                  <a16:creationId xmlns:a16="http://schemas.microsoft.com/office/drawing/2014/main" id="{2E4F965D-89EB-489E-BCFC-B73ED8865B0B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89" name="Rectangle 188">
              <a:extLst>
                <a:ext uri="{FF2B5EF4-FFF2-40B4-BE49-F238E27FC236}">
                  <a16:creationId xmlns:a16="http://schemas.microsoft.com/office/drawing/2014/main" id="{4D601D86-5121-45DD-A4E9-A16D3C12A8C2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0" name="Rectangle 189">
              <a:extLst>
                <a:ext uri="{FF2B5EF4-FFF2-40B4-BE49-F238E27FC236}">
                  <a16:creationId xmlns:a16="http://schemas.microsoft.com/office/drawing/2014/main" id="{AAF2A1DD-85B3-45CE-9850-E0DC7D33B42C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E12E523A-0816-468B-B15C-59E8B04B5610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78C52270-43B4-4718-ABAD-1D48CBA58ECA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93" name="Accolade fermante 192">
            <a:extLst>
              <a:ext uri="{FF2B5EF4-FFF2-40B4-BE49-F238E27FC236}">
                <a16:creationId xmlns:a16="http://schemas.microsoft.com/office/drawing/2014/main" id="{963C9043-9116-480F-908E-28B40703DB0E}"/>
              </a:ext>
            </a:extLst>
          </p:cNvPr>
          <p:cNvSpPr/>
          <p:nvPr/>
        </p:nvSpPr>
        <p:spPr>
          <a:xfrm>
            <a:off x="8345218" y="3733336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194" name="Groupe 193">
            <a:extLst>
              <a:ext uri="{FF2B5EF4-FFF2-40B4-BE49-F238E27FC236}">
                <a16:creationId xmlns:a16="http://schemas.microsoft.com/office/drawing/2014/main" id="{3AB98052-1062-4C6A-B37A-B13AC6A0E1BC}"/>
              </a:ext>
            </a:extLst>
          </p:cNvPr>
          <p:cNvGrpSpPr/>
          <p:nvPr/>
        </p:nvGrpSpPr>
        <p:grpSpPr>
          <a:xfrm>
            <a:off x="7695962" y="4432373"/>
            <a:ext cx="602507" cy="636104"/>
            <a:chOff x="3494667" y="1894255"/>
            <a:chExt cx="602507" cy="636104"/>
          </a:xfrm>
        </p:grpSpPr>
        <p:sp>
          <p:nvSpPr>
            <p:cNvPr id="195" name="Rectangle 194">
              <a:extLst>
                <a:ext uri="{FF2B5EF4-FFF2-40B4-BE49-F238E27FC236}">
                  <a16:creationId xmlns:a16="http://schemas.microsoft.com/office/drawing/2014/main" id="{18DA97CF-FDEB-4AE4-B7F5-7F31A653E6D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6" name="Rectangle 195">
              <a:extLst>
                <a:ext uri="{FF2B5EF4-FFF2-40B4-BE49-F238E27FC236}">
                  <a16:creationId xmlns:a16="http://schemas.microsoft.com/office/drawing/2014/main" id="{EEADC448-435B-463A-BB2D-1FA16BD9B36A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4CB2391C-191B-4E36-ADF8-F9FFD3086802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4E849C9A-7466-4924-A78D-212FA8AB2DC7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B679B47D-79D2-48EC-8469-9D8A6BBF7394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F357F0BE-3224-4FA7-85FE-0E49FBCE62C9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B5B65695-31A9-4883-9106-02D717E22AB3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202" name="Accolade fermante 201">
            <a:extLst>
              <a:ext uri="{FF2B5EF4-FFF2-40B4-BE49-F238E27FC236}">
                <a16:creationId xmlns:a16="http://schemas.microsoft.com/office/drawing/2014/main" id="{F971CB66-9E8F-43C6-B610-274705D26CB5}"/>
              </a:ext>
            </a:extLst>
          </p:cNvPr>
          <p:cNvSpPr/>
          <p:nvPr/>
        </p:nvSpPr>
        <p:spPr>
          <a:xfrm>
            <a:off x="8341093" y="4426888"/>
            <a:ext cx="152780" cy="63867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70670A43-19AA-4FC4-A010-77E1C85B5674}"/>
              </a:ext>
            </a:extLst>
          </p:cNvPr>
          <p:cNvCxnSpPr>
            <a:stCxn id="122" idx="3"/>
            <a:endCxn id="168" idx="1"/>
          </p:cNvCxnSpPr>
          <p:nvPr/>
        </p:nvCxnSpPr>
        <p:spPr>
          <a:xfrm flipV="1">
            <a:off x="6628052" y="2043898"/>
            <a:ext cx="809729" cy="174921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3" name="Connecteur droit avec flèche 202">
            <a:extLst>
              <a:ext uri="{FF2B5EF4-FFF2-40B4-BE49-F238E27FC236}">
                <a16:creationId xmlns:a16="http://schemas.microsoft.com/office/drawing/2014/main" id="{69F792D7-7AA3-46A6-BA41-307844E55BFE}"/>
              </a:ext>
            </a:extLst>
          </p:cNvPr>
          <p:cNvCxnSpPr>
            <a:cxnSpLocks/>
            <a:stCxn id="153" idx="3"/>
            <a:endCxn id="177" idx="1"/>
          </p:cNvCxnSpPr>
          <p:nvPr/>
        </p:nvCxnSpPr>
        <p:spPr>
          <a:xfrm flipV="1">
            <a:off x="6628052" y="2934085"/>
            <a:ext cx="809729" cy="140425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4" name="Connecteur droit avec flèche 203">
            <a:extLst>
              <a:ext uri="{FF2B5EF4-FFF2-40B4-BE49-F238E27FC236}">
                <a16:creationId xmlns:a16="http://schemas.microsoft.com/office/drawing/2014/main" id="{DE002DDB-613A-49CC-BD45-025BFA1E526B}"/>
              </a:ext>
            </a:extLst>
          </p:cNvPr>
          <p:cNvCxnSpPr>
            <a:cxnSpLocks/>
            <a:stCxn id="155" idx="3"/>
            <a:endCxn id="186" idx="1"/>
          </p:cNvCxnSpPr>
          <p:nvPr/>
        </p:nvCxnSpPr>
        <p:spPr>
          <a:xfrm flipV="1">
            <a:off x="6628052" y="3784257"/>
            <a:ext cx="1072035" cy="72697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5" name="Connecteur droit avec flèche 204">
            <a:extLst>
              <a:ext uri="{FF2B5EF4-FFF2-40B4-BE49-F238E27FC236}">
                <a16:creationId xmlns:a16="http://schemas.microsoft.com/office/drawing/2014/main" id="{2E24F2E7-5E2A-4D74-8B48-49249CB4C1E2}"/>
              </a:ext>
            </a:extLst>
          </p:cNvPr>
          <p:cNvCxnSpPr>
            <a:cxnSpLocks/>
            <a:stCxn id="165" idx="3"/>
            <a:endCxn id="195" idx="1"/>
          </p:cNvCxnSpPr>
          <p:nvPr/>
        </p:nvCxnSpPr>
        <p:spPr>
          <a:xfrm flipV="1">
            <a:off x="6628052" y="4477809"/>
            <a:ext cx="1067910" cy="578656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6" name="ZoneTexte 205">
            <a:extLst>
              <a:ext uri="{FF2B5EF4-FFF2-40B4-BE49-F238E27FC236}">
                <a16:creationId xmlns:a16="http://schemas.microsoft.com/office/drawing/2014/main" id="{931CEE34-8681-490C-B0DB-01EFCB2DCD04}"/>
              </a:ext>
            </a:extLst>
          </p:cNvPr>
          <p:cNvSpPr txBox="1"/>
          <p:nvPr/>
        </p:nvSpPr>
        <p:spPr>
          <a:xfrm>
            <a:off x="5821563" y="2084309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207" name="ZoneTexte 206">
            <a:extLst>
              <a:ext uri="{FF2B5EF4-FFF2-40B4-BE49-F238E27FC236}">
                <a16:creationId xmlns:a16="http://schemas.microsoft.com/office/drawing/2014/main" id="{4EEA167E-69E1-4EE1-8A45-DA7AB3A1A619}"/>
              </a:ext>
            </a:extLst>
          </p:cNvPr>
          <p:cNvSpPr txBox="1"/>
          <p:nvPr/>
        </p:nvSpPr>
        <p:spPr>
          <a:xfrm>
            <a:off x="5788243" y="2888504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208" name="ZoneTexte 207">
            <a:extLst>
              <a:ext uri="{FF2B5EF4-FFF2-40B4-BE49-F238E27FC236}">
                <a16:creationId xmlns:a16="http://schemas.microsoft.com/office/drawing/2014/main" id="{12F07494-ACAD-4A13-82E3-CB7432C2874E}"/>
              </a:ext>
            </a:extLst>
          </p:cNvPr>
          <p:cNvSpPr txBox="1"/>
          <p:nvPr/>
        </p:nvSpPr>
        <p:spPr>
          <a:xfrm>
            <a:off x="8147924" y="1948032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209" name="ZoneTexte 208">
            <a:extLst>
              <a:ext uri="{FF2B5EF4-FFF2-40B4-BE49-F238E27FC236}">
                <a16:creationId xmlns:a16="http://schemas.microsoft.com/office/drawing/2014/main" id="{14DA53FA-3A2E-4E1B-B653-27F8D6BDA166}"/>
              </a:ext>
            </a:extLst>
          </p:cNvPr>
          <p:cNvSpPr txBox="1"/>
          <p:nvPr/>
        </p:nvSpPr>
        <p:spPr>
          <a:xfrm>
            <a:off x="8141346" y="2843876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  <p:sp>
        <p:nvSpPr>
          <p:cNvPr id="210" name="ZoneTexte 209">
            <a:extLst>
              <a:ext uri="{FF2B5EF4-FFF2-40B4-BE49-F238E27FC236}">
                <a16:creationId xmlns:a16="http://schemas.microsoft.com/office/drawing/2014/main" id="{644238C0-EB10-4732-A0A1-A942F2362A6F}"/>
              </a:ext>
            </a:extLst>
          </p:cNvPr>
          <p:cNvSpPr txBox="1"/>
          <p:nvPr/>
        </p:nvSpPr>
        <p:spPr>
          <a:xfrm>
            <a:off x="8417483" y="3996002"/>
            <a:ext cx="7911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Direct to blocks</a:t>
            </a:r>
          </a:p>
        </p:txBody>
      </p:sp>
    </p:spTree>
    <p:extLst>
      <p:ext uri="{BB962C8B-B14F-4D97-AF65-F5344CB8AC3E}">
        <p14:creationId xmlns:p14="http://schemas.microsoft.com/office/powerpoint/2010/main" val="1440888104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92</a:t>
            </a:fld>
            <a:endParaRPr lang="fr-FR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4270420-3993-4163-B180-20693E6C2B7A}"/>
              </a:ext>
            </a:extLst>
          </p:cNvPr>
          <p:cNvSpPr txBox="1"/>
          <p:nvPr/>
        </p:nvSpPr>
        <p:spPr>
          <a:xfrm>
            <a:off x="6303537" y="282481"/>
            <a:ext cx="238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800" b="1" dirty="0"/>
              <a:t>Multi-</a:t>
            </a:r>
            <a:r>
              <a:rPr lang="fr-FR" sz="1800" b="1" dirty="0" err="1"/>
              <a:t>level</a:t>
            </a:r>
            <a:r>
              <a:rPr lang="fr-FR" sz="1800" b="1" dirty="0"/>
              <a:t> </a:t>
            </a:r>
            <a:r>
              <a:rPr lang="fr-FR" sz="1800" b="1" dirty="0" err="1"/>
              <a:t>indexing</a:t>
            </a:r>
            <a:endParaRPr lang="fr-FR" sz="1800" b="1" dirty="0"/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F0D3E080-C65C-4EC5-A6C6-6EC6A469696C}"/>
              </a:ext>
            </a:extLst>
          </p:cNvPr>
          <p:cNvGrpSpPr/>
          <p:nvPr/>
        </p:nvGrpSpPr>
        <p:grpSpPr>
          <a:xfrm>
            <a:off x="201175" y="1211099"/>
            <a:ext cx="2282254" cy="1037259"/>
            <a:chOff x="708851" y="753410"/>
            <a:chExt cx="6368687" cy="2894498"/>
          </a:xfrm>
        </p:grpSpPr>
        <p:grpSp>
          <p:nvGrpSpPr>
            <p:cNvPr id="6" name="Groupe 5">
              <a:extLst>
                <a:ext uri="{FF2B5EF4-FFF2-40B4-BE49-F238E27FC236}">
                  <a16:creationId xmlns:a16="http://schemas.microsoft.com/office/drawing/2014/main" id="{57D04319-49E0-42AA-803F-81927130E118}"/>
                </a:ext>
              </a:extLst>
            </p:cNvPr>
            <p:cNvGrpSpPr/>
            <p:nvPr/>
          </p:nvGrpSpPr>
          <p:grpSpPr>
            <a:xfrm>
              <a:off x="708851" y="777475"/>
              <a:ext cx="1276361" cy="2870433"/>
              <a:chOff x="708851" y="1070811"/>
              <a:chExt cx="1276361" cy="28704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546250D3-246D-4537-B604-A0C7FCB62AF9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E2C37E5C-3E4F-4B98-81FA-9420A003F988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961C8B2-FD19-4103-BDC4-D68572CBE8A5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A0BE71F-6732-4731-A127-C50418F2639A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6D482C3-7291-42AB-8531-BECC5ACD28CC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3FD57167-CC46-497C-800B-2CE619D1BC16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5069B186-CB65-4A2F-936A-CD0D69898418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F6F0BCF5-A81A-4020-99F7-39F67AB97A51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CB67E99-85C9-450B-8D55-FCF257A26013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2DA6286A-DF3D-438F-8A44-2A23BD4C491F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EC6BFBC7-22E2-47EA-B618-3C26AE46782E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9BEF02AD-4732-4812-80CC-06CD09AF8C13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01C13B9F-64A3-4B19-B912-538D4D1CA406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0DE91A1F-9E89-4752-A5AC-4D83420F31BC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32A6E748-459C-41FA-A65B-1C861FBC8A37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EE5A806-CB48-4606-96D9-E4F43433C624}"/>
                </a:ext>
              </a:extLst>
            </p:cNvPr>
            <p:cNvSpPr/>
            <p:nvPr/>
          </p:nvSpPr>
          <p:spPr>
            <a:xfrm>
              <a:off x="3830017" y="7534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52843B04-BFEB-452A-B406-1616A3618C88}"/>
                </a:ext>
              </a:extLst>
            </p:cNvPr>
            <p:cNvSpPr/>
            <p:nvPr/>
          </p:nvSpPr>
          <p:spPr>
            <a:xfrm>
              <a:off x="3982417" y="9058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5031F20-D886-44FC-B01E-80EF935668B6}"/>
                </a:ext>
              </a:extLst>
            </p:cNvPr>
            <p:cNvSpPr/>
            <p:nvPr/>
          </p:nvSpPr>
          <p:spPr>
            <a:xfrm>
              <a:off x="4134817" y="10582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1252984-C266-4670-8E1A-A7A7237D8CAD}"/>
                </a:ext>
              </a:extLst>
            </p:cNvPr>
            <p:cNvSpPr/>
            <p:nvPr/>
          </p:nvSpPr>
          <p:spPr>
            <a:xfrm>
              <a:off x="4287217" y="12106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C10926BF-CC35-49D3-A6A5-0B5B770FE439}"/>
                </a:ext>
              </a:extLst>
            </p:cNvPr>
            <p:cNvSpPr/>
            <p:nvPr/>
          </p:nvSpPr>
          <p:spPr>
            <a:xfrm>
              <a:off x="4439617" y="13630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62156CEB-1557-4259-804B-36FF7C654D34}"/>
                </a:ext>
              </a:extLst>
            </p:cNvPr>
            <p:cNvSpPr/>
            <p:nvPr/>
          </p:nvSpPr>
          <p:spPr>
            <a:xfrm>
              <a:off x="4592017" y="15154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1D854DC7-1B19-4CEE-97E4-504E990F223D}"/>
                </a:ext>
              </a:extLst>
            </p:cNvPr>
            <p:cNvSpPr/>
            <p:nvPr/>
          </p:nvSpPr>
          <p:spPr>
            <a:xfrm>
              <a:off x="4744417" y="16678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61" name="Connecteur droit avec flèche 60">
              <a:extLst>
                <a:ext uri="{FF2B5EF4-FFF2-40B4-BE49-F238E27FC236}">
                  <a16:creationId xmlns:a16="http://schemas.microsoft.com/office/drawing/2014/main" id="{1BF633E8-9353-4636-9350-37F96463D2FE}"/>
                </a:ext>
              </a:extLst>
            </p:cNvPr>
            <p:cNvCxnSpPr>
              <a:cxnSpLocks/>
            </p:cNvCxnSpPr>
            <p:nvPr/>
          </p:nvCxnSpPr>
          <p:spPr>
            <a:xfrm>
              <a:off x="1665027" y="873727"/>
              <a:ext cx="2164990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3" name="Connecteur droit avec flèche 62">
              <a:extLst>
                <a:ext uri="{FF2B5EF4-FFF2-40B4-BE49-F238E27FC236}">
                  <a16:creationId xmlns:a16="http://schemas.microsoft.com/office/drawing/2014/main" id="{01C424D7-072F-424C-9856-0CA62177BED5}"/>
                </a:ext>
              </a:extLst>
            </p:cNvPr>
            <p:cNvCxnSpPr>
              <a:cxnSpLocks/>
            </p:cNvCxnSpPr>
            <p:nvPr/>
          </p:nvCxnSpPr>
          <p:spPr>
            <a:xfrm>
              <a:off x="1665027" y="1061875"/>
              <a:ext cx="231739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5" name="Connecteur droit avec flèche 64">
              <a:extLst>
                <a:ext uri="{FF2B5EF4-FFF2-40B4-BE49-F238E27FC236}">
                  <a16:creationId xmlns:a16="http://schemas.microsoft.com/office/drawing/2014/main" id="{AC63BC53-4476-4522-B8F0-AAA2750AE08D}"/>
                </a:ext>
              </a:extLst>
            </p:cNvPr>
            <p:cNvCxnSpPr>
              <a:cxnSpLocks/>
            </p:cNvCxnSpPr>
            <p:nvPr/>
          </p:nvCxnSpPr>
          <p:spPr>
            <a:xfrm>
              <a:off x="1665027" y="1267307"/>
              <a:ext cx="247781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4" name="Connecteur droit avec flèche 83">
              <a:extLst>
                <a:ext uri="{FF2B5EF4-FFF2-40B4-BE49-F238E27FC236}">
                  <a16:creationId xmlns:a16="http://schemas.microsoft.com/office/drawing/2014/main" id="{3A84D4F8-0938-47C8-845C-24CB400C6C1A}"/>
                </a:ext>
              </a:extLst>
            </p:cNvPr>
            <p:cNvCxnSpPr>
              <a:cxnSpLocks/>
            </p:cNvCxnSpPr>
            <p:nvPr/>
          </p:nvCxnSpPr>
          <p:spPr>
            <a:xfrm>
              <a:off x="1665027" y="2028757"/>
              <a:ext cx="30618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Connecteur droit avec flèche 86">
              <a:extLst>
                <a:ext uri="{FF2B5EF4-FFF2-40B4-BE49-F238E27FC236}">
                  <a16:creationId xmlns:a16="http://schemas.microsoft.com/office/drawing/2014/main" id="{F712C146-04E2-4B72-90D6-193D2A97C2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25433" y="2355516"/>
              <a:ext cx="4742505" cy="61862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C2D8EB79-4D73-4D17-8E39-C0B23FC70A6C}"/>
                </a:ext>
              </a:extLst>
            </p:cNvPr>
            <p:cNvSpPr/>
            <p:nvPr/>
          </p:nvSpPr>
          <p:spPr>
            <a:xfrm>
              <a:off x="5385095" y="7534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EE2F036F-C85A-476F-BB04-C06ECD073702}"/>
                </a:ext>
              </a:extLst>
            </p:cNvPr>
            <p:cNvSpPr/>
            <p:nvPr/>
          </p:nvSpPr>
          <p:spPr>
            <a:xfrm>
              <a:off x="5537495" y="9058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3468DFD6-6245-4AF9-BD62-6DBF95EFEB1D}"/>
                </a:ext>
              </a:extLst>
            </p:cNvPr>
            <p:cNvSpPr/>
            <p:nvPr/>
          </p:nvSpPr>
          <p:spPr>
            <a:xfrm>
              <a:off x="5689895" y="10582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B8A5AC51-BA99-4A40-8528-575E0F3AA9C5}"/>
                </a:ext>
              </a:extLst>
            </p:cNvPr>
            <p:cNvSpPr/>
            <p:nvPr/>
          </p:nvSpPr>
          <p:spPr>
            <a:xfrm>
              <a:off x="5842295" y="12106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52648677-9034-4093-A9E0-FE8B6377B7D5}"/>
                </a:ext>
              </a:extLst>
            </p:cNvPr>
            <p:cNvSpPr/>
            <p:nvPr/>
          </p:nvSpPr>
          <p:spPr>
            <a:xfrm>
              <a:off x="5994695" y="13630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1793F68-44CF-42A8-84AC-815B81B6C943}"/>
                </a:ext>
              </a:extLst>
            </p:cNvPr>
            <p:cNvSpPr/>
            <p:nvPr/>
          </p:nvSpPr>
          <p:spPr>
            <a:xfrm>
              <a:off x="6147095" y="15154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7882DAE1-6D37-46C5-8948-A1BF8A20EA2B}"/>
                </a:ext>
              </a:extLst>
            </p:cNvPr>
            <p:cNvSpPr/>
            <p:nvPr/>
          </p:nvSpPr>
          <p:spPr>
            <a:xfrm>
              <a:off x="6299495" y="16678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98" name="Rectangle 97">
              <a:extLst>
                <a:ext uri="{FF2B5EF4-FFF2-40B4-BE49-F238E27FC236}">
                  <a16:creationId xmlns:a16="http://schemas.microsoft.com/office/drawing/2014/main" id="{765F7218-06E6-42E4-8447-2E645BE52610}"/>
                </a:ext>
              </a:extLst>
            </p:cNvPr>
            <p:cNvSpPr/>
            <p:nvPr/>
          </p:nvSpPr>
          <p:spPr>
            <a:xfrm>
              <a:off x="6451895" y="1820210"/>
              <a:ext cx="625643" cy="62564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100" name="Connecteur droit avec flèche 99">
              <a:extLst>
                <a:ext uri="{FF2B5EF4-FFF2-40B4-BE49-F238E27FC236}">
                  <a16:creationId xmlns:a16="http://schemas.microsoft.com/office/drawing/2014/main" id="{36B02214-CFAA-42EF-8722-FE8B11DD6E7F}"/>
                </a:ext>
              </a:extLst>
            </p:cNvPr>
            <p:cNvCxnSpPr>
              <a:cxnSpLocks/>
              <a:endCxn id="91" idx="1"/>
            </p:cNvCxnSpPr>
            <p:nvPr/>
          </p:nvCxnSpPr>
          <p:spPr>
            <a:xfrm flipV="1">
              <a:off x="1665027" y="1066232"/>
              <a:ext cx="3720068" cy="113751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2C549D9B-F3A8-45EF-8566-AD5446E4B4E2}"/>
              </a:ext>
            </a:extLst>
          </p:cNvPr>
          <p:cNvCxnSpPr/>
          <p:nvPr/>
        </p:nvCxnSpPr>
        <p:spPr>
          <a:xfrm>
            <a:off x="2647507" y="1041991"/>
            <a:ext cx="0" cy="370786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1" name="Connecteur droit 330">
            <a:extLst>
              <a:ext uri="{FF2B5EF4-FFF2-40B4-BE49-F238E27FC236}">
                <a16:creationId xmlns:a16="http://schemas.microsoft.com/office/drawing/2014/main" id="{6700106D-276E-4227-9A1A-4C2964F30976}"/>
              </a:ext>
            </a:extLst>
          </p:cNvPr>
          <p:cNvCxnSpPr/>
          <p:nvPr/>
        </p:nvCxnSpPr>
        <p:spPr>
          <a:xfrm>
            <a:off x="5660076" y="1065634"/>
            <a:ext cx="0" cy="3707860"/>
          </a:xfrm>
          <a:prstGeom prst="line">
            <a:avLst/>
          </a:prstGeom>
          <a:ln w="571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ZoneTexte 19">
            <a:extLst>
              <a:ext uri="{FF2B5EF4-FFF2-40B4-BE49-F238E27FC236}">
                <a16:creationId xmlns:a16="http://schemas.microsoft.com/office/drawing/2014/main" id="{5082DA6E-3676-4836-9633-FD1748BD1FD2}"/>
              </a:ext>
            </a:extLst>
          </p:cNvPr>
          <p:cNvSpPr txBox="1"/>
          <p:nvPr/>
        </p:nvSpPr>
        <p:spPr>
          <a:xfrm>
            <a:off x="137340" y="3616755"/>
            <a:ext cx="24650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/>
              <a:t>One </a:t>
            </a:r>
            <a:r>
              <a:rPr lang="fr-FR" sz="1800" dirty="0" err="1"/>
              <a:t>small</a:t>
            </a:r>
            <a:r>
              <a:rPr lang="fr-FR" sz="1800" dirty="0"/>
              <a:t> file (</a:t>
            </a:r>
            <a:r>
              <a:rPr lang="fr-FR" sz="1800" dirty="0" err="1"/>
              <a:t>B~kB</a:t>
            </a:r>
            <a:r>
              <a:rPr lang="fr-FR" sz="1800" dirty="0"/>
              <a:t>):</a:t>
            </a:r>
          </a:p>
          <a:p>
            <a:pPr marL="285750" indent="-285750">
              <a:buFontTx/>
              <a:buChar char="-"/>
            </a:pPr>
            <a:r>
              <a:rPr lang="fr-FR" sz="1800" dirty="0"/>
              <a:t>1 </a:t>
            </a:r>
            <a:r>
              <a:rPr lang="fr-FR" sz="1800" dirty="0" err="1"/>
              <a:t>array</a:t>
            </a:r>
            <a:r>
              <a:rPr lang="fr-FR" sz="1800" dirty="0"/>
              <a:t> of blocks</a:t>
            </a:r>
          </a:p>
          <a:p>
            <a:pPr marL="285750" indent="-285750">
              <a:buFontTx/>
              <a:buChar char="-"/>
            </a:pPr>
            <a:r>
              <a:rPr lang="fr-FR" sz="1800" dirty="0"/>
              <a:t>Few blocks (&lt;12)</a:t>
            </a:r>
          </a:p>
        </p:txBody>
      </p:sp>
      <p:sp>
        <p:nvSpPr>
          <p:cNvPr id="332" name="ZoneTexte 331">
            <a:extLst>
              <a:ext uri="{FF2B5EF4-FFF2-40B4-BE49-F238E27FC236}">
                <a16:creationId xmlns:a16="http://schemas.microsoft.com/office/drawing/2014/main" id="{ACD8EA6F-86C1-4622-9AED-B0496FC51C4A}"/>
              </a:ext>
            </a:extLst>
          </p:cNvPr>
          <p:cNvSpPr txBox="1"/>
          <p:nvPr/>
        </p:nvSpPr>
        <p:spPr>
          <a:xfrm>
            <a:off x="2702665" y="3712828"/>
            <a:ext cx="29347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/>
              <a:t>One medium file (</a:t>
            </a:r>
            <a:r>
              <a:rPr lang="fr-FR" sz="1800" dirty="0" err="1"/>
              <a:t>kB~MB</a:t>
            </a:r>
            <a:r>
              <a:rPr lang="fr-FR" sz="1800" dirty="0"/>
              <a:t>):</a:t>
            </a:r>
          </a:p>
          <a:p>
            <a:pPr marL="285750" indent="-285750">
              <a:buFontTx/>
              <a:buChar char="-"/>
            </a:pPr>
            <a:r>
              <a:rPr lang="fr-FR" sz="1800" dirty="0" err="1"/>
              <a:t>Some</a:t>
            </a:r>
            <a:r>
              <a:rPr lang="fr-FR" sz="1800" dirty="0"/>
              <a:t> </a:t>
            </a:r>
            <a:r>
              <a:rPr lang="fr-FR" sz="1800" dirty="0" err="1"/>
              <a:t>sub-arrays</a:t>
            </a:r>
            <a:r>
              <a:rPr lang="fr-FR" sz="1800" dirty="0"/>
              <a:t> of blocks</a:t>
            </a:r>
          </a:p>
          <a:p>
            <a:pPr marL="285750" indent="-285750">
              <a:buFontTx/>
              <a:buChar char="-"/>
            </a:pPr>
            <a:r>
              <a:rPr lang="fr-FR" sz="1800" dirty="0" err="1"/>
              <a:t>Some</a:t>
            </a:r>
            <a:r>
              <a:rPr lang="fr-FR" sz="1800" dirty="0"/>
              <a:t> blocks</a:t>
            </a:r>
          </a:p>
        </p:txBody>
      </p:sp>
      <p:sp>
        <p:nvSpPr>
          <p:cNvPr id="333" name="ZoneTexte 332">
            <a:extLst>
              <a:ext uri="{FF2B5EF4-FFF2-40B4-BE49-F238E27FC236}">
                <a16:creationId xmlns:a16="http://schemas.microsoft.com/office/drawing/2014/main" id="{1B267CA8-0E0A-42F4-B8BD-3C6E4A61CEE4}"/>
              </a:ext>
            </a:extLst>
          </p:cNvPr>
          <p:cNvSpPr txBox="1"/>
          <p:nvPr/>
        </p:nvSpPr>
        <p:spPr>
          <a:xfrm>
            <a:off x="5837944" y="4091135"/>
            <a:ext cx="32300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dirty="0"/>
              <a:t>One large file (MB~GB):</a:t>
            </a:r>
          </a:p>
          <a:p>
            <a:pPr marL="285750" indent="-285750">
              <a:buFontTx/>
              <a:buChar char="-"/>
            </a:pPr>
            <a:r>
              <a:rPr lang="fr-FR" sz="1800" dirty="0"/>
              <a:t>Lot of </a:t>
            </a:r>
            <a:r>
              <a:rPr lang="fr-FR" sz="1800" dirty="0" err="1"/>
              <a:t>sub-arrays</a:t>
            </a:r>
            <a:r>
              <a:rPr lang="fr-FR" sz="1800" dirty="0"/>
              <a:t> of blocks</a:t>
            </a:r>
          </a:p>
          <a:p>
            <a:pPr marL="285750" indent="-285750">
              <a:buFontTx/>
              <a:buChar char="-"/>
            </a:pPr>
            <a:r>
              <a:rPr lang="fr-FR" sz="1800" dirty="0"/>
              <a:t>Lot of blocks</a:t>
            </a:r>
          </a:p>
        </p:txBody>
      </p:sp>
      <p:grpSp>
        <p:nvGrpSpPr>
          <p:cNvPr id="21" name="Groupe 20">
            <a:extLst>
              <a:ext uri="{FF2B5EF4-FFF2-40B4-BE49-F238E27FC236}">
                <a16:creationId xmlns:a16="http://schemas.microsoft.com/office/drawing/2014/main" id="{635301EF-32C4-423F-A805-DD6182F46469}"/>
              </a:ext>
            </a:extLst>
          </p:cNvPr>
          <p:cNvGrpSpPr/>
          <p:nvPr/>
        </p:nvGrpSpPr>
        <p:grpSpPr>
          <a:xfrm>
            <a:off x="2803636" y="1204390"/>
            <a:ext cx="2696955" cy="2278081"/>
            <a:chOff x="2803636" y="1204390"/>
            <a:chExt cx="2696955" cy="2278081"/>
          </a:xfrm>
        </p:grpSpPr>
        <p:grpSp>
          <p:nvGrpSpPr>
            <p:cNvPr id="238" name="Groupe 237">
              <a:extLst>
                <a:ext uri="{FF2B5EF4-FFF2-40B4-BE49-F238E27FC236}">
                  <a16:creationId xmlns:a16="http://schemas.microsoft.com/office/drawing/2014/main" id="{53CF353D-8E7D-4BF7-8AF8-544302E2EEC1}"/>
                </a:ext>
              </a:extLst>
            </p:cNvPr>
            <p:cNvGrpSpPr/>
            <p:nvPr/>
          </p:nvGrpSpPr>
          <p:grpSpPr>
            <a:xfrm>
              <a:off x="2803636" y="1213003"/>
              <a:ext cx="456805" cy="1027318"/>
              <a:chOff x="708851" y="1070811"/>
              <a:chExt cx="1276361" cy="2870433"/>
            </a:xfrm>
          </p:grpSpPr>
          <p:sp>
            <p:nvSpPr>
              <p:cNvPr id="316" name="Rectangle 315">
                <a:extLst>
                  <a:ext uri="{FF2B5EF4-FFF2-40B4-BE49-F238E27FC236}">
                    <a16:creationId xmlns:a16="http://schemas.microsoft.com/office/drawing/2014/main" id="{37AEC48E-254B-4C4C-9A15-86D95639102E}"/>
                  </a:ext>
                </a:extLst>
              </p:cNvPr>
              <p:cNvSpPr/>
              <p:nvPr/>
            </p:nvSpPr>
            <p:spPr>
              <a:xfrm>
                <a:off x="708851" y="107081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7" name="Rectangle 316">
                <a:extLst>
                  <a:ext uri="{FF2B5EF4-FFF2-40B4-BE49-F238E27FC236}">
                    <a16:creationId xmlns:a16="http://schemas.microsoft.com/office/drawing/2014/main" id="{99896AFC-D53D-4C99-AF80-44F2EA33B6CB}"/>
                  </a:ext>
                </a:extLst>
              </p:cNvPr>
              <p:cNvSpPr/>
              <p:nvPr/>
            </p:nvSpPr>
            <p:spPr>
              <a:xfrm>
                <a:off x="708851" y="126331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8" name="Rectangle 317">
                <a:extLst>
                  <a:ext uri="{FF2B5EF4-FFF2-40B4-BE49-F238E27FC236}">
                    <a16:creationId xmlns:a16="http://schemas.microsoft.com/office/drawing/2014/main" id="{527223E7-269C-499E-9DA7-D42A1BB1C2F0}"/>
                  </a:ext>
                </a:extLst>
              </p:cNvPr>
              <p:cNvSpPr/>
              <p:nvPr/>
            </p:nvSpPr>
            <p:spPr>
              <a:xfrm>
                <a:off x="708851" y="145582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9" name="Rectangle 318">
                <a:extLst>
                  <a:ext uri="{FF2B5EF4-FFF2-40B4-BE49-F238E27FC236}">
                    <a16:creationId xmlns:a16="http://schemas.microsoft.com/office/drawing/2014/main" id="{28580EC4-9DB4-45AE-9915-4FB591048305}"/>
                  </a:ext>
                </a:extLst>
              </p:cNvPr>
              <p:cNvSpPr/>
              <p:nvPr/>
            </p:nvSpPr>
            <p:spPr>
              <a:xfrm>
                <a:off x="708851" y="164832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0" name="Rectangle 319">
                <a:extLst>
                  <a:ext uri="{FF2B5EF4-FFF2-40B4-BE49-F238E27FC236}">
                    <a16:creationId xmlns:a16="http://schemas.microsoft.com/office/drawing/2014/main" id="{5BBAB4D4-153F-4194-A1BF-7FBDCA0A60DA}"/>
                  </a:ext>
                </a:extLst>
              </p:cNvPr>
              <p:cNvSpPr/>
              <p:nvPr/>
            </p:nvSpPr>
            <p:spPr>
              <a:xfrm>
                <a:off x="708851" y="184083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1" name="Rectangle 320">
                <a:extLst>
                  <a:ext uri="{FF2B5EF4-FFF2-40B4-BE49-F238E27FC236}">
                    <a16:creationId xmlns:a16="http://schemas.microsoft.com/office/drawing/2014/main" id="{D10E2A99-5DBC-4B2F-A8DF-9A13D9E210E8}"/>
                  </a:ext>
                </a:extLst>
              </p:cNvPr>
              <p:cNvSpPr/>
              <p:nvPr/>
            </p:nvSpPr>
            <p:spPr>
              <a:xfrm>
                <a:off x="708851" y="203333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2" name="Rectangle 321">
                <a:extLst>
                  <a:ext uri="{FF2B5EF4-FFF2-40B4-BE49-F238E27FC236}">
                    <a16:creationId xmlns:a16="http://schemas.microsoft.com/office/drawing/2014/main" id="{1BDC95FF-1D7E-4BE1-B19A-084FD2DFA961}"/>
                  </a:ext>
                </a:extLst>
              </p:cNvPr>
              <p:cNvSpPr/>
              <p:nvPr/>
            </p:nvSpPr>
            <p:spPr>
              <a:xfrm>
                <a:off x="708851" y="2225841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3" name="Rectangle 322">
                <a:extLst>
                  <a:ext uri="{FF2B5EF4-FFF2-40B4-BE49-F238E27FC236}">
                    <a16:creationId xmlns:a16="http://schemas.microsoft.com/office/drawing/2014/main" id="{821B8D9E-01F7-4501-B7D0-A9CA35E6C71E}"/>
                  </a:ext>
                </a:extLst>
              </p:cNvPr>
              <p:cNvSpPr/>
              <p:nvPr/>
            </p:nvSpPr>
            <p:spPr>
              <a:xfrm>
                <a:off x="708851" y="2418346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4" name="Rectangle 323">
                <a:extLst>
                  <a:ext uri="{FF2B5EF4-FFF2-40B4-BE49-F238E27FC236}">
                    <a16:creationId xmlns:a16="http://schemas.microsoft.com/office/drawing/2014/main" id="{23B3AB37-0653-4FC5-B551-7332D4106CB0}"/>
                  </a:ext>
                </a:extLst>
              </p:cNvPr>
              <p:cNvSpPr/>
              <p:nvPr/>
            </p:nvSpPr>
            <p:spPr>
              <a:xfrm>
                <a:off x="708852" y="259370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5" name="Rectangle 324">
                <a:extLst>
                  <a:ext uri="{FF2B5EF4-FFF2-40B4-BE49-F238E27FC236}">
                    <a16:creationId xmlns:a16="http://schemas.microsoft.com/office/drawing/2014/main" id="{187A8003-EE52-454B-ABEB-3C00B7CD1AB1}"/>
                  </a:ext>
                </a:extLst>
              </p:cNvPr>
              <p:cNvSpPr/>
              <p:nvPr/>
            </p:nvSpPr>
            <p:spPr>
              <a:xfrm>
                <a:off x="708852" y="278621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6" name="Rectangle 325">
                <a:extLst>
                  <a:ext uri="{FF2B5EF4-FFF2-40B4-BE49-F238E27FC236}">
                    <a16:creationId xmlns:a16="http://schemas.microsoft.com/office/drawing/2014/main" id="{E7E6F393-1F20-4C11-9BD8-8290EBD1976A}"/>
                  </a:ext>
                </a:extLst>
              </p:cNvPr>
              <p:cNvSpPr/>
              <p:nvPr/>
            </p:nvSpPr>
            <p:spPr>
              <a:xfrm>
                <a:off x="708852" y="297871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7" name="Rectangle 326">
                <a:extLst>
                  <a:ext uri="{FF2B5EF4-FFF2-40B4-BE49-F238E27FC236}">
                    <a16:creationId xmlns:a16="http://schemas.microsoft.com/office/drawing/2014/main" id="{130AF648-8012-4F59-9010-7B52CB321ABB}"/>
                  </a:ext>
                </a:extLst>
              </p:cNvPr>
              <p:cNvSpPr/>
              <p:nvPr/>
            </p:nvSpPr>
            <p:spPr>
              <a:xfrm>
                <a:off x="708852" y="317122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8" name="Rectangle 327">
                <a:extLst>
                  <a:ext uri="{FF2B5EF4-FFF2-40B4-BE49-F238E27FC236}">
                    <a16:creationId xmlns:a16="http://schemas.microsoft.com/office/drawing/2014/main" id="{D5EAB434-9D66-428B-8782-20A8D02E6FC8}"/>
                  </a:ext>
                </a:extLst>
              </p:cNvPr>
              <p:cNvSpPr/>
              <p:nvPr/>
            </p:nvSpPr>
            <p:spPr>
              <a:xfrm>
                <a:off x="708852" y="336372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29" name="Rectangle 328">
                <a:extLst>
                  <a:ext uri="{FF2B5EF4-FFF2-40B4-BE49-F238E27FC236}">
                    <a16:creationId xmlns:a16="http://schemas.microsoft.com/office/drawing/2014/main" id="{A639FCBC-155A-45BA-9CCC-C5B773E45317}"/>
                  </a:ext>
                </a:extLst>
              </p:cNvPr>
              <p:cNvSpPr/>
              <p:nvPr/>
            </p:nvSpPr>
            <p:spPr>
              <a:xfrm>
                <a:off x="708852" y="3556234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30" name="Rectangle 329">
                <a:extLst>
                  <a:ext uri="{FF2B5EF4-FFF2-40B4-BE49-F238E27FC236}">
                    <a16:creationId xmlns:a16="http://schemas.microsoft.com/office/drawing/2014/main" id="{3FF74022-D8EF-4937-8F23-FF0C3D266310}"/>
                  </a:ext>
                </a:extLst>
              </p:cNvPr>
              <p:cNvSpPr/>
              <p:nvPr/>
            </p:nvSpPr>
            <p:spPr>
              <a:xfrm>
                <a:off x="708852" y="3748739"/>
                <a:ext cx="1276360" cy="19250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39" name="Groupe 238">
              <a:extLst>
                <a:ext uri="{FF2B5EF4-FFF2-40B4-BE49-F238E27FC236}">
                  <a16:creationId xmlns:a16="http://schemas.microsoft.com/office/drawing/2014/main" id="{3AB84B1C-7F07-4D4E-AAE4-025904D5C2C2}"/>
                </a:ext>
              </a:extLst>
            </p:cNvPr>
            <p:cNvGrpSpPr/>
            <p:nvPr/>
          </p:nvGrpSpPr>
          <p:grpSpPr>
            <a:xfrm>
              <a:off x="3516454" y="2260339"/>
              <a:ext cx="215635" cy="227659"/>
              <a:chOff x="3494667" y="1894255"/>
              <a:chExt cx="602507" cy="636104"/>
            </a:xfrm>
          </p:grpSpPr>
          <p:sp>
            <p:nvSpPr>
              <p:cNvPr id="309" name="Rectangle 308">
                <a:extLst>
                  <a:ext uri="{FF2B5EF4-FFF2-40B4-BE49-F238E27FC236}">
                    <a16:creationId xmlns:a16="http://schemas.microsoft.com/office/drawing/2014/main" id="{9F177C18-9F5B-4306-B7E3-BADE64CB7432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0" name="Rectangle 309">
                <a:extLst>
                  <a:ext uri="{FF2B5EF4-FFF2-40B4-BE49-F238E27FC236}">
                    <a16:creationId xmlns:a16="http://schemas.microsoft.com/office/drawing/2014/main" id="{5F5A1500-BF59-4793-9811-CFDA80277619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1" name="Rectangle 310">
                <a:extLst>
                  <a:ext uri="{FF2B5EF4-FFF2-40B4-BE49-F238E27FC236}">
                    <a16:creationId xmlns:a16="http://schemas.microsoft.com/office/drawing/2014/main" id="{49A3929D-7AA8-49EC-A850-8049595621D2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2" name="Rectangle 311">
                <a:extLst>
                  <a:ext uri="{FF2B5EF4-FFF2-40B4-BE49-F238E27FC236}">
                    <a16:creationId xmlns:a16="http://schemas.microsoft.com/office/drawing/2014/main" id="{2882E6F5-9F1F-4F94-87D6-43E8C33FBBA5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BF64D2B4-9724-4B52-A014-35F47B5D0E81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4" name="Rectangle 313">
                <a:extLst>
                  <a:ext uri="{FF2B5EF4-FFF2-40B4-BE49-F238E27FC236}">
                    <a16:creationId xmlns:a16="http://schemas.microsoft.com/office/drawing/2014/main" id="{F1F7A99B-87D5-4742-9B5A-52990D41F45A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15" name="Rectangle 314">
                <a:extLst>
                  <a:ext uri="{FF2B5EF4-FFF2-40B4-BE49-F238E27FC236}">
                    <a16:creationId xmlns:a16="http://schemas.microsoft.com/office/drawing/2014/main" id="{4E0D5302-C520-475B-8404-A75427CE1FDA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40" name="Groupe 239">
              <a:extLst>
                <a:ext uri="{FF2B5EF4-FFF2-40B4-BE49-F238E27FC236}">
                  <a16:creationId xmlns:a16="http://schemas.microsoft.com/office/drawing/2014/main" id="{C0E1836F-9C57-4AE0-A36A-9B38DF2AACB4}"/>
                </a:ext>
              </a:extLst>
            </p:cNvPr>
            <p:cNvGrpSpPr/>
            <p:nvPr/>
          </p:nvGrpSpPr>
          <p:grpSpPr>
            <a:xfrm>
              <a:off x="3516454" y="1975800"/>
              <a:ext cx="215635" cy="224764"/>
              <a:chOff x="3494667" y="2530359"/>
              <a:chExt cx="602507" cy="628013"/>
            </a:xfrm>
          </p:grpSpPr>
          <p:sp>
            <p:nvSpPr>
              <p:cNvPr id="302" name="Rectangle 301">
                <a:extLst>
                  <a:ext uri="{FF2B5EF4-FFF2-40B4-BE49-F238E27FC236}">
                    <a16:creationId xmlns:a16="http://schemas.microsoft.com/office/drawing/2014/main" id="{085B91A7-B658-49CD-B24C-AB37E16D83D8}"/>
                  </a:ext>
                </a:extLst>
              </p:cNvPr>
              <p:cNvSpPr/>
              <p:nvPr/>
            </p:nvSpPr>
            <p:spPr>
              <a:xfrm>
                <a:off x="3494667" y="253035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3" name="Rectangle 302">
                <a:extLst>
                  <a:ext uri="{FF2B5EF4-FFF2-40B4-BE49-F238E27FC236}">
                    <a16:creationId xmlns:a16="http://schemas.microsoft.com/office/drawing/2014/main" id="{63EF11ED-5F9F-41AB-804E-686AF6AFBF89}"/>
                  </a:ext>
                </a:extLst>
              </p:cNvPr>
              <p:cNvSpPr/>
              <p:nvPr/>
            </p:nvSpPr>
            <p:spPr>
              <a:xfrm>
                <a:off x="3494667" y="2613140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4" name="Rectangle 303">
                <a:extLst>
                  <a:ext uri="{FF2B5EF4-FFF2-40B4-BE49-F238E27FC236}">
                    <a16:creationId xmlns:a16="http://schemas.microsoft.com/office/drawing/2014/main" id="{0DF8B42D-3979-413E-B063-CCB8555711D7}"/>
                  </a:ext>
                </a:extLst>
              </p:cNvPr>
              <p:cNvSpPr/>
              <p:nvPr/>
            </p:nvSpPr>
            <p:spPr>
              <a:xfrm>
                <a:off x="3494667" y="2704012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5" name="Rectangle 304">
                <a:extLst>
                  <a:ext uri="{FF2B5EF4-FFF2-40B4-BE49-F238E27FC236}">
                    <a16:creationId xmlns:a16="http://schemas.microsoft.com/office/drawing/2014/main" id="{05F9F8C7-DF78-4AE3-8C73-07BFFB8DA2BF}"/>
                  </a:ext>
                </a:extLst>
              </p:cNvPr>
              <p:cNvSpPr/>
              <p:nvPr/>
            </p:nvSpPr>
            <p:spPr>
              <a:xfrm>
                <a:off x="3494667" y="2794884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CDB5EBA2-8C69-4A4F-AD22-8F26F77EF5F0}"/>
                  </a:ext>
                </a:extLst>
              </p:cNvPr>
              <p:cNvSpPr/>
              <p:nvPr/>
            </p:nvSpPr>
            <p:spPr>
              <a:xfrm>
                <a:off x="3494667" y="2885756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7" name="Rectangle 306">
                <a:extLst>
                  <a:ext uri="{FF2B5EF4-FFF2-40B4-BE49-F238E27FC236}">
                    <a16:creationId xmlns:a16="http://schemas.microsoft.com/office/drawing/2014/main" id="{C700B5EE-4681-4F6D-B211-B82F183DE9D9}"/>
                  </a:ext>
                </a:extLst>
              </p:cNvPr>
              <p:cNvSpPr/>
              <p:nvPr/>
            </p:nvSpPr>
            <p:spPr>
              <a:xfrm>
                <a:off x="3494667" y="2976628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8" name="Rectangle 307">
                <a:extLst>
                  <a:ext uri="{FF2B5EF4-FFF2-40B4-BE49-F238E27FC236}">
                    <a16:creationId xmlns:a16="http://schemas.microsoft.com/office/drawing/2014/main" id="{D1D14788-1C9C-4B9A-8779-7BE22E812F63}"/>
                  </a:ext>
                </a:extLst>
              </p:cNvPr>
              <p:cNvSpPr/>
              <p:nvPr/>
            </p:nvSpPr>
            <p:spPr>
              <a:xfrm>
                <a:off x="3494667" y="3067500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E4D9E04C-663A-4C73-A07E-220C23EE6FD2}"/>
                </a:ext>
              </a:extLst>
            </p:cNvPr>
            <p:cNvSpPr/>
            <p:nvPr/>
          </p:nvSpPr>
          <p:spPr>
            <a:xfrm>
              <a:off x="3920690" y="120439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2" name="Rectangle 241">
              <a:extLst>
                <a:ext uri="{FF2B5EF4-FFF2-40B4-BE49-F238E27FC236}">
                  <a16:creationId xmlns:a16="http://schemas.microsoft.com/office/drawing/2014/main" id="{50F0B716-297E-4E7F-A465-4BEC89C99102}"/>
                </a:ext>
              </a:extLst>
            </p:cNvPr>
            <p:cNvSpPr/>
            <p:nvPr/>
          </p:nvSpPr>
          <p:spPr>
            <a:xfrm>
              <a:off x="3975234" y="125893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3" name="Rectangle 242">
              <a:extLst>
                <a:ext uri="{FF2B5EF4-FFF2-40B4-BE49-F238E27FC236}">
                  <a16:creationId xmlns:a16="http://schemas.microsoft.com/office/drawing/2014/main" id="{8B57FEB0-15DE-4F3E-B79C-F94D5064A0CE}"/>
                </a:ext>
              </a:extLst>
            </p:cNvPr>
            <p:cNvSpPr/>
            <p:nvPr/>
          </p:nvSpPr>
          <p:spPr>
            <a:xfrm>
              <a:off x="4029777" y="131347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4" name="Rectangle 243">
              <a:extLst>
                <a:ext uri="{FF2B5EF4-FFF2-40B4-BE49-F238E27FC236}">
                  <a16:creationId xmlns:a16="http://schemas.microsoft.com/office/drawing/2014/main" id="{53691189-1883-4C4D-9CE3-5F99CEA26A18}"/>
                </a:ext>
              </a:extLst>
            </p:cNvPr>
            <p:cNvSpPr/>
            <p:nvPr/>
          </p:nvSpPr>
          <p:spPr>
            <a:xfrm>
              <a:off x="4084321" y="136802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5" name="Rectangle 244">
              <a:extLst>
                <a:ext uri="{FF2B5EF4-FFF2-40B4-BE49-F238E27FC236}">
                  <a16:creationId xmlns:a16="http://schemas.microsoft.com/office/drawing/2014/main" id="{C34F3F86-0FCF-47D7-8F19-DE6B20E2E18C}"/>
                </a:ext>
              </a:extLst>
            </p:cNvPr>
            <p:cNvSpPr/>
            <p:nvPr/>
          </p:nvSpPr>
          <p:spPr>
            <a:xfrm>
              <a:off x="4138864" y="142256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6" name="Rectangle 245">
              <a:extLst>
                <a:ext uri="{FF2B5EF4-FFF2-40B4-BE49-F238E27FC236}">
                  <a16:creationId xmlns:a16="http://schemas.microsoft.com/office/drawing/2014/main" id="{DBBC479A-2F74-4BAD-AC53-6E07C46428EC}"/>
                </a:ext>
              </a:extLst>
            </p:cNvPr>
            <p:cNvSpPr/>
            <p:nvPr/>
          </p:nvSpPr>
          <p:spPr>
            <a:xfrm>
              <a:off x="4193408" y="147710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47" name="Rectangle 246">
              <a:extLst>
                <a:ext uri="{FF2B5EF4-FFF2-40B4-BE49-F238E27FC236}">
                  <a16:creationId xmlns:a16="http://schemas.microsoft.com/office/drawing/2014/main" id="{94181AEC-6596-4C3D-B6AB-829290FA73A9}"/>
                </a:ext>
              </a:extLst>
            </p:cNvPr>
            <p:cNvSpPr/>
            <p:nvPr/>
          </p:nvSpPr>
          <p:spPr>
            <a:xfrm>
              <a:off x="4247951" y="153165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48" name="Connecteur droit avec flèche 247">
              <a:extLst>
                <a:ext uri="{FF2B5EF4-FFF2-40B4-BE49-F238E27FC236}">
                  <a16:creationId xmlns:a16="http://schemas.microsoft.com/office/drawing/2014/main" id="{F0F964A6-2A76-4F0C-A8DF-C3CCAED040B6}"/>
                </a:ext>
              </a:extLst>
            </p:cNvPr>
            <p:cNvCxnSpPr>
              <a:cxnSpLocks/>
            </p:cNvCxnSpPr>
            <p:nvPr/>
          </p:nvCxnSpPr>
          <p:spPr>
            <a:xfrm>
              <a:off x="3145848" y="1247451"/>
              <a:ext cx="7748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9" name="Connecteur droit avec flèche 248">
              <a:extLst>
                <a:ext uri="{FF2B5EF4-FFF2-40B4-BE49-F238E27FC236}">
                  <a16:creationId xmlns:a16="http://schemas.microsoft.com/office/drawing/2014/main" id="{CA80FF03-7E98-4555-8C87-228FAB4B4B12}"/>
                </a:ext>
              </a:extLst>
            </p:cNvPr>
            <p:cNvCxnSpPr>
              <a:cxnSpLocks/>
            </p:cNvCxnSpPr>
            <p:nvPr/>
          </p:nvCxnSpPr>
          <p:spPr>
            <a:xfrm>
              <a:off x="3145848" y="1314789"/>
              <a:ext cx="82938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0" name="Connecteur droit avec flèche 249">
              <a:extLst>
                <a:ext uri="{FF2B5EF4-FFF2-40B4-BE49-F238E27FC236}">
                  <a16:creationId xmlns:a16="http://schemas.microsoft.com/office/drawing/2014/main" id="{EFE2F682-1218-41BC-9656-186A38FF5DEE}"/>
                </a:ext>
              </a:extLst>
            </p:cNvPr>
            <p:cNvCxnSpPr>
              <a:cxnSpLocks/>
            </p:cNvCxnSpPr>
            <p:nvPr/>
          </p:nvCxnSpPr>
          <p:spPr>
            <a:xfrm>
              <a:off x="3145848" y="1388312"/>
              <a:ext cx="8868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1" name="Connecteur droit avec flèche 250">
              <a:extLst>
                <a:ext uri="{FF2B5EF4-FFF2-40B4-BE49-F238E27FC236}">
                  <a16:creationId xmlns:a16="http://schemas.microsoft.com/office/drawing/2014/main" id="{EF4820EF-BD62-4F6E-89E9-B3171EE5D0C8}"/>
                </a:ext>
              </a:extLst>
            </p:cNvPr>
            <p:cNvCxnSpPr>
              <a:cxnSpLocks/>
            </p:cNvCxnSpPr>
            <p:nvPr/>
          </p:nvCxnSpPr>
          <p:spPr>
            <a:xfrm>
              <a:off x="3145848" y="1660832"/>
              <a:ext cx="109584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2" name="Connecteur droit avec flèche 251">
              <a:extLst>
                <a:ext uri="{FF2B5EF4-FFF2-40B4-BE49-F238E27FC236}">
                  <a16:creationId xmlns:a16="http://schemas.microsoft.com/office/drawing/2014/main" id="{6C7B6CCF-EB45-4965-B266-8ACE5F29A5F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67467" y="1777778"/>
              <a:ext cx="1697326" cy="2214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3" name="Rectangle 252">
              <a:extLst>
                <a:ext uri="{FF2B5EF4-FFF2-40B4-BE49-F238E27FC236}">
                  <a16:creationId xmlns:a16="http://schemas.microsoft.com/office/drawing/2014/main" id="{7304CB61-FF29-4A29-ACA0-6895438863FB}"/>
                </a:ext>
              </a:extLst>
            </p:cNvPr>
            <p:cNvSpPr/>
            <p:nvPr/>
          </p:nvSpPr>
          <p:spPr>
            <a:xfrm>
              <a:off x="4477247" y="120439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4" name="Rectangle 253">
              <a:extLst>
                <a:ext uri="{FF2B5EF4-FFF2-40B4-BE49-F238E27FC236}">
                  <a16:creationId xmlns:a16="http://schemas.microsoft.com/office/drawing/2014/main" id="{834CDDCD-1821-46FC-9D59-348C63CF0980}"/>
                </a:ext>
              </a:extLst>
            </p:cNvPr>
            <p:cNvSpPr/>
            <p:nvPr/>
          </p:nvSpPr>
          <p:spPr>
            <a:xfrm>
              <a:off x="4531791" y="125893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5" name="Rectangle 254">
              <a:extLst>
                <a:ext uri="{FF2B5EF4-FFF2-40B4-BE49-F238E27FC236}">
                  <a16:creationId xmlns:a16="http://schemas.microsoft.com/office/drawing/2014/main" id="{3233C844-9E3D-4AE8-9E4F-45CBCA72BD75}"/>
                </a:ext>
              </a:extLst>
            </p:cNvPr>
            <p:cNvSpPr/>
            <p:nvPr/>
          </p:nvSpPr>
          <p:spPr>
            <a:xfrm>
              <a:off x="4586334" y="131347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6" name="Rectangle 255">
              <a:extLst>
                <a:ext uri="{FF2B5EF4-FFF2-40B4-BE49-F238E27FC236}">
                  <a16:creationId xmlns:a16="http://schemas.microsoft.com/office/drawing/2014/main" id="{9087604F-B24D-4F3C-921E-72DF7F86C10D}"/>
                </a:ext>
              </a:extLst>
            </p:cNvPr>
            <p:cNvSpPr/>
            <p:nvPr/>
          </p:nvSpPr>
          <p:spPr>
            <a:xfrm>
              <a:off x="4640878" y="136802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7" name="Rectangle 256">
              <a:extLst>
                <a:ext uri="{FF2B5EF4-FFF2-40B4-BE49-F238E27FC236}">
                  <a16:creationId xmlns:a16="http://schemas.microsoft.com/office/drawing/2014/main" id="{EE4E9CCA-AF79-4252-9DC6-028C4BE5BBF7}"/>
                </a:ext>
              </a:extLst>
            </p:cNvPr>
            <p:cNvSpPr/>
            <p:nvPr/>
          </p:nvSpPr>
          <p:spPr>
            <a:xfrm>
              <a:off x="4695421" y="142256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92B40A8E-A461-486F-A850-CF0E78E6DBA8}"/>
                </a:ext>
              </a:extLst>
            </p:cNvPr>
            <p:cNvSpPr/>
            <p:nvPr/>
          </p:nvSpPr>
          <p:spPr>
            <a:xfrm>
              <a:off x="4749965" y="147710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59" name="Rectangle 258">
              <a:extLst>
                <a:ext uri="{FF2B5EF4-FFF2-40B4-BE49-F238E27FC236}">
                  <a16:creationId xmlns:a16="http://schemas.microsoft.com/office/drawing/2014/main" id="{FE58F766-83A6-485A-8355-72627B9FA50A}"/>
                </a:ext>
              </a:extLst>
            </p:cNvPr>
            <p:cNvSpPr/>
            <p:nvPr/>
          </p:nvSpPr>
          <p:spPr>
            <a:xfrm>
              <a:off x="4804508" y="153165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0" name="Rectangle 259">
              <a:extLst>
                <a:ext uri="{FF2B5EF4-FFF2-40B4-BE49-F238E27FC236}">
                  <a16:creationId xmlns:a16="http://schemas.microsoft.com/office/drawing/2014/main" id="{3A0410C1-E46C-43DF-B802-00DB42E06556}"/>
                </a:ext>
              </a:extLst>
            </p:cNvPr>
            <p:cNvSpPr/>
            <p:nvPr/>
          </p:nvSpPr>
          <p:spPr>
            <a:xfrm>
              <a:off x="4859051" y="158619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61" name="Connecteur droit avec flèche 260">
              <a:extLst>
                <a:ext uri="{FF2B5EF4-FFF2-40B4-BE49-F238E27FC236}">
                  <a16:creationId xmlns:a16="http://schemas.microsoft.com/office/drawing/2014/main" id="{6807106F-4136-46A5-91FE-D2897EA60D5F}"/>
                </a:ext>
              </a:extLst>
            </p:cNvPr>
            <p:cNvCxnSpPr>
              <a:cxnSpLocks/>
              <a:endCxn id="253" idx="1"/>
            </p:cNvCxnSpPr>
            <p:nvPr/>
          </p:nvCxnSpPr>
          <p:spPr>
            <a:xfrm flipV="1">
              <a:off x="3145848" y="1316348"/>
              <a:ext cx="1331399" cy="40711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62" name="Groupe 261">
              <a:extLst>
                <a:ext uri="{FF2B5EF4-FFF2-40B4-BE49-F238E27FC236}">
                  <a16:creationId xmlns:a16="http://schemas.microsoft.com/office/drawing/2014/main" id="{279F1CAB-8E45-482A-87DE-97C956C80FAA}"/>
                </a:ext>
              </a:extLst>
            </p:cNvPr>
            <p:cNvGrpSpPr/>
            <p:nvPr/>
          </p:nvGrpSpPr>
          <p:grpSpPr>
            <a:xfrm>
              <a:off x="3516454" y="2545700"/>
              <a:ext cx="215635" cy="227659"/>
              <a:chOff x="3494667" y="1894255"/>
              <a:chExt cx="602507" cy="636104"/>
            </a:xfrm>
          </p:grpSpPr>
          <p:sp>
            <p:nvSpPr>
              <p:cNvPr id="295" name="Rectangle 294">
                <a:extLst>
                  <a:ext uri="{FF2B5EF4-FFF2-40B4-BE49-F238E27FC236}">
                    <a16:creationId xmlns:a16="http://schemas.microsoft.com/office/drawing/2014/main" id="{5952F8AA-CDC1-4EDD-B3D2-A51A57FD734A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6" name="Rectangle 295">
                <a:extLst>
                  <a:ext uri="{FF2B5EF4-FFF2-40B4-BE49-F238E27FC236}">
                    <a16:creationId xmlns:a16="http://schemas.microsoft.com/office/drawing/2014/main" id="{D4950EB2-5595-48D3-9E99-43AC9AC0448C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7" name="Rectangle 296">
                <a:extLst>
                  <a:ext uri="{FF2B5EF4-FFF2-40B4-BE49-F238E27FC236}">
                    <a16:creationId xmlns:a16="http://schemas.microsoft.com/office/drawing/2014/main" id="{C6692CD8-CCF9-43B8-8B31-4AD57D71AA69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8" name="Rectangle 297">
                <a:extLst>
                  <a:ext uri="{FF2B5EF4-FFF2-40B4-BE49-F238E27FC236}">
                    <a16:creationId xmlns:a16="http://schemas.microsoft.com/office/drawing/2014/main" id="{C70EA80B-0C60-43F9-9BBA-9437088F3B2C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9" name="Rectangle 298">
                <a:extLst>
                  <a:ext uri="{FF2B5EF4-FFF2-40B4-BE49-F238E27FC236}">
                    <a16:creationId xmlns:a16="http://schemas.microsoft.com/office/drawing/2014/main" id="{58EB04F5-B514-4062-84A8-A13E5D3DF63F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0" name="Rectangle 299">
                <a:extLst>
                  <a:ext uri="{FF2B5EF4-FFF2-40B4-BE49-F238E27FC236}">
                    <a16:creationId xmlns:a16="http://schemas.microsoft.com/office/drawing/2014/main" id="{A99E19F2-5CEB-450C-8BC8-8CA39E932CF6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01" name="Rectangle 300">
                <a:extLst>
                  <a:ext uri="{FF2B5EF4-FFF2-40B4-BE49-F238E27FC236}">
                    <a16:creationId xmlns:a16="http://schemas.microsoft.com/office/drawing/2014/main" id="{50EA3758-EE60-420C-A8F2-8F6CA3D938D1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cxnSp>
          <p:nvCxnSpPr>
            <p:cNvPr id="263" name="Connecteur droit avec flèche 262">
              <a:extLst>
                <a:ext uri="{FF2B5EF4-FFF2-40B4-BE49-F238E27FC236}">
                  <a16:creationId xmlns:a16="http://schemas.microsoft.com/office/drawing/2014/main" id="{70E05A37-DF2E-46C6-BFCA-FFE7DC1A6E80}"/>
                </a:ext>
              </a:extLst>
            </p:cNvPr>
            <p:cNvCxnSpPr>
              <a:cxnSpLocks/>
              <a:endCxn id="302" idx="1"/>
            </p:cNvCxnSpPr>
            <p:nvPr/>
          </p:nvCxnSpPr>
          <p:spPr>
            <a:xfrm flipV="1">
              <a:off x="3179554" y="1992061"/>
              <a:ext cx="336900" cy="768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4" name="Connecteur droit avec flèche 263">
              <a:extLst>
                <a:ext uri="{FF2B5EF4-FFF2-40B4-BE49-F238E27FC236}">
                  <a16:creationId xmlns:a16="http://schemas.microsoft.com/office/drawing/2014/main" id="{2C1B3250-E5B8-4DC1-9EBE-201AECD4AF5B}"/>
                </a:ext>
              </a:extLst>
            </p:cNvPr>
            <p:cNvCxnSpPr>
              <a:cxnSpLocks/>
              <a:endCxn id="309" idx="1"/>
            </p:cNvCxnSpPr>
            <p:nvPr/>
          </p:nvCxnSpPr>
          <p:spPr>
            <a:xfrm>
              <a:off x="3179554" y="2140115"/>
              <a:ext cx="336900" cy="1364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5" name="Connecteur droit avec flèche 264">
              <a:extLst>
                <a:ext uri="{FF2B5EF4-FFF2-40B4-BE49-F238E27FC236}">
                  <a16:creationId xmlns:a16="http://schemas.microsoft.com/office/drawing/2014/main" id="{B905EA5C-8189-41E5-9354-EE61A0ADFC2E}"/>
                </a:ext>
              </a:extLst>
            </p:cNvPr>
            <p:cNvCxnSpPr>
              <a:cxnSpLocks/>
              <a:endCxn id="295" idx="1"/>
            </p:cNvCxnSpPr>
            <p:nvPr/>
          </p:nvCxnSpPr>
          <p:spPr>
            <a:xfrm>
              <a:off x="3179554" y="2206692"/>
              <a:ext cx="336900" cy="35526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66" name="Rectangle 265">
              <a:extLst>
                <a:ext uri="{FF2B5EF4-FFF2-40B4-BE49-F238E27FC236}">
                  <a16:creationId xmlns:a16="http://schemas.microsoft.com/office/drawing/2014/main" id="{F592DC11-CF45-40B5-AA39-9D06D9F45B3E}"/>
                </a:ext>
              </a:extLst>
            </p:cNvPr>
            <p:cNvSpPr/>
            <p:nvPr/>
          </p:nvSpPr>
          <p:spPr>
            <a:xfrm>
              <a:off x="4261945" y="1886166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BF47F704-B3EE-4050-99F8-16E09B1C6A24}"/>
                </a:ext>
              </a:extLst>
            </p:cNvPr>
            <p:cNvSpPr/>
            <p:nvPr/>
          </p:nvSpPr>
          <p:spPr>
            <a:xfrm>
              <a:off x="4316488" y="194071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4AAD8C5A-5615-4615-82BE-6286FB7DF24C}"/>
                </a:ext>
              </a:extLst>
            </p:cNvPr>
            <p:cNvSpPr/>
            <p:nvPr/>
          </p:nvSpPr>
          <p:spPr>
            <a:xfrm>
              <a:off x="4371032" y="199525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A81DB15B-B621-4276-9A75-F88F412C8345}"/>
                </a:ext>
              </a:extLst>
            </p:cNvPr>
            <p:cNvSpPr/>
            <p:nvPr/>
          </p:nvSpPr>
          <p:spPr>
            <a:xfrm>
              <a:off x="4425575" y="204979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BB3F94FD-72CA-4EDC-83A3-3CF446895A8D}"/>
                </a:ext>
              </a:extLst>
            </p:cNvPr>
            <p:cNvSpPr/>
            <p:nvPr/>
          </p:nvSpPr>
          <p:spPr>
            <a:xfrm>
              <a:off x="4480118" y="210434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D7350991-632B-4F6E-8D9B-B866459BFD8B}"/>
                </a:ext>
              </a:extLst>
            </p:cNvPr>
            <p:cNvSpPr/>
            <p:nvPr/>
          </p:nvSpPr>
          <p:spPr>
            <a:xfrm>
              <a:off x="4534662" y="215888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72" name="Rectangle 271">
              <a:extLst>
                <a:ext uri="{FF2B5EF4-FFF2-40B4-BE49-F238E27FC236}">
                  <a16:creationId xmlns:a16="http://schemas.microsoft.com/office/drawing/2014/main" id="{B7CEF403-8F33-42A1-A5CC-58154DFB2576}"/>
                </a:ext>
              </a:extLst>
            </p:cNvPr>
            <p:cNvSpPr/>
            <p:nvPr/>
          </p:nvSpPr>
          <p:spPr>
            <a:xfrm>
              <a:off x="4589205" y="221342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73" name="Connecteur droit avec flèche 272">
              <a:extLst>
                <a:ext uri="{FF2B5EF4-FFF2-40B4-BE49-F238E27FC236}">
                  <a16:creationId xmlns:a16="http://schemas.microsoft.com/office/drawing/2014/main" id="{2F1796BE-9C9B-4B83-ACF3-F9E00785026F}"/>
                </a:ext>
              </a:extLst>
            </p:cNvPr>
            <p:cNvCxnSpPr>
              <a:cxnSpLocks/>
              <a:stCxn id="302" idx="3"/>
              <a:endCxn id="266" idx="1"/>
            </p:cNvCxnSpPr>
            <p:nvPr/>
          </p:nvCxnSpPr>
          <p:spPr>
            <a:xfrm>
              <a:off x="3732089" y="1992061"/>
              <a:ext cx="529855" cy="606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4" name="Connecteur droit avec flèche 273">
              <a:extLst>
                <a:ext uri="{FF2B5EF4-FFF2-40B4-BE49-F238E27FC236}">
                  <a16:creationId xmlns:a16="http://schemas.microsoft.com/office/drawing/2014/main" id="{F282BB6D-3060-4D6B-BA63-439E591104F8}"/>
                </a:ext>
              </a:extLst>
            </p:cNvPr>
            <p:cNvCxnSpPr>
              <a:cxnSpLocks/>
              <a:stCxn id="308" idx="3"/>
              <a:endCxn id="272" idx="1"/>
            </p:cNvCxnSpPr>
            <p:nvPr/>
          </p:nvCxnSpPr>
          <p:spPr>
            <a:xfrm>
              <a:off x="3732089" y="2184302"/>
              <a:ext cx="857116" cy="14108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75" name="Groupe 274">
              <a:extLst>
                <a:ext uri="{FF2B5EF4-FFF2-40B4-BE49-F238E27FC236}">
                  <a16:creationId xmlns:a16="http://schemas.microsoft.com/office/drawing/2014/main" id="{78EF0C16-B14D-4647-960B-BBF3686D022F}"/>
                </a:ext>
              </a:extLst>
            </p:cNvPr>
            <p:cNvGrpSpPr/>
            <p:nvPr/>
          </p:nvGrpSpPr>
          <p:grpSpPr>
            <a:xfrm>
              <a:off x="3993780" y="2276601"/>
              <a:ext cx="215635" cy="227659"/>
              <a:chOff x="3494667" y="1894255"/>
              <a:chExt cx="602507" cy="636104"/>
            </a:xfrm>
          </p:grpSpPr>
          <p:sp>
            <p:nvSpPr>
              <p:cNvPr id="288" name="Rectangle 287">
                <a:extLst>
                  <a:ext uri="{FF2B5EF4-FFF2-40B4-BE49-F238E27FC236}">
                    <a16:creationId xmlns:a16="http://schemas.microsoft.com/office/drawing/2014/main" id="{E6559592-48EA-44F8-AA49-BA53CC91D1E3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9" name="Rectangle 288">
                <a:extLst>
                  <a:ext uri="{FF2B5EF4-FFF2-40B4-BE49-F238E27FC236}">
                    <a16:creationId xmlns:a16="http://schemas.microsoft.com/office/drawing/2014/main" id="{B2D0391B-D435-4148-8AAD-35578BF527F9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0" name="Rectangle 289">
                <a:extLst>
                  <a:ext uri="{FF2B5EF4-FFF2-40B4-BE49-F238E27FC236}">
                    <a16:creationId xmlns:a16="http://schemas.microsoft.com/office/drawing/2014/main" id="{D579E42E-47A3-4F95-B831-B2985C6BF6BD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1" name="Rectangle 290">
                <a:extLst>
                  <a:ext uri="{FF2B5EF4-FFF2-40B4-BE49-F238E27FC236}">
                    <a16:creationId xmlns:a16="http://schemas.microsoft.com/office/drawing/2014/main" id="{A4EC4BB7-C31C-402C-A330-555645C4CA92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2" name="Rectangle 291">
                <a:extLst>
                  <a:ext uri="{FF2B5EF4-FFF2-40B4-BE49-F238E27FC236}">
                    <a16:creationId xmlns:a16="http://schemas.microsoft.com/office/drawing/2014/main" id="{B3C75406-F7BC-4A1B-90B7-FC91A22CE105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3" name="Rectangle 292">
                <a:extLst>
                  <a:ext uri="{FF2B5EF4-FFF2-40B4-BE49-F238E27FC236}">
                    <a16:creationId xmlns:a16="http://schemas.microsoft.com/office/drawing/2014/main" id="{3EB38EA0-B308-476C-B574-8407B5F89EE4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94" name="Rectangle 293">
                <a:extLst>
                  <a:ext uri="{FF2B5EF4-FFF2-40B4-BE49-F238E27FC236}">
                    <a16:creationId xmlns:a16="http://schemas.microsoft.com/office/drawing/2014/main" id="{7929E624-1B50-47D1-AEB4-27A2BABD52C2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276" name="Groupe 275">
              <a:extLst>
                <a:ext uri="{FF2B5EF4-FFF2-40B4-BE49-F238E27FC236}">
                  <a16:creationId xmlns:a16="http://schemas.microsoft.com/office/drawing/2014/main" id="{088E60C8-AC1E-41EA-B676-38AC6A8FA69C}"/>
                </a:ext>
              </a:extLst>
            </p:cNvPr>
            <p:cNvGrpSpPr/>
            <p:nvPr/>
          </p:nvGrpSpPr>
          <p:grpSpPr>
            <a:xfrm>
              <a:off x="3993780" y="2529438"/>
              <a:ext cx="215635" cy="227659"/>
              <a:chOff x="3494667" y="1894255"/>
              <a:chExt cx="602507" cy="636104"/>
            </a:xfrm>
          </p:grpSpPr>
          <p:sp>
            <p:nvSpPr>
              <p:cNvPr id="281" name="Rectangle 280">
                <a:extLst>
                  <a:ext uri="{FF2B5EF4-FFF2-40B4-BE49-F238E27FC236}">
                    <a16:creationId xmlns:a16="http://schemas.microsoft.com/office/drawing/2014/main" id="{70FFB23F-9D57-4A1C-847D-C2DD321EF100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2" name="Rectangle 281">
                <a:extLst>
                  <a:ext uri="{FF2B5EF4-FFF2-40B4-BE49-F238E27FC236}">
                    <a16:creationId xmlns:a16="http://schemas.microsoft.com/office/drawing/2014/main" id="{FDB5AACF-A896-4272-B45D-3E718DF1AF26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3" name="Rectangle 282">
                <a:extLst>
                  <a:ext uri="{FF2B5EF4-FFF2-40B4-BE49-F238E27FC236}">
                    <a16:creationId xmlns:a16="http://schemas.microsoft.com/office/drawing/2014/main" id="{4C577847-34FE-4A45-8FFD-1AED1FD2CBD0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4" name="Rectangle 283">
                <a:extLst>
                  <a:ext uri="{FF2B5EF4-FFF2-40B4-BE49-F238E27FC236}">
                    <a16:creationId xmlns:a16="http://schemas.microsoft.com/office/drawing/2014/main" id="{2EA32148-C103-482B-840F-91791A752AB5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5" name="Rectangle 284">
                <a:extLst>
                  <a:ext uri="{FF2B5EF4-FFF2-40B4-BE49-F238E27FC236}">
                    <a16:creationId xmlns:a16="http://schemas.microsoft.com/office/drawing/2014/main" id="{81170E8A-14F4-4C3E-9713-918B7BC85F1A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6" name="Rectangle 285">
                <a:extLst>
                  <a:ext uri="{FF2B5EF4-FFF2-40B4-BE49-F238E27FC236}">
                    <a16:creationId xmlns:a16="http://schemas.microsoft.com/office/drawing/2014/main" id="{143B1DFA-483D-4275-9FE3-DF4E4CEE348D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287" name="Rectangle 286">
                <a:extLst>
                  <a:ext uri="{FF2B5EF4-FFF2-40B4-BE49-F238E27FC236}">
                    <a16:creationId xmlns:a16="http://schemas.microsoft.com/office/drawing/2014/main" id="{0FC3E854-5DCE-42FE-9DDC-4FE2A0355A48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cxnSp>
          <p:nvCxnSpPr>
            <p:cNvPr id="277" name="Connecteur droit avec flèche 276">
              <a:extLst>
                <a:ext uri="{FF2B5EF4-FFF2-40B4-BE49-F238E27FC236}">
                  <a16:creationId xmlns:a16="http://schemas.microsoft.com/office/drawing/2014/main" id="{F1B65AF9-633F-47FC-A1E2-7BC3AAE69BDD}"/>
                </a:ext>
              </a:extLst>
            </p:cNvPr>
            <p:cNvCxnSpPr>
              <a:stCxn id="309" idx="3"/>
              <a:endCxn id="288" idx="1"/>
            </p:cNvCxnSpPr>
            <p:nvPr/>
          </p:nvCxnSpPr>
          <p:spPr>
            <a:xfrm>
              <a:off x="3732089" y="2276601"/>
              <a:ext cx="261691" cy="1626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78" name="Connecteur droit avec flèche 277">
              <a:extLst>
                <a:ext uri="{FF2B5EF4-FFF2-40B4-BE49-F238E27FC236}">
                  <a16:creationId xmlns:a16="http://schemas.microsoft.com/office/drawing/2014/main" id="{2BD3456B-07DD-43C9-8555-F8F7091F4B2B}"/>
                </a:ext>
              </a:extLst>
            </p:cNvPr>
            <p:cNvCxnSpPr>
              <a:cxnSpLocks/>
              <a:stCxn id="315" idx="3"/>
              <a:endCxn id="281" idx="1"/>
            </p:cNvCxnSpPr>
            <p:nvPr/>
          </p:nvCxnSpPr>
          <p:spPr>
            <a:xfrm>
              <a:off x="3732089" y="2471737"/>
              <a:ext cx="261691" cy="7396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880FC8C9-2C30-4F56-B680-293F17880DC2}"/>
                </a:ext>
              </a:extLst>
            </p:cNvPr>
            <p:cNvSpPr/>
            <p:nvPr/>
          </p:nvSpPr>
          <p:spPr>
            <a:xfrm>
              <a:off x="4894581" y="2500659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cxnSp>
          <p:nvCxnSpPr>
            <p:cNvPr id="280" name="Connecteur droit avec flèche 279">
              <a:extLst>
                <a:ext uri="{FF2B5EF4-FFF2-40B4-BE49-F238E27FC236}">
                  <a16:creationId xmlns:a16="http://schemas.microsoft.com/office/drawing/2014/main" id="{58F17823-062D-4D5D-A75D-F732D7553D95}"/>
                </a:ext>
              </a:extLst>
            </p:cNvPr>
            <p:cNvCxnSpPr>
              <a:stCxn id="288" idx="3"/>
              <a:endCxn id="279" idx="1"/>
            </p:cNvCxnSpPr>
            <p:nvPr/>
          </p:nvCxnSpPr>
          <p:spPr>
            <a:xfrm>
              <a:off x="4209415" y="2292862"/>
              <a:ext cx="685165" cy="31975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34" name="Rectangle 333">
              <a:extLst>
                <a:ext uri="{FF2B5EF4-FFF2-40B4-BE49-F238E27FC236}">
                  <a16:creationId xmlns:a16="http://schemas.microsoft.com/office/drawing/2014/main" id="{BC72229B-38A9-46F4-9880-CF0A77C482C3}"/>
                </a:ext>
              </a:extLst>
            </p:cNvPr>
            <p:cNvSpPr/>
            <p:nvPr/>
          </p:nvSpPr>
          <p:spPr>
            <a:xfrm>
              <a:off x="4894872" y="249338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5" name="Rectangle 334">
              <a:extLst>
                <a:ext uri="{FF2B5EF4-FFF2-40B4-BE49-F238E27FC236}">
                  <a16:creationId xmlns:a16="http://schemas.microsoft.com/office/drawing/2014/main" id="{226A86CD-AC8D-4FBC-9962-D736C58E020C}"/>
                </a:ext>
              </a:extLst>
            </p:cNvPr>
            <p:cNvSpPr/>
            <p:nvPr/>
          </p:nvSpPr>
          <p:spPr>
            <a:xfrm>
              <a:off x="4949416" y="2547926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6" name="Rectangle 335">
              <a:extLst>
                <a:ext uri="{FF2B5EF4-FFF2-40B4-BE49-F238E27FC236}">
                  <a16:creationId xmlns:a16="http://schemas.microsoft.com/office/drawing/2014/main" id="{339E993F-02EC-42CF-BEF4-12A07FD1DCE8}"/>
                </a:ext>
              </a:extLst>
            </p:cNvPr>
            <p:cNvSpPr/>
            <p:nvPr/>
          </p:nvSpPr>
          <p:spPr>
            <a:xfrm>
              <a:off x="5003959" y="260247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C5EE15CF-46FD-4034-A732-83DA6665BC5C}"/>
                </a:ext>
              </a:extLst>
            </p:cNvPr>
            <p:cNvSpPr/>
            <p:nvPr/>
          </p:nvSpPr>
          <p:spPr>
            <a:xfrm>
              <a:off x="5058503" y="2657013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BAF56946-E9B4-4456-9E63-E69EBF8EA410}"/>
                </a:ext>
              </a:extLst>
            </p:cNvPr>
            <p:cNvSpPr/>
            <p:nvPr/>
          </p:nvSpPr>
          <p:spPr>
            <a:xfrm>
              <a:off x="5113046" y="271155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10EEDDDD-7C16-4C23-985C-D9E049428FD1}"/>
                </a:ext>
              </a:extLst>
            </p:cNvPr>
            <p:cNvSpPr/>
            <p:nvPr/>
          </p:nvSpPr>
          <p:spPr>
            <a:xfrm>
              <a:off x="5167590" y="276610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0" name="Rectangle 339">
              <a:extLst>
                <a:ext uri="{FF2B5EF4-FFF2-40B4-BE49-F238E27FC236}">
                  <a16:creationId xmlns:a16="http://schemas.microsoft.com/office/drawing/2014/main" id="{54BDA288-0F6B-45E4-81CF-A91CDEF482B5}"/>
                </a:ext>
              </a:extLst>
            </p:cNvPr>
            <p:cNvSpPr/>
            <p:nvPr/>
          </p:nvSpPr>
          <p:spPr>
            <a:xfrm>
              <a:off x="5222133" y="282064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1" name="Rectangle 340">
              <a:extLst>
                <a:ext uri="{FF2B5EF4-FFF2-40B4-BE49-F238E27FC236}">
                  <a16:creationId xmlns:a16="http://schemas.microsoft.com/office/drawing/2014/main" id="{BF13F9E0-9AF4-4367-A599-1E045E508B0C}"/>
                </a:ext>
              </a:extLst>
            </p:cNvPr>
            <p:cNvSpPr/>
            <p:nvPr/>
          </p:nvSpPr>
          <p:spPr>
            <a:xfrm>
              <a:off x="5276676" y="287518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EC2EF88E-66DB-4A1F-B4B5-5A79D40556B7}"/>
                </a:ext>
              </a:extLst>
            </p:cNvPr>
            <p:cNvSpPr/>
            <p:nvPr/>
          </p:nvSpPr>
          <p:spPr>
            <a:xfrm>
              <a:off x="4501407" y="270577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3" name="Rectangle 342">
              <a:extLst>
                <a:ext uri="{FF2B5EF4-FFF2-40B4-BE49-F238E27FC236}">
                  <a16:creationId xmlns:a16="http://schemas.microsoft.com/office/drawing/2014/main" id="{D737D338-B94D-4D03-98AC-639DC006E49F}"/>
                </a:ext>
              </a:extLst>
            </p:cNvPr>
            <p:cNvSpPr/>
            <p:nvPr/>
          </p:nvSpPr>
          <p:spPr>
            <a:xfrm>
              <a:off x="4555951" y="2760320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4" name="Rectangle 343">
              <a:extLst>
                <a:ext uri="{FF2B5EF4-FFF2-40B4-BE49-F238E27FC236}">
                  <a16:creationId xmlns:a16="http://schemas.microsoft.com/office/drawing/2014/main" id="{4ACA3D19-F9A3-4A1C-A29B-2559B440B8F6}"/>
                </a:ext>
              </a:extLst>
            </p:cNvPr>
            <p:cNvSpPr/>
            <p:nvPr/>
          </p:nvSpPr>
          <p:spPr>
            <a:xfrm>
              <a:off x="4610494" y="281486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5" name="Rectangle 344">
              <a:extLst>
                <a:ext uri="{FF2B5EF4-FFF2-40B4-BE49-F238E27FC236}">
                  <a16:creationId xmlns:a16="http://schemas.microsoft.com/office/drawing/2014/main" id="{CAB6C513-0809-4AFA-B0C0-CB56019A2CCE}"/>
                </a:ext>
              </a:extLst>
            </p:cNvPr>
            <p:cNvSpPr/>
            <p:nvPr/>
          </p:nvSpPr>
          <p:spPr>
            <a:xfrm>
              <a:off x="4665038" y="2869407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61E0102A-C803-409B-ADD2-D5752655B437}"/>
                </a:ext>
              </a:extLst>
            </p:cNvPr>
            <p:cNvSpPr/>
            <p:nvPr/>
          </p:nvSpPr>
          <p:spPr>
            <a:xfrm>
              <a:off x="4719581" y="292395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7" name="Rectangle 346">
              <a:extLst>
                <a:ext uri="{FF2B5EF4-FFF2-40B4-BE49-F238E27FC236}">
                  <a16:creationId xmlns:a16="http://schemas.microsoft.com/office/drawing/2014/main" id="{4492C480-2E68-47A7-8F97-51C6034265C5}"/>
                </a:ext>
              </a:extLst>
            </p:cNvPr>
            <p:cNvSpPr/>
            <p:nvPr/>
          </p:nvSpPr>
          <p:spPr>
            <a:xfrm>
              <a:off x="4774125" y="297849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8" name="Rectangle 347">
              <a:extLst>
                <a:ext uri="{FF2B5EF4-FFF2-40B4-BE49-F238E27FC236}">
                  <a16:creationId xmlns:a16="http://schemas.microsoft.com/office/drawing/2014/main" id="{CBA3A8C6-30A4-43C7-9750-F7D57EA7CB69}"/>
                </a:ext>
              </a:extLst>
            </p:cNvPr>
            <p:cNvSpPr/>
            <p:nvPr/>
          </p:nvSpPr>
          <p:spPr>
            <a:xfrm>
              <a:off x="4828668" y="3033038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49" name="Rectangle 348">
              <a:extLst>
                <a:ext uri="{FF2B5EF4-FFF2-40B4-BE49-F238E27FC236}">
                  <a16:creationId xmlns:a16="http://schemas.microsoft.com/office/drawing/2014/main" id="{ADA58F10-EE1A-4929-A43F-D4B704A30DDE}"/>
                </a:ext>
              </a:extLst>
            </p:cNvPr>
            <p:cNvSpPr/>
            <p:nvPr/>
          </p:nvSpPr>
          <p:spPr>
            <a:xfrm>
              <a:off x="4883211" y="308758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0" name="Rectangle 349">
              <a:extLst>
                <a:ext uri="{FF2B5EF4-FFF2-40B4-BE49-F238E27FC236}">
                  <a16:creationId xmlns:a16="http://schemas.microsoft.com/office/drawing/2014/main" id="{490E1953-8D7D-4F55-AE71-E96CC8D1B66E}"/>
                </a:ext>
              </a:extLst>
            </p:cNvPr>
            <p:cNvSpPr/>
            <p:nvPr/>
          </p:nvSpPr>
          <p:spPr>
            <a:xfrm>
              <a:off x="4086346" y="287675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1" name="Rectangle 350">
              <a:extLst>
                <a:ext uri="{FF2B5EF4-FFF2-40B4-BE49-F238E27FC236}">
                  <a16:creationId xmlns:a16="http://schemas.microsoft.com/office/drawing/2014/main" id="{0997CD61-32CF-447B-80E8-2CB1D5B65C77}"/>
                </a:ext>
              </a:extLst>
            </p:cNvPr>
            <p:cNvSpPr/>
            <p:nvPr/>
          </p:nvSpPr>
          <p:spPr>
            <a:xfrm>
              <a:off x="4140890" y="2931294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2" name="Rectangle 351">
              <a:extLst>
                <a:ext uri="{FF2B5EF4-FFF2-40B4-BE49-F238E27FC236}">
                  <a16:creationId xmlns:a16="http://schemas.microsoft.com/office/drawing/2014/main" id="{C482F5B2-B79D-4089-B18F-134A72BAD9F6}"/>
                </a:ext>
              </a:extLst>
            </p:cNvPr>
            <p:cNvSpPr/>
            <p:nvPr/>
          </p:nvSpPr>
          <p:spPr>
            <a:xfrm>
              <a:off x="4195433" y="2985838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3" name="Rectangle 352">
              <a:extLst>
                <a:ext uri="{FF2B5EF4-FFF2-40B4-BE49-F238E27FC236}">
                  <a16:creationId xmlns:a16="http://schemas.microsoft.com/office/drawing/2014/main" id="{DD29CF33-676A-474A-92C5-803E6E372209}"/>
                </a:ext>
              </a:extLst>
            </p:cNvPr>
            <p:cNvSpPr/>
            <p:nvPr/>
          </p:nvSpPr>
          <p:spPr>
            <a:xfrm>
              <a:off x="4249977" y="3040381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4" name="Rectangle 353">
              <a:extLst>
                <a:ext uri="{FF2B5EF4-FFF2-40B4-BE49-F238E27FC236}">
                  <a16:creationId xmlns:a16="http://schemas.microsoft.com/office/drawing/2014/main" id="{1A730943-2B9D-438A-A353-6B53ADDF6665}"/>
                </a:ext>
              </a:extLst>
            </p:cNvPr>
            <p:cNvSpPr/>
            <p:nvPr/>
          </p:nvSpPr>
          <p:spPr>
            <a:xfrm>
              <a:off x="4304520" y="3094925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5" name="Rectangle 354">
              <a:extLst>
                <a:ext uri="{FF2B5EF4-FFF2-40B4-BE49-F238E27FC236}">
                  <a16:creationId xmlns:a16="http://schemas.microsoft.com/office/drawing/2014/main" id="{73E9C8BD-D06C-4131-A199-771A14A9269A}"/>
                </a:ext>
              </a:extLst>
            </p:cNvPr>
            <p:cNvSpPr/>
            <p:nvPr/>
          </p:nvSpPr>
          <p:spPr>
            <a:xfrm>
              <a:off x="4359064" y="3149468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6" name="Rectangle 355">
              <a:extLst>
                <a:ext uri="{FF2B5EF4-FFF2-40B4-BE49-F238E27FC236}">
                  <a16:creationId xmlns:a16="http://schemas.microsoft.com/office/drawing/2014/main" id="{E368FEFC-E68D-41C8-BA56-885D769C2EEA}"/>
                </a:ext>
              </a:extLst>
            </p:cNvPr>
            <p:cNvSpPr/>
            <p:nvPr/>
          </p:nvSpPr>
          <p:spPr>
            <a:xfrm>
              <a:off x="4413607" y="3204012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357" name="Rectangle 356">
              <a:extLst>
                <a:ext uri="{FF2B5EF4-FFF2-40B4-BE49-F238E27FC236}">
                  <a16:creationId xmlns:a16="http://schemas.microsoft.com/office/drawing/2014/main" id="{194C2D22-9859-4449-8818-81EECA1DFE5F}"/>
                </a:ext>
              </a:extLst>
            </p:cNvPr>
            <p:cNvSpPr/>
            <p:nvPr/>
          </p:nvSpPr>
          <p:spPr>
            <a:xfrm>
              <a:off x="4468150" y="3258555"/>
              <a:ext cx="223915" cy="2239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D8FA963C-3227-4797-A634-96F4AF6D9573}"/>
              </a:ext>
            </a:extLst>
          </p:cNvPr>
          <p:cNvGrpSpPr/>
          <p:nvPr/>
        </p:nvGrpSpPr>
        <p:grpSpPr>
          <a:xfrm>
            <a:off x="5930512" y="1221855"/>
            <a:ext cx="469468" cy="1055796"/>
            <a:chOff x="708851" y="1070811"/>
            <a:chExt cx="1276361" cy="2870433"/>
          </a:xfrm>
        </p:grpSpPr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7AAE26B8-628A-4258-8362-5FE4A7E62B5A}"/>
                </a:ext>
              </a:extLst>
            </p:cNvPr>
            <p:cNvSpPr/>
            <p:nvPr/>
          </p:nvSpPr>
          <p:spPr>
            <a:xfrm>
              <a:off x="708851" y="1070811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:a16="http://schemas.microsoft.com/office/drawing/2014/main" id="{023053A7-019C-4BB6-BEAC-CC0AAFB01722}"/>
                </a:ext>
              </a:extLst>
            </p:cNvPr>
            <p:cNvSpPr/>
            <p:nvPr/>
          </p:nvSpPr>
          <p:spPr>
            <a:xfrm>
              <a:off x="708851" y="1263316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:a16="http://schemas.microsoft.com/office/drawing/2014/main" id="{8E870EEF-EA11-48DA-98AF-E626BC360C19}"/>
                </a:ext>
              </a:extLst>
            </p:cNvPr>
            <p:cNvSpPr/>
            <p:nvPr/>
          </p:nvSpPr>
          <p:spPr>
            <a:xfrm>
              <a:off x="708851" y="1455821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:a16="http://schemas.microsoft.com/office/drawing/2014/main" id="{DB874846-FEF9-415C-9FFD-766BEB201D53}"/>
                </a:ext>
              </a:extLst>
            </p:cNvPr>
            <p:cNvSpPr/>
            <p:nvPr/>
          </p:nvSpPr>
          <p:spPr>
            <a:xfrm>
              <a:off x="708851" y="1648326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59C893F9-2A6E-41AB-BED3-8BC18BE103A9}"/>
                </a:ext>
              </a:extLst>
            </p:cNvPr>
            <p:cNvSpPr/>
            <p:nvPr/>
          </p:nvSpPr>
          <p:spPr>
            <a:xfrm>
              <a:off x="708851" y="1840831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1E0FC561-D187-41CB-B360-0B7A86BBEA60}"/>
                </a:ext>
              </a:extLst>
            </p:cNvPr>
            <p:cNvSpPr/>
            <p:nvPr/>
          </p:nvSpPr>
          <p:spPr>
            <a:xfrm>
              <a:off x="708851" y="2033336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1799B33B-550A-4FE5-ACFF-F792A4366CA4}"/>
                </a:ext>
              </a:extLst>
            </p:cNvPr>
            <p:cNvSpPr/>
            <p:nvPr/>
          </p:nvSpPr>
          <p:spPr>
            <a:xfrm>
              <a:off x="708851" y="2225841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77540367-C6F5-4599-B41D-C3D6195EC7B1}"/>
                </a:ext>
              </a:extLst>
            </p:cNvPr>
            <p:cNvSpPr/>
            <p:nvPr/>
          </p:nvSpPr>
          <p:spPr>
            <a:xfrm>
              <a:off x="708851" y="2418346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F9300063-A705-4517-9432-800025484E6F}"/>
                </a:ext>
              </a:extLst>
            </p:cNvPr>
            <p:cNvSpPr/>
            <p:nvPr/>
          </p:nvSpPr>
          <p:spPr>
            <a:xfrm>
              <a:off x="708852" y="2593709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83AC870C-C919-4DEE-8537-A40D26BBB61D}"/>
                </a:ext>
              </a:extLst>
            </p:cNvPr>
            <p:cNvSpPr/>
            <p:nvPr/>
          </p:nvSpPr>
          <p:spPr>
            <a:xfrm>
              <a:off x="708852" y="2786214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4E3BA9A8-A7AF-43B6-B553-994689E91C8B}"/>
                </a:ext>
              </a:extLst>
            </p:cNvPr>
            <p:cNvSpPr/>
            <p:nvPr/>
          </p:nvSpPr>
          <p:spPr>
            <a:xfrm>
              <a:off x="708852" y="2978719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2CE952C5-3079-4691-9F0A-2E009AA84789}"/>
                </a:ext>
              </a:extLst>
            </p:cNvPr>
            <p:cNvSpPr/>
            <p:nvPr/>
          </p:nvSpPr>
          <p:spPr>
            <a:xfrm>
              <a:off x="708852" y="3171224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62A1A701-5CA6-4421-96B5-A587FFF17AE0}"/>
                </a:ext>
              </a:extLst>
            </p:cNvPr>
            <p:cNvSpPr/>
            <p:nvPr/>
          </p:nvSpPr>
          <p:spPr>
            <a:xfrm>
              <a:off x="708852" y="3363729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FB10FE3D-C237-45C8-9AEA-2A75FFDAAA5E}"/>
                </a:ext>
              </a:extLst>
            </p:cNvPr>
            <p:cNvSpPr/>
            <p:nvPr/>
          </p:nvSpPr>
          <p:spPr>
            <a:xfrm>
              <a:off x="708852" y="3556234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B6EA769F-569A-4A5B-94FB-C228D08A6EC2}"/>
                </a:ext>
              </a:extLst>
            </p:cNvPr>
            <p:cNvSpPr/>
            <p:nvPr/>
          </p:nvSpPr>
          <p:spPr>
            <a:xfrm>
              <a:off x="708852" y="3748739"/>
              <a:ext cx="1276360" cy="19250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2EA6DE3D-621A-4EB3-838A-239F2320AD70}"/>
              </a:ext>
            </a:extLst>
          </p:cNvPr>
          <p:cNvGrpSpPr/>
          <p:nvPr/>
        </p:nvGrpSpPr>
        <p:grpSpPr>
          <a:xfrm>
            <a:off x="6663089" y="2298223"/>
            <a:ext cx="221613" cy="233970"/>
            <a:chOff x="3494667" y="1894255"/>
            <a:chExt cx="602507" cy="636104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7B17757D-4862-4C85-9B98-03688E7405C0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2E87B7B1-C072-4814-B29B-4356FC4C5862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5744D425-1676-4AE9-B91D-4400F2C44978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:a16="http://schemas.microsoft.com/office/drawing/2014/main" id="{4183C904-9F68-4AEF-B60B-0B0076F4180F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C652EDAB-BCD5-4522-B8BD-48FE17626DEA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1CD033F5-57B8-4E12-AD2F-2A153CA9167B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5B92CADD-9F47-41A9-BBD9-B414A28F30E3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51" name="Groupe 50">
            <a:extLst>
              <a:ext uri="{FF2B5EF4-FFF2-40B4-BE49-F238E27FC236}">
                <a16:creationId xmlns:a16="http://schemas.microsoft.com/office/drawing/2014/main" id="{194C348A-AB5D-4184-983E-08E64BE3D39C}"/>
              </a:ext>
            </a:extLst>
          </p:cNvPr>
          <p:cNvGrpSpPr/>
          <p:nvPr/>
        </p:nvGrpSpPr>
        <p:grpSpPr>
          <a:xfrm>
            <a:off x="6663090" y="2005797"/>
            <a:ext cx="221613" cy="230994"/>
            <a:chOff x="3494667" y="2530359"/>
            <a:chExt cx="602507" cy="628013"/>
          </a:xfrm>
        </p:grpSpPr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0F9693A1-5F49-4DFC-B1A6-23E03DDDEBDA}"/>
                </a:ext>
              </a:extLst>
            </p:cNvPr>
            <p:cNvSpPr/>
            <p:nvPr/>
          </p:nvSpPr>
          <p:spPr>
            <a:xfrm>
              <a:off x="3494667" y="253035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E08DBC18-E895-431F-990A-3A4981E7B151}"/>
                </a:ext>
              </a:extLst>
            </p:cNvPr>
            <p:cNvSpPr/>
            <p:nvPr/>
          </p:nvSpPr>
          <p:spPr>
            <a:xfrm>
              <a:off x="3494667" y="261314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C1533A5E-AF30-47B7-AA0D-C9D1BD1499E3}"/>
                </a:ext>
              </a:extLst>
            </p:cNvPr>
            <p:cNvSpPr/>
            <p:nvPr/>
          </p:nvSpPr>
          <p:spPr>
            <a:xfrm>
              <a:off x="3494667" y="2704012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79BF99DD-1037-493A-B021-92DC9241EE92}"/>
                </a:ext>
              </a:extLst>
            </p:cNvPr>
            <p:cNvSpPr/>
            <p:nvPr/>
          </p:nvSpPr>
          <p:spPr>
            <a:xfrm>
              <a:off x="3494667" y="2794884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77DF8EB0-33C2-403B-AD3B-2BCAB220EAF3}"/>
                </a:ext>
              </a:extLst>
            </p:cNvPr>
            <p:cNvSpPr/>
            <p:nvPr/>
          </p:nvSpPr>
          <p:spPr>
            <a:xfrm>
              <a:off x="3494667" y="2885756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DB3C5A61-6987-4EB1-B776-123B5A4DBF94}"/>
                </a:ext>
              </a:extLst>
            </p:cNvPr>
            <p:cNvSpPr/>
            <p:nvPr/>
          </p:nvSpPr>
          <p:spPr>
            <a:xfrm>
              <a:off x="3494667" y="2976628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465828A2-F27A-4CAA-8B95-41CEE7433A73}"/>
                </a:ext>
              </a:extLst>
            </p:cNvPr>
            <p:cNvSpPr/>
            <p:nvPr/>
          </p:nvSpPr>
          <p:spPr>
            <a:xfrm>
              <a:off x="3494667" y="3067500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412BD4F7-09C8-43A8-A78D-C4294BBA45EE}"/>
              </a:ext>
            </a:extLst>
          </p:cNvPr>
          <p:cNvSpPr/>
          <p:nvPr/>
        </p:nvSpPr>
        <p:spPr>
          <a:xfrm>
            <a:off x="7078532" y="1213003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4922D3F-682D-4844-BDED-35D35C3914C5}"/>
              </a:ext>
            </a:extLst>
          </p:cNvPr>
          <p:cNvSpPr/>
          <p:nvPr/>
        </p:nvSpPr>
        <p:spPr>
          <a:xfrm>
            <a:off x="7134587" y="126905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627A420-34D2-4875-A449-6278220EAF8D}"/>
              </a:ext>
            </a:extLst>
          </p:cNvPr>
          <p:cNvSpPr/>
          <p:nvPr/>
        </p:nvSpPr>
        <p:spPr>
          <a:xfrm>
            <a:off x="7190643" y="132511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329EF91-D8C4-446E-BF81-0CC44DCE0343}"/>
              </a:ext>
            </a:extLst>
          </p:cNvPr>
          <p:cNvSpPr/>
          <p:nvPr/>
        </p:nvSpPr>
        <p:spPr>
          <a:xfrm>
            <a:off x="7246698" y="138116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39DAA6EA-F15E-42EF-837C-96D4AB0B6F35}"/>
              </a:ext>
            </a:extLst>
          </p:cNvPr>
          <p:cNvSpPr/>
          <p:nvPr/>
        </p:nvSpPr>
        <p:spPr>
          <a:xfrm>
            <a:off x="7302753" y="143722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D4B9178-8CC5-49E2-9940-29CEED3A8937}"/>
              </a:ext>
            </a:extLst>
          </p:cNvPr>
          <p:cNvSpPr/>
          <p:nvPr/>
        </p:nvSpPr>
        <p:spPr>
          <a:xfrm>
            <a:off x="7358809" y="149328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385DEA0-AE85-4FF3-B05A-EFB002B8BEF2}"/>
              </a:ext>
            </a:extLst>
          </p:cNvPr>
          <p:cNvSpPr/>
          <p:nvPr/>
        </p:nvSpPr>
        <p:spPr>
          <a:xfrm>
            <a:off x="7414864" y="154933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8" name="Connecteur droit avec flèche 67">
            <a:extLst>
              <a:ext uri="{FF2B5EF4-FFF2-40B4-BE49-F238E27FC236}">
                <a16:creationId xmlns:a16="http://schemas.microsoft.com/office/drawing/2014/main" id="{5AAB977E-0469-480B-9138-EFB0EA911792}"/>
              </a:ext>
            </a:extLst>
          </p:cNvPr>
          <p:cNvCxnSpPr>
            <a:cxnSpLocks/>
          </p:cNvCxnSpPr>
          <p:nvPr/>
        </p:nvCxnSpPr>
        <p:spPr>
          <a:xfrm>
            <a:off x="6282210" y="1257258"/>
            <a:ext cx="79632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Connecteur droit avec flèche 68">
            <a:extLst>
              <a:ext uri="{FF2B5EF4-FFF2-40B4-BE49-F238E27FC236}">
                <a16:creationId xmlns:a16="http://schemas.microsoft.com/office/drawing/2014/main" id="{512D1BB5-FF7D-40D4-BD0A-E2CCD565EAB8}"/>
              </a:ext>
            </a:extLst>
          </p:cNvPr>
          <p:cNvCxnSpPr>
            <a:cxnSpLocks/>
          </p:cNvCxnSpPr>
          <p:nvPr/>
        </p:nvCxnSpPr>
        <p:spPr>
          <a:xfrm>
            <a:off x="6282210" y="1326462"/>
            <a:ext cx="8523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2" name="Connecteur droit avec flèche 71">
            <a:extLst>
              <a:ext uri="{FF2B5EF4-FFF2-40B4-BE49-F238E27FC236}">
                <a16:creationId xmlns:a16="http://schemas.microsoft.com/office/drawing/2014/main" id="{8B95DEC6-316A-43B8-A8E8-400AD1A5677D}"/>
              </a:ext>
            </a:extLst>
          </p:cNvPr>
          <p:cNvCxnSpPr>
            <a:cxnSpLocks/>
          </p:cNvCxnSpPr>
          <p:nvPr/>
        </p:nvCxnSpPr>
        <p:spPr>
          <a:xfrm>
            <a:off x="6282210" y="1402023"/>
            <a:ext cx="91138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Connecteur droit avec flèche 72">
            <a:extLst>
              <a:ext uri="{FF2B5EF4-FFF2-40B4-BE49-F238E27FC236}">
                <a16:creationId xmlns:a16="http://schemas.microsoft.com/office/drawing/2014/main" id="{76A2DE31-D2A5-4B33-9101-E6F61ADEF043}"/>
              </a:ext>
            </a:extLst>
          </p:cNvPr>
          <p:cNvCxnSpPr>
            <a:cxnSpLocks/>
          </p:cNvCxnSpPr>
          <p:nvPr/>
        </p:nvCxnSpPr>
        <p:spPr>
          <a:xfrm>
            <a:off x="6282210" y="1682098"/>
            <a:ext cx="11262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Connecteur droit avec flèche 73">
            <a:extLst>
              <a:ext uri="{FF2B5EF4-FFF2-40B4-BE49-F238E27FC236}">
                <a16:creationId xmlns:a16="http://schemas.microsoft.com/office/drawing/2014/main" id="{5620C963-8CD8-4608-8580-31D0CFCD7A1E}"/>
              </a:ext>
            </a:extLst>
          </p:cNvPr>
          <p:cNvCxnSpPr>
            <a:cxnSpLocks/>
          </p:cNvCxnSpPr>
          <p:nvPr/>
        </p:nvCxnSpPr>
        <p:spPr>
          <a:xfrm flipV="1">
            <a:off x="6304429" y="1802286"/>
            <a:ext cx="1744377" cy="2275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5" name="Rectangle 74">
            <a:extLst>
              <a:ext uri="{FF2B5EF4-FFF2-40B4-BE49-F238E27FC236}">
                <a16:creationId xmlns:a16="http://schemas.microsoft.com/office/drawing/2014/main" id="{EB940FA3-4E2E-4FC1-87D5-345CABA23D1F}"/>
              </a:ext>
            </a:extLst>
          </p:cNvPr>
          <p:cNvSpPr/>
          <p:nvPr/>
        </p:nvSpPr>
        <p:spPr>
          <a:xfrm>
            <a:off x="7650517" y="1213003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74A27399-2CB8-42E6-B6D5-B225B3B9DA59}"/>
              </a:ext>
            </a:extLst>
          </p:cNvPr>
          <p:cNvSpPr/>
          <p:nvPr/>
        </p:nvSpPr>
        <p:spPr>
          <a:xfrm>
            <a:off x="7706572" y="126905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1E46065B-5C69-42B7-9D15-B87849852A39}"/>
              </a:ext>
            </a:extLst>
          </p:cNvPr>
          <p:cNvSpPr/>
          <p:nvPr/>
        </p:nvSpPr>
        <p:spPr>
          <a:xfrm>
            <a:off x="7762628" y="132511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9DE29DD4-B2B2-4FAD-81AB-1A1B15131407}"/>
              </a:ext>
            </a:extLst>
          </p:cNvPr>
          <p:cNvSpPr/>
          <p:nvPr/>
        </p:nvSpPr>
        <p:spPr>
          <a:xfrm>
            <a:off x="7818683" y="138116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5EA6EF54-78E4-4D9C-A036-EB9778F81062}"/>
              </a:ext>
            </a:extLst>
          </p:cNvPr>
          <p:cNvSpPr/>
          <p:nvPr/>
        </p:nvSpPr>
        <p:spPr>
          <a:xfrm>
            <a:off x="7874738" y="143722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1CB71AD9-1F5F-43A2-BA25-F7661AA6AB9B}"/>
              </a:ext>
            </a:extLst>
          </p:cNvPr>
          <p:cNvSpPr/>
          <p:nvPr/>
        </p:nvSpPr>
        <p:spPr>
          <a:xfrm>
            <a:off x="7930794" y="149328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5919A07-9DDF-47C3-92CD-39BFF2914110}"/>
              </a:ext>
            </a:extLst>
          </p:cNvPr>
          <p:cNvSpPr/>
          <p:nvPr/>
        </p:nvSpPr>
        <p:spPr>
          <a:xfrm>
            <a:off x="7986849" y="154933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B15C5CF4-4054-42CA-A38C-CF6855E69480}"/>
              </a:ext>
            </a:extLst>
          </p:cNvPr>
          <p:cNvSpPr/>
          <p:nvPr/>
        </p:nvSpPr>
        <p:spPr>
          <a:xfrm>
            <a:off x="8042905" y="1605391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3" name="Connecteur droit avec flèche 82">
            <a:extLst>
              <a:ext uri="{FF2B5EF4-FFF2-40B4-BE49-F238E27FC236}">
                <a16:creationId xmlns:a16="http://schemas.microsoft.com/office/drawing/2014/main" id="{E4C9147B-7386-4446-8C37-5BDEE75A5585}"/>
              </a:ext>
            </a:extLst>
          </p:cNvPr>
          <p:cNvCxnSpPr>
            <a:cxnSpLocks/>
            <a:endCxn id="75" idx="1"/>
          </p:cNvCxnSpPr>
          <p:nvPr/>
        </p:nvCxnSpPr>
        <p:spPr>
          <a:xfrm flipV="1">
            <a:off x="6282210" y="1328064"/>
            <a:ext cx="1368306" cy="4183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85" name="Groupe 84">
            <a:extLst>
              <a:ext uri="{FF2B5EF4-FFF2-40B4-BE49-F238E27FC236}">
                <a16:creationId xmlns:a16="http://schemas.microsoft.com/office/drawing/2014/main" id="{AC338436-11DF-4AF8-B395-C1B4A70BE652}"/>
              </a:ext>
            </a:extLst>
          </p:cNvPr>
          <p:cNvGrpSpPr/>
          <p:nvPr/>
        </p:nvGrpSpPr>
        <p:grpSpPr>
          <a:xfrm>
            <a:off x="6663089" y="2591494"/>
            <a:ext cx="221613" cy="233970"/>
            <a:chOff x="3494667" y="1894255"/>
            <a:chExt cx="602507" cy="636104"/>
          </a:xfrm>
        </p:grpSpPr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95E6BCC3-EF30-4AE2-BC30-11BE6B4BB1B3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78FB27D4-8225-44CE-B44E-981790FF3E1A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294DA71D-A90F-455B-97E9-BC2D3151E4B5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:a16="http://schemas.microsoft.com/office/drawing/2014/main" id="{8F725CA7-63B4-48C4-8EFF-DCC5EDD4A996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7F86F448-CD0D-4013-B4EC-51C105F0D936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B7C3883E-0C0C-4934-A108-86AC6517D346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D7C02C53-4945-42A7-B6F9-47D915ED3D65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86" name="Connecteur droit avec flèche 85">
            <a:extLst>
              <a:ext uri="{FF2B5EF4-FFF2-40B4-BE49-F238E27FC236}">
                <a16:creationId xmlns:a16="http://schemas.microsoft.com/office/drawing/2014/main" id="{735EF8C5-E688-4129-A3C6-2637B885774A}"/>
              </a:ext>
            </a:extLst>
          </p:cNvPr>
          <p:cNvCxnSpPr>
            <a:cxnSpLocks/>
            <a:endCxn id="135" idx="1"/>
          </p:cNvCxnSpPr>
          <p:nvPr/>
        </p:nvCxnSpPr>
        <p:spPr>
          <a:xfrm flipV="1">
            <a:off x="6316851" y="2022509"/>
            <a:ext cx="346239" cy="790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8" name="Connecteur droit avec flèche 87">
            <a:extLst>
              <a:ext uri="{FF2B5EF4-FFF2-40B4-BE49-F238E27FC236}">
                <a16:creationId xmlns:a16="http://schemas.microsoft.com/office/drawing/2014/main" id="{4322DE99-69AA-42AD-A7E3-C2F72987EFA3}"/>
              </a:ext>
            </a:extLst>
          </p:cNvPr>
          <p:cNvCxnSpPr>
            <a:cxnSpLocks/>
            <a:endCxn id="142" idx="1"/>
          </p:cNvCxnSpPr>
          <p:nvPr/>
        </p:nvCxnSpPr>
        <p:spPr>
          <a:xfrm>
            <a:off x="6316851" y="2174667"/>
            <a:ext cx="346239" cy="140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9" name="Connecteur droit avec flèche 88">
            <a:extLst>
              <a:ext uri="{FF2B5EF4-FFF2-40B4-BE49-F238E27FC236}">
                <a16:creationId xmlns:a16="http://schemas.microsoft.com/office/drawing/2014/main" id="{7F2B0354-6A61-4746-BA81-253FB1B377C1}"/>
              </a:ext>
            </a:extLst>
          </p:cNvPr>
          <p:cNvCxnSpPr>
            <a:cxnSpLocks/>
            <a:endCxn id="128" idx="1"/>
          </p:cNvCxnSpPr>
          <p:nvPr/>
        </p:nvCxnSpPr>
        <p:spPr>
          <a:xfrm>
            <a:off x="6316851" y="2243089"/>
            <a:ext cx="346239" cy="3651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0" name="Rectangle 89">
            <a:extLst>
              <a:ext uri="{FF2B5EF4-FFF2-40B4-BE49-F238E27FC236}">
                <a16:creationId xmlns:a16="http://schemas.microsoft.com/office/drawing/2014/main" id="{E71D0CAE-2EC5-422E-B84D-D741E59113DA}"/>
              </a:ext>
            </a:extLst>
          </p:cNvPr>
          <p:cNvSpPr/>
          <p:nvPr/>
        </p:nvSpPr>
        <p:spPr>
          <a:xfrm>
            <a:off x="7429246" y="191367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16A3DEF-49C5-4E2D-B8FF-11C9673F7059}"/>
              </a:ext>
            </a:extLst>
          </p:cNvPr>
          <p:cNvSpPr/>
          <p:nvPr/>
        </p:nvSpPr>
        <p:spPr>
          <a:xfrm>
            <a:off x="7485301" y="196973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5B6A5CCB-FAAC-499E-A69A-E79CB91C6D92}"/>
              </a:ext>
            </a:extLst>
          </p:cNvPr>
          <p:cNvSpPr/>
          <p:nvPr/>
        </p:nvSpPr>
        <p:spPr>
          <a:xfrm>
            <a:off x="7541357" y="202578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9D62C3AA-4D03-40E4-B371-36D5F59BF2A6}"/>
              </a:ext>
            </a:extLst>
          </p:cNvPr>
          <p:cNvSpPr/>
          <p:nvPr/>
        </p:nvSpPr>
        <p:spPr>
          <a:xfrm>
            <a:off x="7597412" y="208184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BD474B46-F103-465C-B456-8E31A819FB8E}"/>
              </a:ext>
            </a:extLst>
          </p:cNvPr>
          <p:cNvSpPr/>
          <p:nvPr/>
        </p:nvSpPr>
        <p:spPr>
          <a:xfrm>
            <a:off x="7653467" y="213790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8DADD19-D735-4137-A7DC-3CEAA86AEC6C}"/>
              </a:ext>
            </a:extLst>
          </p:cNvPr>
          <p:cNvSpPr/>
          <p:nvPr/>
        </p:nvSpPr>
        <p:spPr>
          <a:xfrm>
            <a:off x="7709523" y="219395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70FF3259-E204-444C-A29A-3B422B0A03BD}"/>
              </a:ext>
            </a:extLst>
          </p:cNvPr>
          <p:cNvSpPr/>
          <p:nvPr/>
        </p:nvSpPr>
        <p:spPr>
          <a:xfrm>
            <a:off x="7765578" y="2250011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06" name="Connecteur droit avec flèche 105">
            <a:extLst>
              <a:ext uri="{FF2B5EF4-FFF2-40B4-BE49-F238E27FC236}">
                <a16:creationId xmlns:a16="http://schemas.microsoft.com/office/drawing/2014/main" id="{2671920E-B3CA-4A81-8A9B-F4A0DD4D4B51}"/>
              </a:ext>
            </a:extLst>
          </p:cNvPr>
          <p:cNvCxnSpPr>
            <a:cxnSpLocks/>
            <a:stCxn id="135" idx="3"/>
            <a:endCxn id="90" idx="1"/>
          </p:cNvCxnSpPr>
          <p:nvPr/>
        </p:nvCxnSpPr>
        <p:spPr>
          <a:xfrm>
            <a:off x="6884703" y="2022509"/>
            <a:ext cx="544543" cy="62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7" name="Connecteur droit avec flèche 106">
            <a:extLst>
              <a:ext uri="{FF2B5EF4-FFF2-40B4-BE49-F238E27FC236}">
                <a16:creationId xmlns:a16="http://schemas.microsoft.com/office/drawing/2014/main" id="{13C60516-7AA4-4D7F-A58A-F88CE3EF2469}"/>
              </a:ext>
            </a:extLst>
          </p:cNvPr>
          <p:cNvCxnSpPr>
            <a:cxnSpLocks/>
            <a:stCxn id="141" idx="3"/>
            <a:endCxn id="105" idx="1"/>
          </p:cNvCxnSpPr>
          <p:nvPr/>
        </p:nvCxnSpPr>
        <p:spPr>
          <a:xfrm>
            <a:off x="6884703" y="2220079"/>
            <a:ext cx="880876" cy="1449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08" name="Groupe 107">
            <a:extLst>
              <a:ext uri="{FF2B5EF4-FFF2-40B4-BE49-F238E27FC236}">
                <a16:creationId xmlns:a16="http://schemas.microsoft.com/office/drawing/2014/main" id="{AA4B7164-5157-4C72-9658-A672E664C568}"/>
              </a:ext>
            </a:extLst>
          </p:cNvPr>
          <p:cNvGrpSpPr/>
          <p:nvPr/>
        </p:nvGrpSpPr>
        <p:grpSpPr>
          <a:xfrm>
            <a:off x="7153647" y="2314935"/>
            <a:ext cx="221613" cy="233970"/>
            <a:chOff x="3494667" y="1894255"/>
            <a:chExt cx="602507" cy="636104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A2B288A3-886F-43A0-9B3B-2081F0126EF8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DB0A03D8-2D2E-4778-9F76-AA4A6AAF8C60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F2BFB3B5-CA13-4129-B876-E06A45A7F996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ECE9D90A-2937-4B84-BF62-563B1D4B67B1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7344ECC6-FEA6-41CF-8F30-5AA284D80223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B9195D3B-FDA5-44D7-8593-3D4BD1351858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9B985DF4-DE4E-43EA-84E7-6AD0CCE3D6F5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09" name="Groupe 108">
            <a:extLst>
              <a:ext uri="{FF2B5EF4-FFF2-40B4-BE49-F238E27FC236}">
                <a16:creationId xmlns:a16="http://schemas.microsoft.com/office/drawing/2014/main" id="{FDAAA4EA-2B37-4298-8C45-A925FDB75A88}"/>
              </a:ext>
            </a:extLst>
          </p:cNvPr>
          <p:cNvGrpSpPr/>
          <p:nvPr/>
        </p:nvGrpSpPr>
        <p:grpSpPr>
          <a:xfrm>
            <a:off x="7153647" y="2574782"/>
            <a:ext cx="221613" cy="233970"/>
            <a:chOff x="3494667" y="1894255"/>
            <a:chExt cx="602507" cy="636104"/>
          </a:xfrm>
        </p:grpSpPr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4AC38D53-0BE4-49FD-93E6-355E639F7E68}"/>
                </a:ext>
              </a:extLst>
            </p:cNvPr>
            <p:cNvSpPr/>
            <p:nvPr/>
          </p:nvSpPr>
          <p:spPr>
            <a:xfrm>
              <a:off x="3494667" y="189425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9ED66F37-B114-4342-9A21-E458B2239DD9}"/>
                </a:ext>
              </a:extLst>
            </p:cNvPr>
            <p:cNvSpPr/>
            <p:nvPr/>
          </p:nvSpPr>
          <p:spPr>
            <a:xfrm>
              <a:off x="3494667" y="198512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0D09B1B5-9373-4C4C-AA84-1AEFC7AA8517}"/>
                </a:ext>
              </a:extLst>
            </p:cNvPr>
            <p:cNvSpPr/>
            <p:nvPr/>
          </p:nvSpPr>
          <p:spPr>
            <a:xfrm>
              <a:off x="3494667" y="2075999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CFAE42F7-4172-400C-93E6-E7105F6ECD88}"/>
                </a:ext>
              </a:extLst>
            </p:cNvPr>
            <p:cNvSpPr/>
            <p:nvPr/>
          </p:nvSpPr>
          <p:spPr>
            <a:xfrm>
              <a:off x="3494667" y="2166871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:a16="http://schemas.microsoft.com/office/drawing/2014/main" id="{DE4DDE3E-B6A2-44B6-B656-20D66B93F24A}"/>
                </a:ext>
              </a:extLst>
            </p:cNvPr>
            <p:cNvSpPr/>
            <p:nvPr/>
          </p:nvSpPr>
          <p:spPr>
            <a:xfrm>
              <a:off x="3494667" y="2257743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19B984A3-6453-404D-9821-33FEEF2121CD}"/>
                </a:ext>
              </a:extLst>
            </p:cNvPr>
            <p:cNvSpPr/>
            <p:nvPr/>
          </p:nvSpPr>
          <p:spPr>
            <a:xfrm>
              <a:off x="3494667" y="2348615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7CF6177D-E076-4D88-8296-99A986B49072}"/>
                </a:ext>
              </a:extLst>
            </p:cNvPr>
            <p:cNvSpPr/>
            <p:nvPr/>
          </p:nvSpPr>
          <p:spPr>
            <a:xfrm>
              <a:off x="3494667" y="2439487"/>
              <a:ext cx="602507" cy="9087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110" name="Connecteur droit avec flèche 109">
            <a:extLst>
              <a:ext uri="{FF2B5EF4-FFF2-40B4-BE49-F238E27FC236}">
                <a16:creationId xmlns:a16="http://schemas.microsoft.com/office/drawing/2014/main" id="{B7716B39-7499-4986-9E7F-36001BB13F07}"/>
              </a:ext>
            </a:extLst>
          </p:cNvPr>
          <p:cNvCxnSpPr>
            <a:stCxn id="142" idx="3"/>
            <a:endCxn id="121" idx="1"/>
          </p:cNvCxnSpPr>
          <p:nvPr/>
        </p:nvCxnSpPr>
        <p:spPr>
          <a:xfrm>
            <a:off x="6884702" y="2314935"/>
            <a:ext cx="268945" cy="167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Connecteur droit avec flèche 110">
            <a:extLst>
              <a:ext uri="{FF2B5EF4-FFF2-40B4-BE49-F238E27FC236}">
                <a16:creationId xmlns:a16="http://schemas.microsoft.com/office/drawing/2014/main" id="{34E30237-9695-4E23-B6CB-7D4FBFC174F8}"/>
              </a:ext>
            </a:extLst>
          </p:cNvPr>
          <p:cNvCxnSpPr>
            <a:cxnSpLocks/>
            <a:stCxn id="148" idx="3"/>
            <a:endCxn id="114" idx="1"/>
          </p:cNvCxnSpPr>
          <p:nvPr/>
        </p:nvCxnSpPr>
        <p:spPr>
          <a:xfrm>
            <a:off x="6884702" y="2515481"/>
            <a:ext cx="268945" cy="760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Connecteur droit avec flèche 112">
            <a:extLst>
              <a:ext uri="{FF2B5EF4-FFF2-40B4-BE49-F238E27FC236}">
                <a16:creationId xmlns:a16="http://schemas.microsoft.com/office/drawing/2014/main" id="{F4BD7366-1855-4B02-BD27-E85DB325699B}"/>
              </a:ext>
            </a:extLst>
          </p:cNvPr>
          <p:cNvCxnSpPr>
            <a:cxnSpLocks/>
            <a:stCxn id="121" idx="3"/>
          </p:cNvCxnSpPr>
          <p:nvPr/>
        </p:nvCxnSpPr>
        <p:spPr>
          <a:xfrm>
            <a:off x="7375260" y="2331648"/>
            <a:ext cx="704158" cy="3286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3" name="Groupe 22">
            <a:extLst>
              <a:ext uri="{FF2B5EF4-FFF2-40B4-BE49-F238E27FC236}">
                <a16:creationId xmlns:a16="http://schemas.microsoft.com/office/drawing/2014/main" id="{C42AE796-2B48-4CEE-845D-132B5783BC76}"/>
              </a:ext>
            </a:extLst>
          </p:cNvPr>
          <p:cNvGrpSpPr/>
          <p:nvPr/>
        </p:nvGrpSpPr>
        <p:grpSpPr>
          <a:xfrm>
            <a:off x="7298031" y="2899985"/>
            <a:ext cx="264712" cy="289769"/>
            <a:chOff x="7077691" y="2899985"/>
            <a:chExt cx="264712" cy="289769"/>
          </a:xfrm>
        </p:grpSpPr>
        <p:grpSp>
          <p:nvGrpSpPr>
            <p:cNvPr id="172" name="Groupe 171">
              <a:extLst>
                <a:ext uri="{FF2B5EF4-FFF2-40B4-BE49-F238E27FC236}">
                  <a16:creationId xmlns:a16="http://schemas.microsoft.com/office/drawing/2014/main" id="{68A84585-F564-48FB-8D79-E969347B94F6}"/>
                </a:ext>
              </a:extLst>
            </p:cNvPr>
            <p:cNvGrpSpPr/>
            <p:nvPr/>
          </p:nvGrpSpPr>
          <p:grpSpPr>
            <a:xfrm>
              <a:off x="7077691" y="2899985"/>
              <a:ext cx="221613" cy="233970"/>
              <a:chOff x="3494667" y="1894255"/>
              <a:chExt cx="602507" cy="636104"/>
            </a:xfrm>
          </p:grpSpPr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1CBC3DA3-BEB8-4676-86B1-5FDFBE5EB691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C43EA173-1E34-4D1C-9E2E-1F7D8C6F67E1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5" name="Rectangle 174">
                <a:extLst>
                  <a:ext uri="{FF2B5EF4-FFF2-40B4-BE49-F238E27FC236}">
                    <a16:creationId xmlns:a16="http://schemas.microsoft.com/office/drawing/2014/main" id="{2AFF7E6C-522D-4421-9051-2043BA8A1D85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BCFD5333-2572-4908-9142-0F171021B50B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0718963E-0412-4EB2-AC1A-25FF814BC6AB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3701FC8E-7C7D-4F65-8B96-F275B47EE509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0EE4D906-322C-4EC4-B339-C8947F899AB8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180" name="Groupe 179">
              <a:extLst>
                <a:ext uri="{FF2B5EF4-FFF2-40B4-BE49-F238E27FC236}">
                  <a16:creationId xmlns:a16="http://schemas.microsoft.com/office/drawing/2014/main" id="{B59C8363-6525-4A8E-B339-0F062CE5B7E5}"/>
                </a:ext>
              </a:extLst>
            </p:cNvPr>
            <p:cNvGrpSpPr/>
            <p:nvPr/>
          </p:nvGrpSpPr>
          <p:grpSpPr>
            <a:xfrm>
              <a:off x="7120790" y="2955784"/>
              <a:ext cx="221613" cy="233970"/>
              <a:chOff x="3494667" y="1894255"/>
              <a:chExt cx="602507" cy="636104"/>
            </a:xfrm>
          </p:grpSpPr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A74C17D0-4C9B-40D8-B2A0-6EA201E0DA1C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3BE07179-4B75-4293-BA96-53AD2FCC15B3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12CF0B14-E820-4109-B2F8-2B6624687A97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C0C288E7-66A7-4011-BE67-0F13BCE3866E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5" name="Rectangle 184">
                <a:extLst>
                  <a:ext uri="{FF2B5EF4-FFF2-40B4-BE49-F238E27FC236}">
                    <a16:creationId xmlns:a16="http://schemas.microsoft.com/office/drawing/2014/main" id="{7A212938-07BF-4D68-800B-1A0D7A5E90D0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6" name="Rectangle 185">
                <a:extLst>
                  <a:ext uri="{FF2B5EF4-FFF2-40B4-BE49-F238E27FC236}">
                    <a16:creationId xmlns:a16="http://schemas.microsoft.com/office/drawing/2014/main" id="{5D06145A-B8F9-4523-9467-6BBE1245A7BB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7" name="Rectangle 186">
                <a:extLst>
                  <a:ext uri="{FF2B5EF4-FFF2-40B4-BE49-F238E27FC236}">
                    <a16:creationId xmlns:a16="http://schemas.microsoft.com/office/drawing/2014/main" id="{91FD9EEC-0AF3-4A07-A436-3F5BEDE957DA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sp>
        <p:nvSpPr>
          <p:cNvPr id="205" name="Rectangle 204">
            <a:extLst>
              <a:ext uri="{FF2B5EF4-FFF2-40B4-BE49-F238E27FC236}">
                <a16:creationId xmlns:a16="http://schemas.microsoft.com/office/drawing/2014/main" id="{E27381D8-99C9-4067-85D0-B767F5240970}"/>
              </a:ext>
            </a:extLst>
          </p:cNvPr>
          <p:cNvSpPr/>
          <p:nvPr/>
        </p:nvSpPr>
        <p:spPr>
          <a:xfrm>
            <a:off x="8097514" y="2546097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4DD30401-DDE5-45CA-B178-86A7D3E289C1}"/>
              </a:ext>
            </a:extLst>
          </p:cNvPr>
          <p:cNvSpPr/>
          <p:nvPr/>
        </p:nvSpPr>
        <p:spPr>
          <a:xfrm>
            <a:off x="8153569" y="2602152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E5F6895A-FBB6-49A8-A382-AB1994E38A70}"/>
              </a:ext>
            </a:extLst>
          </p:cNvPr>
          <p:cNvSpPr/>
          <p:nvPr/>
        </p:nvSpPr>
        <p:spPr>
          <a:xfrm>
            <a:off x="8209625" y="265820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490CFB18-3F21-4137-923E-4F9415D39799}"/>
              </a:ext>
            </a:extLst>
          </p:cNvPr>
          <p:cNvSpPr/>
          <p:nvPr/>
        </p:nvSpPr>
        <p:spPr>
          <a:xfrm>
            <a:off x="8265680" y="2714263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9" name="Rectangle 208">
            <a:extLst>
              <a:ext uri="{FF2B5EF4-FFF2-40B4-BE49-F238E27FC236}">
                <a16:creationId xmlns:a16="http://schemas.microsoft.com/office/drawing/2014/main" id="{576F798E-9FDA-4BC9-8B15-A544D608F047}"/>
              </a:ext>
            </a:extLst>
          </p:cNvPr>
          <p:cNvSpPr/>
          <p:nvPr/>
        </p:nvSpPr>
        <p:spPr>
          <a:xfrm>
            <a:off x="8321735" y="277031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521EB811-09C8-46FE-A78E-4A4DD8B18BD4}"/>
              </a:ext>
            </a:extLst>
          </p:cNvPr>
          <p:cNvSpPr/>
          <p:nvPr/>
        </p:nvSpPr>
        <p:spPr>
          <a:xfrm>
            <a:off x="8377791" y="282637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B1128A2A-1790-4D82-8ADD-316B271976C2}"/>
              </a:ext>
            </a:extLst>
          </p:cNvPr>
          <p:cNvSpPr/>
          <p:nvPr/>
        </p:nvSpPr>
        <p:spPr>
          <a:xfrm>
            <a:off x="8433846" y="288242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29DF66EE-E0B7-4A0B-B1BA-D9D016F353D3}"/>
              </a:ext>
            </a:extLst>
          </p:cNvPr>
          <p:cNvSpPr/>
          <p:nvPr/>
        </p:nvSpPr>
        <p:spPr>
          <a:xfrm>
            <a:off x="8489902" y="293848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317CD4FD-DF31-4E25-AF6E-45A9FDCC4FB9}"/>
              </a:ext>
            </a:extLst>
          </p:cNvPr>
          <p:cNvSpPr/>
          <p:nvPr/>
        </p:nvSpPr>
        <p:spPr>
          <a:xfrm>
            <a:off x="7902534" y="2830053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4" name="Rectangle 213">
            <a:extLst>
              <a:ext uri="{FF2B5EF4-FFF2-40B4-BE49-F238E27FC236}">
                <a16:creationId xmlns:a16="http://schemas.microsoft.com/office/drawing/2014/main" id="{077B3C27-F224-4D0A-ADBF-07AB1B6913BD}"/>
              </a:ext>
            </a:extLst>
          </p:cNvPr>
          <p:cNvSpPr/>
          <p:nvPr/>
        </p:nvSpPr>
        <p:spPr>
          <a:xfrm>
            <a:off x="7958589" y="288610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10CDCB08-CBE9-472A-A527-5E74F1187E2B}"/>
              </a:ext>
            </a:extLst>
          </p:cNvPr>
          <p:cNvSpPr/>
          <p:nvPr/>
        </p:nvSpPr>
        <p:spPr>
          <a:xfrm>
            <a:off x="8014645" y="294216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36514CD8-0112-42EE-88A2-D250A32BC82A}"/>
              </a:ext>
            </a:extLst>
          </p:cNvPr>
          <p:cNvSpPr/>
          <p:nvPr/>
        </p:nvSpPr>
        <p:spPr>
          <a:xfrm>
            <a:off x="8070700" y="299821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D3439146-3189-4E79-95F0-94ED498EB3AA}"/>
              </a:ext>
            </a:extLst>
          </p:cNvPr>
          <p:cNvSpPr/>
          <p:nvPr/>
        </p:nvSpPr>
        <p:spPr>
          <a:xfrm>
            <a:off x="8126755" y="305427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56C901AA-DEDA-4C26-8E70-58D2BAB60888}"/>
              </a:ext>
            </a:extLst>
          </p:cNvPr>
          <p:cNvSpPr/>
          <p:nvPr/>
        </p:nvSpPr>
        <p:spPr>
          <a:xfrm>
            <a:off x="8182811" y="311033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42617D28-B38B-4679-B8E6-C275A14774BD}"/>
              </a:ext>
            </a:extLst>
          </p:cNvPr>
          <p:cNvSpPr/>
          <p:nvPr/>
        </p:nvSpPr>
        <p:spPr>
          <a:xfrm>
            <a:off x="8238866" y="316638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DA8165C3-462B-48CB-9C70-33D50FB82796}"/>
              </a:ext>
            </a:extLst>
          </p:cNvPr>
          <p:cNvSpPr/>
          <p:nvPr/>
        </p:nvSpPr>
        <p:spPr>
          <a:xfrm>
            <a:off x="8294922" y="3222441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A1045B6A-E80E-4A40-8342-B65C52B3E591}"/>
              </a:ext>
            </a:extLst>
          </p:cNvPr>
          <p:cNvSpPr/>
          <p:nvPr/>
        </p:nvSpPr>
        <p:spPr>
          <a:xfrm>
            <a:off x="7755281" y="3165272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E37FE140-70E3-4B0F-8BB3-FB80B146531E}"/>
              </a:ext>
            </a:extLst>
          </p:cNvPr>
          <p:cNvSpPr/>
          <p:nvPr/>
        </p:nvSpPr>
        <p:spPr>
          <a:xfrm>
            <a:off x="7811336" y="3221327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3" name="Rectangle 222">
            <a:extLst>
              <a:ext uri="{FF2B5EF4-FFF2-40B4-BE49-F238E27FC236}">
                <a16:creationId xmlns:a16="http://schemas.microsoft.com/office/drawing/2014/main" id="{0A1C7913-6A42-4849-ACE6-49A0793390A2}"/>
              </a:ext>
            </a:extLst>
          </p:cNvPr>
          <p:cNvSpPr/>
          <p:nvPr/>
        </p:nvSpPr>
        <p:spPr>
          <a:xfrm>
            <a:off x="7867392" y="3277383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9ECAE411-07B8-460C-BADC-CC5E1B2D4F6F}"/>
              </a:ext>
            </a:extLst>
          </p:cNvPr>
          <p:cNvSpPr/>
          <p:nvPr/>
        </p:nvSpPr>
        <p:spPr>
          <a:xfrm>
            <a:off x="7923447" y="3333438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5" name="Rectangle 224">
            <a:extLst>
              <a:ext uri="{FF2B5EF4-FFF2-40B4-BE49-F238E27FC236}">
                <a16:creationId xmlns:a16="http://schemas.microsoft.com/office/drawing/2014/main" id="{383BC9EC-5CF7-4500-AC10-78F232AB1512}"/>
              </a:ext>
            </a:extLst>
          </p:cNvPr>
          <p:cNvSpPr/>
          <p:nvPr/>
        </p:nvSpPr>
        <p:spPr>
          <a:xfrm>
            <a:off x="7979502" y="338949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AA4BCFDA-5462-423C-916B-9F6C1263D87D}"/>
              </a:ext>
            </a:extLst>
          </p:cNvPr>
          <p:cNvSpPr/>
          <p:nvPr/>
        </p:nvSpPr>
        <p:spPr>
          <a:xfrm>
            <a:off x="8035558" y="344554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7" name="Rectangle 226">
            <a:extLst>
              <a:ext uri="{FF2B5EF4-FFF2-40B4-BE49-F238E27FC236}">
                <a16:creationId xmlns:a16="http://schemas.microsoft.com/office/drawing/2014/main" id="{E3B67EAD-5A4A-481D-8916-F2BE11B7D2E4}"/>
              </a:ext>
            </a:extLst>
          </p:cNvPr>
          <p:cNvSpPr/>
          <p:nvPr/>
        </p:nvSpPr>
        <p:spPr>
          <a:xfrm>
            <a:off x="8091613" y="350160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8" name="Rectangle 227">
            <a:extLst>
              <a:ext uri="{FF2B5EF4-FFF2-40B4-BE49-F238E27FC236}">
                <a16:creationId xmlns:a16="http://schemas.microsoft.com/office/drawing/2014/main" id="{336406A2-B081-4D2D-A4E5-B087189D380E}"/>
              </a:ext>
            </a:extLst>
          </p:cNvPr>
          <p:cNvSpPr/>
          <p:nvPr/>
        </p:nvSpPr>
        <p:spPr>
          <a:xfrm>
            <a:off x="8147669" y="355766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29" name="Rectangle 228">
            <a:extLst>
              <a:ext uri="{FF2B5EF4-FFF2-40B4-BE49-F238E27FC236}">
                <a16:creationId xmlns:a16="http://schemas.microsoft.com/office/drawing/2014/main" id="{0DB26D18-2FDC-4FA4-B32D-1DEE2B4DCCE9}"/>
              </a:ext>
            </a:extLst>
          </p:cNvPr>
          <p:cNvSpPr/>
          <p:nvPr/>
        </p:nvSpPr>
        <p:spPr>
          <a:xfrm>
            <a:off x="7364339" y="3319959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0" name="Rectangle 229">
            <a:extLst>
              <a:ext uri="{FF2B5EF4-FFF2-40B4-BE49-F238E27FC236}">
                <a16:creationId xmlns:a16="http://schemas.microsoft.com/office/drawing/2014/main" id="{661F429A-33BE-49E2-9A97-AE3B945EE24E}"/>
              </a:ext>
            </a:extLst>
          </p:cNvPr>
          <p:cNvSpPr/>
          <p:nvPr/>
        </p:nvSpPr>
        <p:spPr>
          <a:xfrm>
            <a:off x="7420394" y="3376014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1" name="Rectangle 230">
            <a:extLst>
              <a:ext uri="{FF2B5EF4-FFF2-40B4-BE49-F238E27FC236}">
                <a16:creationId xmlns:a16="http://schemas.microsoft.com/office/drawing/2014/main" id="{7E4CE03C-C31B-4ECD-BED6-AC8714DA16B6}"/>
              </a:ext>
            </a:extLst>
          </p:cNvPr>
          <p:cNvSpPr/>
          <p:nvPr/>
        </p:nvSpPr>
        <p:spPr>
          <a:xfrm>
            <a:off x="7476450" y="3432070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8576CEB7-E853-4808-A292-41CC34DD5DBC}"/>
              </a:ext>
            </a:extLst>
          </p:cNvPr>
          <p:cNvSpPr/>
          <p:nvPr/>
        </p:nvSpPr>
        <p:spPr>
          <a:xfrm>
            <a:off x="7532505" y="3488125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3" name="Rectangle 232">
            <a:extLst>
              <a:ext uri="{FF2B5EF4-FFF2-40B4-BE49-F238E27FC236}">
                <a16:creationId xmlns:a16="http://schemas.microsoft.com/office/drawing/2014/main" id="{4064EEAD-4C8C-4A84-B83C-7BE367A3EC24}"/>
              </a:ext>
            </a:extLst>
          </p:cNvPr>
          <p:cNvSpPr/>
          <p:nvPr/>
        </p:nvSpPr>
        <p:spPr>
          <a:xfrm>
            <a:off x="7588560" y="3544181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4" name="Rectangle 233">
            <a:extLst>
              <a:ext uri="{FF2B5EF4-FFF2-40B4-BE49-F238E27FC236}">
                <a16:creationId xmlns:a16="http://schemas.microsoft.com/office/drawing/2014/main" id="{8A5E1084-B3C0-4A37-B821-C25EBBE32D73}"/>
              </a:ext>
            </a:extLst>
          </p:cNvPr>
          <p:cNvSpPr/>
          <p:nvPr/>
        </p:nvSpPr>
        <p:spPr>
          <a:xfrm>
            <a:off x="7644616" y="3600236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5" name="Rectangle 234">
            <a:extLst>
              <a:ext uri="{FF2B5EF4-FFF2-40B4-BE49-F238E27FC236}">
                <a16:creationId xmlns:a16="http://schemas.microsoft.com/office/drawing/2014/main" id="{4CDA966B-E4B3-415D-B66D-400345158BB4}"/>
              </a:ext>
            </a:extLst>
          </p:cNvPr>
          <p:cNvSpPr/>
          <p:nvPr/>
        </p:nvSpPr>
        <p:spPr>
          <a:xfrm>
            <a:off x="7700671" y="3656291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36" name="Rectangle 235">
            <a:extLst>
              <a:ext uri="{FF2B5EF4-FFF2-40B4-BE49-F238E27FC236}">
                <a16:creationId xmlns:a16="http://schemas.microsoft.com/office/drawing/2014/main" id="{736BC30A-7A77-40DF-A951-D05FB4491BD4}"/>
              </a:ext>
            </a:extLst>
          </p:cNvPr>
          <p:cNvSpPr/>
          <p:nvPr/>
        </p:nvSpPr>
        <p:spPr>
          <a:xfrm>
            <a:off x="7756727" y="3712347"/>
            <a:ext cx="230122" cy="23012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8" name="Rectangle 357">
            <a:extLst>
              <a:ext uri="{FF2B5EF4-FFF2-40B4-BE49-F238E27FC236}">
                <a16:creationId xmlns:a16="http://schemas.microsoft.com/office/drawing/2014/main" id="{7E7E0CB3-3F74-4250-8E87-F70EE39FF082}"/>
              </a:ext>
            </a:extLst>
          </p:cNvPr>
          <p:cNvSpPr/>
          <p:nvPr/>
        </p:nvSpPr>
        <p:spPr>
          <a:xfrm>
            <a:off x="6860644" y="3378749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9" name="Rectangle 358">
            <a:extLst>
              <a:ext uri="{FF2B5EF4-FFF2-40B4-BE49-F238E27FC236}">
                <a16:creationId xmlns:a16="http://schemas.microsoft.com/office/drawing/2014/main" id="{BC051FB7-5165-441A-BA02-BC01365C9BC8}"/>
              </a:ext>
            </a:extLst>
          </p:cNvPr>
          <p:cNvSpPr/>
          <p:nvPr/>
        </p:nvSpPr>
        <p:spPr>
          <a:xfrm>
            <a:off x="6915188" y="3433292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0" name="Rectangle 359">
            <a:extLst>
              <a:ext uri="{FF2B5EF4-FFF2-40B4-BE49-F238E27FC236}">
                <a16:creationId xmlns:a16="http://schemas.microsoft.com/office/drawing/2014/main" id="{9904A6D2-2062-4A62-A464-0F2FBD2EEED0}"/>
              </a:ext>
            </a:extLst>
          </p:cNvPr>
          <p:cNvSpPr/>
          <p:nvPr/>
        </p:nvSpPr>
        <p:spPr>
          <a:xfrm>
            <a:off x="6969731" y="3487836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1" name="Rectangle 360">
            <a:extLst>
              <a:ext uri="{FF2B5EF4-FFF2-40B4-BE49-F238E27FC236}">
                <a16:creationId xmlns:a16="http://schemas.microsoft.com/office/drawing/2014/main" id="{19284479-B503-4BA5-8FF5-7C03EA6DFEC3}"/>
              </a:ext>
            </a:extLst>
          </p:cNvPr>
          <p:cNvSpPr/>
          <p:nvPr/>
        </p:nvSpPr>
        <p:spPr>
          <a:xfrm>
            <a:off x="7024275" y="3542379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2" name="Rectangle 361">
            <a:extLst>
              <a:ext uri="{FF2B5EF4-FFF2-40B4-BE49-F238E27FC236}">
                <a16:creationId xmlns:a16="http://schemas.microsoft.com/office/drawing/2014/main" id="{C635F5E6-868F-462C-A6E5-02E15F143A6A}"/>
              </a:ext>
            </a:extLst>
          </p:cNvPr>
          <p:cNvSpPr/>
          <p:nvPr/>
        </p:nvSpPr>
        <p:spPr>
          <a:xfrm>
            <a:off x="7078818" y="3596923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3" name="Rectangle 362">
            <a:extLst>
              <a:ext uri="{FF2B5EF4-FFF2-40B4-BE49-F238E27FC236}">
                <a16:creationId xmlns:a16="http://schemas.microsoft.com/office/drawing/2014/main" id="{587F5FF9-6813-4348-ACAB-C67CE84480B1}"/>
              </a:ext>
            </a:extLst>
          </p:cNvPr>
          <p:cNvSpPr/>
          <p:nvPr/>
        </p:nvSpPr>
        <p:spPr>
          <a:xfrm>
            <a:off x="7133362" y="3651466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4" name="Rectangle 363">
            <a:extLst>
              <a:ext uri="{FF2B5EF4-FFF2-40B4-BE49-F238E27FC236}">
                <a16:creationId xmlns:a16="http://schemas.microsoft.com/office/drawing/2014/main" id="{9630E301-8B4B-4C80-B811-3A079106A544}"/>
              </a:ext>
            </a:extLst>
          </p:cNvPr>
          <p:cNvSpPr/>
          <p:nvPr/>
        </p:nvSpPr>
        <p:spPr>
          <a:xfrm>
            <a:off x="7187905" y="3706010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5" name="Rectangle 364">
            <a:extLst>
              <a:ext uri="{FF2B5EF4-FFF2-40B4-BE49-F238E27FC236}">
                <a16:creationId xmlns:a16="http://schemas.microsoft.com/office/drawing/2014/main" id="{5116FC85-A56E-4889-AB24-629A527C14BA}"/>
              </a:ext>
            </a:extLst>
          </p:cNvPr>
          <p:cNvSpPr/>
          <p:nvPr/>
        </p:nvSpPr>
        <p:spPr>
          <a:xfrm>
            <a:off x="7242448" y="3760553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6" name="Rectangle 365">
            <a:extLst>
              <a:ext uri="{FF2B5EF4-FFF2-40B4-BE49-F238E27FC236}">
                <a16:creationId xmlns:a16="http://schemas.microsoft.com/office/drawing/2014/main" id="{A7898BB8-5D0E-4ECA-A20E-BC28C4CDA51C}"/>
              </a:ext>
            </a:extLst>
          </p:cNvPr>
          <p:cNvSpPr/>
          <p:nvPr/>
        </p:nvSpPr>
        <p:spPr>
          <a:xfrm>
            <a:off x="6222458" y="3314545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7" name="Rectangle 366">
            <a:extLst>
              <a:ext uri="{FF2B5EF4-FFF2-40B4-BE49-F238E27FC236}">
                <a16:creationId xmlns:a16="http://schemas.microsoft.com/office/drawing/2014/main" id="{67AF748C-1F87-4002-A134-C7C47391B0E1}"/>
              </a:ext>
            </a:extLst>
          </p:cNvPr>
          <p:cNvSpPr/>
          <p:nvPr/>
        </p:nvSpPr>
        <p:spPr>
          <a:xfrm>
            <a:off x="6277002" y="3369088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8" name="Rectangle 367">
            <a:extLst>
              <a:ext uri="{FF2B5EF4-FFF2-40B4-BE49-F238E27FC236}">
                <a16:creationId xmlns:a16="http://schemas.microsoft.com/office/drawing/2014/main" id="{10FAC7CF-FA73-4C5D-B55B-2695113198B6}"/>
              </a:ext>
            </a:extLst>
          </p:cNvPr>
          <p:cNvSpPr/>
          <p:nvPr/>
        </p:nvSpPr>
        <p:spPr>
          <a:xfrm>
            <a:off x="6331545" y="3423632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9" name="Rectangle 368">
            <a:extLst>
              <a:ext uri="{FF2B5EF4-FFF2-40B4-BE49-F238E27FC236}">
                <a16:creationId xmlns:a16="http://schemas.microsoft.com/office/drawing/2014/main" id="{9CE8AB7D-1765-45D9-BB6C-1FB6FEAE8805}"/>
              </a:ext>
            </a:extLst>
          </p:cNvPr>
          <p:cNvSpPr/>
          <p:nvPr/>
        </p:nvSpPr>
        <p:spPr>
          <a:xfrm>
            <a:off x="6386089" y="3478175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0" name="Rectangle 369">
            <a:extLst>
              <a:ext uri="{FF2B5EF4-FFF2-40B4-BE49-F238E27FC236}">
                <a16:creationId xmlns:a16="http://schemas.microsoft.com/office/drawing/2014/main" id="{C3850225-8F59-4C0E-AF4B-E36A21466319}"/>
              </a:ext>
            </a:extLst>
          </p:cNvPr>
          <p:cNvSpPr/>
          <p:nvPr/>
        </p:nvSpPr>
        <p:spPr>
          <a:xfrm>
            <a:off x="6440632" y="3532719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1" name="Rectangle 370">
            <a:extLst>
              <a:ext uri="{FF2B5EF4-FFF2-40B4-BE49-F238E27FC236}">
                <a16:creationId xmlns:a16="http://schemas.microsoft.com/office/drawing/2014/main" id="{DD4ED30A-7654-4F83-85EF-FC903D41BB76}"/>
              </a:ext>
            </a:extLst>
          </p:cNvPr>
          <p:cNvSpPr/>
          <p:nvPr/>
        </p:nvSpPr>
        <p:spPr>
          <a:xfrm>
            <a:off x="6495176" y="3587262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2" name="Rectangle 371">
            <a:extLst>
              <a:ext uri="{FF2B5EF4-FFF2-40B4-BE49-F238E27FC236}">
                <a16:creationId xmlns:a16="http://schemas.microsoft.com/office/drawing/2014/main" id="{B83AAD03-AFF0-4260-B4C2-C59D5F6AEA76}"/>
              </a:ext>
            </a:extLst>
          </p:cNvPr>
          <p:cNvSpPr/>
          <p:nvPr/>
        </p:nvSpPr>
        <p:spPr>
          <a:xfrm>
            <a:off x="6549719" y="3641806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3" name="Rectangle 372">
            <a:extLst>
              <a:ext uri="{FF2B5EF4-FFF2-40B4-BE49-F238E27FC236}">
                <a16:creationId xmlns:a16="http://schemas.microsoft.com/office/drawing/2014/main" id="{13C52106-D59A-4F56-8ADE-75C2692D1A51}"/>
              </a:ext>
            </a:extLst>
          </p:cNvPr>
          <p:cNvSpPr/>
          <p:nvPr/>
        </p:nvSpPr>
        <p:spPr>
          <a:xfrm>
            <a:off x="6604262" y="3696349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4" name="Rectangle 373">
            <a:extLst>
              <a:ext uri="{FF2B5EF4-FFF2-40B4-BE49-F238E27FC236}">
                <a16:creationId xmlns:a16="http://schemas.microsoft.com/office/drawing/2014/main" id="{E5E81C37-8B12-404F-9680-A391B9CE84A2}"/>
              </a:ext>
            </a:extLst>
          </p:cNvPr>
          <p:cNvSpPr/>
          <p:nvPr/>
        </p:nvSpPr>
        <p:spPr>
          <a:xfrm>
            <a:off x="8158439" y="2050616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5" name="Rectangle 374">
            <a:extLst>
              <a:ext uri="{FF2B5EF4-FFF2-40B4-BE49-F238E27FC236}">
                <a16:creationId xmlns:a16="http://schemas.microsoft.com/office/drawing/2014/main" id="{BC1BA24E-6112-467A-BE6A-7C3ECBA4EED3}"/>
              </a:ext>
            </a:extLst>
          </p:cNvPr>
          <p:cNvSpPr/>
          <p:nvPr/>
        </p:nvSpPr>
        <p:spPr>
          <a:xfrm>
            <a:off x="8212983" y="2105159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6" name="Rectangle 375">
            <a:extLst>
              <a:ext uri="{FF2B5EF4-FFF2-40B4-BE49-F238E27FC236}">
                <a16:creationId xmlns:a16="http://schemas.microsoft.com/office/drawing/2014/main" id="{3E882598-F6EA-4F33-B8AA-D7C255702578}"/>
              </a:ext>
            </a:extLst>
          </p:cNvPr>
          <p:cNvSpPr/>
          <p:nvPr/>
        </p:nvSpPr>
        <p:spPr>
          <a:xfrm>
            <a:off x="8267526" y="2159703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7" name="Rectangle 376">
            <a:extLst>
              <a:ext uri="{FF2B5EF4-FFF2-40B4-BE49-F238E27FC236}">
                <a16:creationId xmlns:a16="http://schemas.microsoft.com/office/drawing/2014/main" id="{795DF3F7-49EF-42B7-9777-BCDC6945AA9D}"/>
              </a:ext>
            </a:extLst>
          </p:cNvPr>
          <p:cNvSpPr/>
          <p:nvPr/>
        </p:nvSpPr>
        <p:spPr>
          <a:xfrm>
            <a:off x="8322070" y="2214246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8" name="Rectangle 377">
            <a:extLst>
              <a:ext uri="{FF2B5EF4-FFF2-40B4-BE49-F238E27FC236}">
                <a16:creationId xmlns:a16="http://schemas.microsoft.com/office/drawing/2014/main" id="{DD7A7A7A-BA8A-4BC2-A4DE-B15C5A7DB653}"/>
              </a:ext>
            </a:extLst>
          </p:cNvPr>
          <p:cNvSpPr/>
          <p:nvPr/>
        </p:nvSpPr>
        <p:spPr>
          <a:xfrm>
            <a:off x="8376613" y="2268790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9" name="Rectangle 378">
            <a:extLst>
              <a:ext uri="{FF2B5EF4-FFF2-40B4-BE49-F238E27FC236}">
                <a16:creationId xmlns:a16="http://schemas.microsoft.com/office/drawing/2014/main" id="{5FBDE235-74C5-4447-AA1B-F715395DAD4C}"/>
              </a:ext>
            </a:extLst>
          </p:cNvPr>
          <p:cNvSpPr/>
          <p:nvPr/>
        </p:nvSpPr>
        <p:spPr>
          <a:xfrm>
            <a:off x="8431157" y="2323333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0" name="Rectangle 379">
            <a:extLst>
              <a:ext uri="{FF2B5EF4-FFF2-40B4-BE49-F238E27FC236}">
                <a16:creationId xmlns:a16="http://schemas.microsoft.com/office/drawing/2014/main" id="{86F7DCBE-12CF-4E91-9F3D-04540F003254}"/>
              </a:ext>
            </a:extLst>
          </p:cNvPr>
          <p:cNvSpPr/>
          <p:nvPr/>
        </p:nvSpPr>
        <p:spPr>
          <a:xfrm>
            <a:off x="8485700" y="2377877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1" name="Rectangle 380">
            <a:extLst>
              <a:ext uri="{FF2B5EF4-FFF2-40B4-BE49-F238E27FC236}">
                <a16:creationId xmlns:a16="http://schemas.microsoft.com/office/drawing/2014/main" id="{BDDD831E-1F60-478E-AC80-A4F97A160E48}"/>
              </a:ext>
            </a:extLst>
          </p:cNvPr>
          <p:cNvSpPr/>
          <p:nvPr/>
        </p:nvSpPr>
        <p:spPr>
          <a:xfrm>
            <a:off x="8540243" y="2432420"/>
            <a:ext cx="223915" cy="22391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25" name="Groupe 24">
            <a:extLst>
              <a:ext uri="{FF2B5EF4-FFF2-40B4-BE49-F238E27FC236}">
                <a16:creationId xmlns:a16="http://schemas.microsoft.com/office/drawing/2014/main" id="{D1A88828-1AB9-4047-8A9E-764D2ACE79A6}"/>
              </a:ext>
            </a:extLst>
          </p:cNvPr>
          <p:cNvGrpSpPr/>
          <p:nvPr/>
        </p:nvGrpSpPr>
        <p:grpSpPr>
          <a:xfrm>
            <a:off x="6868077" y="2899102"/>
            <a:ext cx="272308" cy="288141"/>
            <a:chOff x="6724856" y="2899102"/>
            <a:chExt cx="272308" cy="288141"/>
          </a:xfrm>
        </p:grpSpPr>
        <p:grpSp>
          <p:nvGrpSpPr>
            <p:cNvPr id="382" name="Groupe 381">
              <a:extLst>
                <a:ext uri="{FF2B5EF4-FFF2-40B4-BE49-F238E27FC236}">
                  <a16:creationId xmlns:a16="http://schemas.microsoft.com/office/drawing/2014/main" id="{4781DFFA-A4FD-40AA-8146-A8350CEEB5FC}"/>
                </a:ext>
              </a:extLst>
            </p:cNvPr>
            <p:cNvGrpSpPr/>
            <p:nvPr/>
          </p:nvGrpSpPr>
          <p:grpSpPr>
            <a:xfrm>
              <a:off x="6724856" y="2899102"/>
              <a:ext cx="221613" cy="233970"/>
              <a:chOff x="3494667" y="1894255"/>
              <a:chExt cx="602507" cy="636104"/>
            </a:xfrm>
          </p:grpSpPr>
          <p:sp>
            <p:nvSpPr>
              <p:cNvPr id="383" name="Rectangle 382">
                <a:extLst>
                  <a:ext uri="{FF2B5EF4-FFF2-40B4-BE49-F238E27FC236}">
                    <a16:creationId xmlns:a16="http://schemas.microsoft.com/office/drawing/2014/main" id="{E7E4AF33-F0A6-46CB-BF61-B0656872803A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4" name="Rectangle 383">
                <a:extLst>
                  <a:ext uri="{FF2B5EF4-FFF2-40B4-BE49-F238E27FC236}">
                    <a16:creationId xmlns:a16="http://schemas.microsoft.com/office/drawing/2014/main" id="{97664970-F25E-4C94-AE81-5B32063F560C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5" name="Rectangle 384">
                <a:extLst>
                  <a:ext uri="{FF2B5EF4-FFF2-40B4-BE49-F238E27FC236}">
                    <a16:creationId xmlns:a16="http://schemas.microsoft.com/office/drawing/2014/main" id="{9FA7455C-2692-43E2-970E-00486F2E10AB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6" name="Rectangle 385">
                <a:extLst>
                  <a:ext uri="{FF2B5EF4-FFF2-40B4-BE49-F238E27FC236}">
                    <a16:creationId xmlns:a16="http://schemas.microsoft.com/office/drawing/2014/main" id="{82D01946-1059-4438-9A81-13D054BA36B2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7" name="Rectangle 386">
                <a:extLst>
                  <a:ext uri="{FF2B5EF4-FFF2-40B4-BE49-F238E27FC236}">
                    <a16:creationId xmlns:a16="http://schemas.microsoft.com/office/drawing/2014/main" id="{B44A08B6-3207-49CE-B62E-B10DE3553A7E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8" name="Rectangle 387">
                <a:extLst>
                  <a:ext uri="{FF2B5EF4-FFF2-40B4-BE49-F238E27FC236}">
                    <a16:creationId xmlns:a16="http://schemas.microsoft.com/office/drawing/2014/main" id="{7AA46670-968D-4D77-BA78-58C40868FD23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89" name="Rectangle 388">
                <a:extLst>
                  <a:ext uri="{FF2B5EF4-FFF2-40B4-BE49-F238E27FC236}">
                    <a16:creationId xmlns:a16="http://schemas.microsoft.com/office/drawing/2014/main" id="{4979A506-8D99-4BDF-BAEF-0AFBAAC89714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390" name="Groupe 389">
              <a:extLst>
                <a:ext uri="{FF2B5EF4-FFF2-40B4-BE49-F238E27FC236}">
                  <a16:creationId xmlns:a16="http://schemas.microsoft.com/office/drawing/2014/main" id="{F133AE15-D346-4803-B4FA-D738966F5AAC}"/>
                </a:ext>
              </a:extLst>
            </p:cNvPr>
            <p:cNvGrpSpPr/>
            <p:nvPr/>
          </p:nvGrpSpPr>
          <p:grpSpPr>
            <a:xfrm>
              <a:off x="6775551" y="2953273"/>
              <a:ext cx="221613" cy="233970"/>
              <a:chOff x="3494667" y="1894255"/>
              <a:chExt cx="602507" cy="636104"/>
            </a:xfrm>
          </p:grpSpPr>
          <p:sp>
            <p:nvSpPr>
              <p:cNvPr id="391" name="Rectangle 390">
                <a:extLst>
                  <a:ext uri="{FF2B5EF4-FFF2-40B4-BE49-F238E27FC236}">
                    <a16:creationId xmlns:a16="http://schemas.microsoft.com/office/drawing/2014/main" id="{9581B8AB-3802-429D-911F-247A8929446B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2" name="Rectangle 391">
                <a:extLst>
                  <a:ext uri="{FF2B5EF4-FFF2-40B4-BE49-F238E27FC236}">
                    <a16:creationId xmlns:a16="http://schemas.microsoft.com/office/drawing/2014/main" id="{E6404956-36C2-48F2-8171-9EFA9CBC2E19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3" name="Rectangle 392">
                <a:extLst>
                  <a:ext uri="{FF2B5EF4-FFF2-40B4-BE49-F238E27FC236}">
                    <a16:creationId xmlns:a16="http://schemas.microsoft.com/office/drawing/2014/main" id="{F433F22A-6B05-4A83-B269-A8DF248161BB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4" name="Rectangle 393">
                <a:extLst>
                  <a:ext uri="{FF2B5EF4-FFF2-40B4-BE49-F238E27FC236}">
                    <a16:creationId xmlns:a16="http://schemas.microsoft.com/office/drawing/2014/main" id="{86F999F5-762E-4E00-BD25-FF783863813A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5" name="Rectangle 394">
                <a:extLst>
                  <a:ext uri="{FF2B5EF4-FFF2-40B4-BE49-F238E27FC236}">
                    <a16:creationId xmlns:a16="http://schemas.microsoft.com/office/drawing/2014/main" id="{5C943922-1EDE-40BA-9044-1D59E8059CD7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6" name="Rectangle 395">
                <a:extLst>
                  <a:ext uri="{FF2B5EF4-FFF2-40B4-BE49-F238E27FC236}">
                    <a16:creationId xmlns:a16="http://schemas.microsoft.com/office/drawing/2014/main" id="{D3937BE9-D373-419A-BF44-9696EC5ABC4F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397" name="Rectangle 396">
                <a:extLst>
                  <a:ext uri="{FF2B5EF4-FFF2-40B4-BE49-F238E27FC236}">
                    <a16:creationId xmlns:a16="http://schemas.microsoft.com/office/drawing/2014/main" id="{24FF43E3-2540-4113-8D29-DC9C67F4F211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grpSp>
        <p:nvGrpSpPr>
          <p:cNvPr id="26" name="Groupe 25">
            <a:extLst>
              <a:ext uri="{FF2B5EF4-FFF2-40B4-BE49-F238E27FC236}">
                <a16:creationId xmlns:a16="http://schemas.microsoft.com/office/drawing/2014/main" id="{4A904083-8F01-4C0C-A38B-5A12BDAA3A10}"/>
              </a:ext>
            </a:extLst>
          </p:cNvPr>
          <p:cNvGrpSpPr/>
          <p:nvPr/>
        </p:nvGrpSpPr>
        <p:grpSpPr>
          <a:xfrm>
            <a:off x="6413338" y="2893430"/>
            <a:ext cx="269386" cy="275649"/>
            <a:chOff x="6369270" y="2893430"/>
            <a:chExt cx="269386" cy="275649"/>
          </a:xfrm>
        </p:grpSpPr>
        <p:grpSp>
          <p:nvGrpSpPr>
            <p:cNvPr id="398" name="Groupe 397">
              <a:extLst>
                <a:ext uri="{FF2B5EF4-FFF2-40B4-BE49-F238E27FC236}">
                  <a16:creationId xmlns:a16="http://schemas.microsoft.com/office/drawing/2014/main" id="{2ADF3183-2A65-4DF2-B1FB-3A86EB85DA60}"/>
                </a:ext>
              </a:extLst>
            </p:cNvPr>
            <p:cNvGrpSpPr/>
            <p:nvPr/>
          </p:nvGrpSpPr>
          <p:grpSpPr>
            <a:xfrm>
              <a:off x="6369270" y="2893430"/>
              <a:ext cx="221613" cy="233970"/>
              <a:chOff x="3494667" y="1894255"/>
              <a:chExt cx="602507" cy="636104"/>
            </a:xfrm>
          </p:grpSpPr>
          <p:sp>
            <p:nvSpPr>
              <p:cNvPr id="399" name="Rectangle 398">
                <a:extLst>
                  <a:ext uri="{FF2B5EF4-FFF2-40B4-BE49-F238E27FC236}">
                    <a16:creationId xmlns:a16="http://schemas.microsoft.com/office/drawing/2014/main" id="{0A3308CE-4A53-4D13-861F-0A467B70E4F6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0" name="Rectangle 399">
                <a:extLst>
                  <a:ext uri="{FF2B5EF4-FFF2-40B4-BE49-F238E27FC236}">
                    <a16:creationId xmlns:a16="http://schemas.microsoft.com/office/drawing/2014/main" id="{BC46A6F7-C93E-41A8-B2A8-70D4962F7127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1" name="Rectangle 400">
                <a:extLst>
                  <a:ext uri="{FF2B5EF4-FFF2-40B4-BE49-F238E27FC236}">
                    <a16:creationId xmlns:a16="http://schemas.microsoft.com/office/drawing/2014/main" id="{14E0AB5C-4871-4D82-B722-1F0ABB8EC9C8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2" name="Rectangle 401">
                <a:extLst>
                  <a:ext uri="{FF2B5EF4-FFF2-40B4-BE49-F238E27FC236}">
                    <a16:creationId xmlns:a16="http://schemas.microsoft.com/office/drawing/2014/main" id="{6320B319-F003-43A0-AD94-24EB9E2CE35B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3" name="Rectangle 402">
                <a:extLst>
                  <a:ext uri="{FF2B5EF4-FFF2-40B4-BE49-F238E27FC236}">
                    <a16:creationId xmlns:a16="http://schemas.microsoft.com/office/drawing/2014/main" id="{DA909438-C6FA-46F6-9C92-B8EE1789B202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4" name="Rectangle 403">
                <a:extLst>
                  <a:ext uri="{FF2B5EF4-FFF2-40B4-BE49-F238E27FC236}">
                    <a16:creationId xmlns:a16="http://schemas.microsoft.com/office/drawing/2014/main" id="{A1FA9AD0-8AF0-4636-B948-B975B1DF780F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5" name="Rectangle 404">
                <a:extLst>
                  <a:ext uri="{FF2B5EF4-FFF2-40B4-BE49-F238E27FC236}">
                    <a16:creationId xmlns:a16="http://schemas.microsoft.com/office/drawing/2014/main" id="{2F050238-E8B3-439B-AAF3-7BC9C6B15253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  <p:grpSp>
          <p:nvGrpSpPr>
            <p:cNvPr id="406" name="Groupe 405">
              <a:extLst>
                <a:ext uri="{FF2B5EF4-FFF2-40B4-BE49-F238E27FC236}">
                  <a16:creationId xmlns:a16="http://schemas.microsoft.com/office/drawing/2014/main" id="{DAAD0925-BC12-46C6-B057-1D8053A36556}"/>
                </a:ext>
              </a:extLst>
            </p:cNvPr>
            <p:cNvGrpSpPr/>
            <p:nvPr/>
          </p:nvGrpSpPr>
          <p:grpSpPr>
            <a:xfrm>
              <a:off x="6417043" y="2935109"/>
              <a:ext cx="221613" cy="233970"/>
              <a:chOff x="3494667" y="1894255"/>
              <a:chExt cx="602507" cy="636104"/>
            </a:xfrm>
          </p:grpSpPr>
          <p:sp>
            <p:nvSpPr>
              <p:cNvPr id="407" name="Rectangle 406">
                <a:extLst>
                  <a:ext uri="{FF2B5EF4-FFF2-40B4-BE49-F238E27FC236}">
                    <a16:creationId xmlns:a16="http://schemas.microsoft.com/office/drawing/2014/main" id="{CF8C83CF-1C58-47F4-811C-422D527B51DF}"/>
                  </a:ext>
                </a:extLst>
              </p:cNvPr>
              <p:cNvSpPr/>
              <p:nvPr/>
            </p:nvSpPr>
            <p:spPr>
              <a:xfrm>
                <a:off x="3494667" y="189425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8" name="Rectangle 407">
                <a:extLst>
                  <a:ext uri="{FF2B5EF4-FFF2-40B4-BE49-F238E27FC236}">
                    <a16:creationId xmlns:a16="http://schemas.microsoft.com/office/drawing/2014/main" id="{1A554DD1-3FF9-4381-B47B-2F734EE00CCD}"/>
                  </a:ext>
                </a:extLst>
              </p:cNvPr>
              <p:cNvSpPr/>
              <p:nvPr/>
            </p:nvSpPr>
            <p:spPr>
              <a:xfrm>
                <a:off x="3494667" y="198512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09" name="Rectangle 408">
                <a:extLst>
                  <a:ext uri="{FF2B5EF4-FFF2-40B4-BE49-F238E27FC236}">
                    <a16:creationId xmlns:a16="http://schemas.microsoft.com/office/drawing/2014/main" id="{EE2B3BB9-6BA2-4320-85FC-3AF2989AB2A3}"/>
                  </a:ext>
                </a:extLst>
              </p:cNvPr>
              <p:cNvSpPr/>
              <p:nvPr/>
            </p:nvSpPr>
            <p:spPr>
              <a:xfrm>
                <a:off x="3494667" y="2075999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10" name="Rectangle 409">
                <a:extLst>
                  <a:ext uri="{FF2B5EF4-FFF2-40B4-BE49-F238E27FC236}">
                    <a16:creationId xmlns:a16="http://schemas.microsoft.com/office/drawing/2014/main" id="{67311963-3D51-495C-BD0B-258583A1DA5C}"/>
                  </a:ext>
                </a:extLst>
              </p:cNvPr>
              <p:cNvSpPr/>
              <p:nvPr/>
            </p:nvSpPr>
            <p:spPr>
              <a:xfrm>
                <a:off x="3494667" y="2166871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11" name="Rectangle 410">
                <a:extLst>
                  <a:ext uri="{FF2B5EF4-FFF2-40B4-BE49-F238E27FC236}">
                    <a16:creationId xmlns:a16="http://schemas.microsoft.com/office/drawing/2014/main" id="{8FC1A49B-F47D-4F59-A08B-799980815E05}"/>
                  </a:ext>
                </a:extLst>
              </p:cNvPr>
              <p:cNvSpPr/>
              <p:nvPr/>
            </p:nvSpPr>
            <p:spPr>
              <a:xfrm>
                <a:off x="3494667" y="2257743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12" name="Rectangle 411">
                <a:extLst>
                  <a:ext uri="{FF2B5EF4-FFF2-40B4-BE49-F238E27FC236}">
                    <a16:creationId xmlns:a16="http://schemas.microsoft.com/office/drawing/2014/main" id="{908AD102-D7DB-482A-8717-819EEC590F9A}"/>
                  </a:ext>
                </a:extLst>
              </p:cNvPr>
              <p:cNvSpPr/>
              <p:nvPr/>
            </p:nvSpPr>
            <p:spPr>
              <a:xfrm>
                <a:off x="3494667" y="2348615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13" name="Rectangle 412">
                <a:extLst>
                  <a:ext uri="{FF2B5EF4-FFF2-40B4-BE49-F238E27FC236}">
                    <a16:creationId xmlns:a16="http://schemas.microsoft.com/office/drawing/2014/main" id="{EDFA7387-7C82-479A-84FE-813D3AA311A7}"/>
                  </a:ext>
                </a:extLst>
              </p:cNvPr>
              <p:cNvSpPr/>
              <p:nvPr/>
            </p:nvSpPr>
            <p:spPr>
              <a:xfrm>
                <a:off x="3494667" y="2439487"/>
                <a:ext cx="602507" cy="9087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</p:grpSp>
      </p:grpSp>
      <p:cxnSp>
        <p:nvCxnSpPr>
          <p:cNvPr id="414" name="Connecteur droit avec flèche 413">
            <a:extLst>
              <a:ext uri="{FF2B5EF4-FFF2-40B4-BE49-F238E27FC236}">
                <a16:creationId xmlns:a16="http://schemas.microsoft.com/office/drawing/2014/main" id="{0BE319E6-3F1B-4D28-A472-10868B16E01A}"/>
              </a:ext>
            </a:extLst>
          </p:cNvPr>
          <p:cNvCxnSpPr>
            <a:cxnSpLocks/>
            <a:stCxn id="134" idx="1"/>
            <a:endCxn id="399" idx="0"/>
          </p:cNvCxnSpPr>
          <p:nvPr/>
        </p:nvCxnSpPr>
        <p:spPr>
          <a:xfrm flipH="1">
            <a:off x="6524145" y="2808752"/>
            <a:ext cx="138944" cy="84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5" name="Connecteur droit avec flèche 414">
            <a:extLst>
              <a:ext uri="{FF2B5EF4-FFF2-40B4-BE49-F238E27FC236}">
                <a16:creationId xmlns:a16="http://schemas.microsoft.com/office/drawing/2014/main" id="{1E8118CA-4BE0-4CCB-988C-0AEE732B6E6C}"/>
              </a:ext>
            </a:extLst>
          </p:cNvPr>
          <p:cNvCxnSpPr>
            <a:cxnSpLocks/>
            <a:stCxn id="413" idx="1"/>
            <a:endCxn id="366" idx="0"/>
          </p:cNvCxnSpPr>
          <p:nvPr/>
        </p:nvCxnSpPr>
        <p:spPr>
          <a:xfrm flipH="1">
            <a:off x="6334416" y="3152367"/>
            <a:ext cx="126695" cy="1621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6" name="Connecteur droit avec flèche 415">
            <a:extLst>
              <a:ext uri="{FF2B5EF4-FFF2-40B4-BE49-F238E27FC236}">
                <a16:creationId xmlns:a16="http://schemas.microsoft.com/office/drawing/2014/main" id="{8AF1AB1D-1D7A-44C9-A206-2A7CBFE3A40B}"/>
              </a:ext>
            </a:extLst>
          </p:cNvPr>
          <p:cNvCxnSpPr>
            <a:cxnSpLocks/>
            <a:stCxn id="397" idx="2"/>
            <a:endCxn id="358" idx="0"/>
          </p:cNvCxnSpPr>
          <p:nvPr/>
        </p:nvCxnSpPr>
        <p:spPr>
          <a:xfrm flipH="1">
            <a:off x="6972602" y="3187243"/>
            <a:ext cx="56977" cy="1915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7" name="Connecteur droit avec flèche 416">
            <a:extLst>
              <a:ext uri="{FF2B5EF4-FFF2-40B4-BE49-F238E27FC236}">
                <a16:creationId xmlns:a16="http://schemas.microsoft.com/office/drawing/2014/main" id="{8185A85A-3D3E-4B98-AB86-4BB6439D96F4}"/>
              </a:ext>
            </a:extLst>
          </p:cNvPr>
          <p:cNvCxnSpPr>
            <a:cxnSpLocks/>
            <a:stCxn id="187" idx="0"/>
            <a:endCxn id="229" idx="0"/>
          </p:cNvCxnSpPr>
          <p:nvPr/>
        </p:nvCxnSpPr>
        <p:spPr>
          <a:xfrm>
            <a:off x="7451937" y="3156330"/>
            <a:ext cx="27463" cy="1636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8" name="Connecteur droit avec flèche 417">
            <a:extLst>
              <a:ext uri="{FF2B5EF4-FFF2-40B4-BE49-F238E27FC236}">
                <a16:creationId xmlns:a16="http://schemas.microsoft.com/office/drawing/2014/main" id="{A6EAFCFD-8767-4DA6-A26C-AC0A1F139EA2}"/>
              </a:ext>
            </a:extLst>
          </p:cNvPr>
          <p:cNvCxnSpPr>
            <a:cxnSpLocks/>
            <a:stCxn id="413" idx="3"/>
            <a:endCxn id="383" idx="1"/>
          </p:cNvCxnSpPr>
          <p:nvPr/>
        </p:nvCxnSpPr>
        <p:spPr>
          <a:xfrm flipV="1">
            <a:off x="6682724" y="2915814"/>
            <a:ext cx="185353" cy="236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9" name="Connecteur droit avec flèche 418">
            <a:extLst>
              <a:ext uri="{FF2B5EF4-FFF2-40B4-BE49-F238E27FC236}">
                <a16:creationId xmlns:a16="http://schemas.microsoft.com/office/drawing/2014/main" id="{2992C135-69B2-4B20-B40E-B552055D31A7}"/>
              </a:ext>
            </a:extLst>
          </p:cNvPr>
          <p:cNvCxnSpPr>
            <a:cxnSpLocks/>
            <a:stCxn id="397" idx="3"/>
            <a:endCxn id="174" idx="1"/>
          </p:cNvCxnSpPr>
          <p:nvPr/>
        </p:nvCxnSpPr>
        <p:spPr>
          <a:xfrm flipV="1">
            <a:off x="7140385" y="2950121"/>
            <a:ext cx="157646" cy="2204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0" name="Connecteur droit avec flèche 419">
            <a:extLst>
              <a:ext uri="{FF2B5EF4-FFF2-40B4-BE49-F238E27FC236}">
                <a16:creationId xmlns:a16="http://schemas.microsoft.com/office/drawing/2014/main" id="{5BD79E84-58AD-4312-A705-C6A1B981E052}"/>
              </a:ext>
            </a:extLst>
          </p:cNvPr>
          <p:cNvCxnSpPr>
            <a:cxnSpLocks/>
            <a:stCxn id="184" idx="3"/>
            <a:endCxn id="221" idx="1"/>
          </p:cNvCxnSpPr>
          <p:nvPr/>
        </p:nvCxnSpPr>
        <p:spPr>
          <a:xfrm>
            <a:off x="7562743" y="3072769"/>
            <a:ext cx="192538" cy="2075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1" name="Connecteur droit avec flèche 420">
            <a:extLst>
              <a:ext uri="{FF2B5EF4-FFF2-40B4-BE49-F238E27FC236}">
                <a16:creationId xmlns:a16="http://schemas.microsoft.com/office/drawing/2014/main" id="{C4DD5AA8-4551-4083-9DC6-CE9A0EEB9577}"/>
              </a:ext>
            </a:extLst>
          </p:cNvPr>
          <p:cNvCxnSpPr>
            <a:cxnSpLocks/>
            <a:stCxn id="116" idx="3"/>
            <a:endCxn id="213" idx="1"/>
          </p:cNvCxnSpPr>
          <p:nvPr/>
        </p:nvCxnSpPr>
        <p:spPr>
          <a:xfrm>
            <a:off x="7375260" y="2658343"/>
            <a:ext cx="527274" cy="2867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3913025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93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pPr marL="76200" indent="0" algn="ctr">
              <a:buNone/>
            </a:pPr>
            <a:r>
              <a:rPr lang="fr-FR" sz="2400" dirty="0"/>
              <a:t>How to </a:t>
            </a:r>
            <a:r>
              <a:rPr lang="fr-FR" sz="2400" dirty="0" err="1"/>
              <a:t>find</a:t>
            </a:r>
            <a:r>
              <a:rPr lang="fr-FR" sz="2400" dirty="0"/>
              <a:t> a </a:t>
            </a:r>
            <a:r>
              <a:rPr lang="fr-FR" sz="2400" dirty="0" err="1"/>
              <a:t>precise</a:t>
            </a:r>
            <a:r>
              <a:rPr lang="fr-FR" sz="2400" dirty="0"/>
              <a:t> i-</a:t>
            </a:r>
            <a:r>
              <a:rPr lang="fr-FR" sz="2400" dirty="0" err="1"/>
              <a:t>node</a:t>
            </a:r>
            <a:r>
              <a:rPr lang="fr-FR" sz="2400" dirty="0"/>
              <a:t>?</a:t>
            </a:r>
            <a:endParaRPr lang="fr-FR" dirty="0"/>
          </a:p>
          <a:p>
            <a:endParaRPr lang="fr-FR" dirty="0"/>
          </a:p>
          <a:p>
            <a:r>
              <a:rPr lang="fr-FR" dirty="0" err="1"/>
              <a:t>Each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in the i-</a:t>
            </a:r>
            <a:r>
              <a:rPr lang="fr-FR" dirty="0" err="1"/>
              <a:t>node</a:t>
            </a:r>
            <a:r>
              <a:rPr lang="fr-FR" dirty="0"/>
              <a:t> table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counted</a:t>
            </a:r>
            <a:endParaRPr lang="fr-FR" dirty="0"/>
          </a:p>
          <a:p>
            <a:pPr lvl="1"/>
            <a:r>
              <a:rPr lang="fr-FR" dirty="0"/>
              <a:t>No </a:t>
            </a:r>
            <a:r>
              <a:rPr lang="fr-FR" dirty="0" err="1"/>
              <a:t>need</a:t>
            </a:r>
            <a:r>
              <a:rPr lang="fr-FR" dirty="0"/>
              <a:t> to « tag » </a:t>
            </a:r>
            <a:r>
              <a:rPr lang="fr-FR" dirty="0" err="1"/>
              <a:t>with</a:t>
            </a:r>
            <a:r>
              <a:rPr lang="fr-FR" dirty="0"/>
              <a:t> a </a:t>
            </a:r>
            <a:r>
              <a:rPr lang="fr-FR" dirty="0" err="1"/>
              <a:t>number</a:t>
            </a:r>
            <a:r>
              <a:rPr lang="fr-FR" dirty="0"/>
              <a:t>:</a:t>
            </a:r>
            <a:br>
              <a:rPr lang="fr-FR" dirty="0"/>
            </a:br>
            <a:r>
              <a:rPr lang="fr-FR" dirty="0"/>
              <a:t>The 1</a:t>
            </a:r>
            <a:r>
              <a:rPr lang="fr-FR" baseline="30000" dirty="0"/>
              <a:t>st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in the 1</a:t>
            </a:r>
            <a:r>
              <a:rPr lang="fr-FR" baseline="30000" dirty="0"/>
              <a:t>st</a:t>
            </a:r>
            <a:r>
              <a:rPr lang="fr-FR" dirty="0"/>
              <a:t> block group </a:t>
            </a:r>
            <a:r>
              <a:rPr lang="fr-FR" dirty="0" err="1"/>
              <a:t>is</a:t>
            </a:r>
            <a:r>
              <a:rPr lang="fr-FR" dirty="0"/>
              <a:t> the i-</a:t>
            </a:r>
            <a:r>
              <a:rPr lang="fr-FR" dirty="0" err="1"/>
              <a:t>node</a:t>
            </a:r>
            <a:r>
              <a:rPr lang="fr-FR" dirty="0"/>
              <a:t> 1</a:t>
            </a:r>
          </a:p>
          <a:p>
            <a:endParaRPr lang="fr-FR" dirty="0"/>
          </a:p>
          <a:p>
            <a:r>
              <a:rPr lang="fr-FR" dirty="0"/>
              <a:t>As block groups, i-</a:t>
            </a:r>
            <a:r>
              <a:rPr lang="fr-FR" dirty="0" err="1"/>
              <a:t>node</a:t>
            </a:r>
            <a:r>
              <a:rPr lang="fr-FR" dirty="0"/>
              <a:t> tables, and block tables are </a:t>
            </a:r>
            <a:r>
              <a:rPr lang="fr-FR" dirty="0" err="1"/>
              <a:t>fixed</a:t>
            </a:r>
            <a:r>
              <a:rPr lang="fr-FR" dirty="0"/>
              <a:t> at format time, </a:t>
            </a:r>
            <a:r>
              <a:rPr lang="fr-FR" dirty="0" err="1"/>
              <a:t>we</a:t>
            </a:r>
            <a:r>
              <a:rPr lang="fr-FR" dirty="0"/>
              <a:t> know </a:t>
            </a:r>
            <a:r>
              <a:rPr lang="fr-FR" dirty="0" err="1"/>
              <a:t>where</a:t>
            </a:r>
            <a:r>
              <a:rPr lang="fr-FR" dirty="0"/>
              <a:t> are </a:t>
            </a:r>
            <a:r>
              <a:rPr lang="fr-FR" dirty="0" err="1"/>
              <a:t>each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is</a:t>
            </a:r>
            <a:endParaRPr lang="fr-FR" dirty="0"/>
          </a:p>
          <a:p>
            <a:pPr lvl="1"/>
            <a:r>
              <a:rPr lang="fr-FR" dirty="0"/>
              <a:t>Just </a:t>
            </a:r>
            <a:r>
              <a:rPr lang="fr-FR" dirty="0" err="1"/>
              <a:t>make</a:t>
            </a:r>
            <a:r>
              <a:rPr lang="fr-FR" dirty="0"/>
              <a:t> a </a:t>
            </a:r>
            <a:r>
              <a:rPr lang="fr-FR" dirty="0" err="1"/>
              <a:t>calculation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75045127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94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pPr marL="76200" indent="0" algn="ctr">
              <a:buNone/>
            </a:pPr>
            <a:r>
              <a:rPr lang="fr-FR" sz="2400" dirty="0"/>
              <a:t>How to </a:t>
            </a:r>
            <a:r>
              <a:rPr lang="fr-FR" sz="2400" dirty="0" err="1"/>
              <a:t>find</a:t>
            </a:r>
            <a:r>
              <a:rPr lang="fr-FR" sz="2400" dirty="0"/>
              <a:t> a </a:t>
            </a:r>
            <a:r>
              <a:rPr lang="fr-FR" sz="2400" dirty="0" err="1"/>
              <a:t>precise</a:t>
            </a:r>
            <a:r>
              <a:rPr lang="fr-FR" sz="2400" dirty="0"/>
              <a:t> i-</a:t>
            </a:r>
            <a:r>
              <a:rPr lang="fr-FR" sz="2400" dirty="0" err="1"/>
              <a:t>node</a:t>
            </a:r>
            <a:r>
              <a:rPr lang="fr-FR" sz="2400" dirty="0"/>
              <a:t>?</a:t>
            </a:r>
            <a:endParaRPr lang="fr-FR" dirty="0"/>
          </a:p>
          <a:p>
            <a:pPr marL="76200" indent="0">
              <a:buNone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en-US" dirty="0"/>
              <a:t>Block Group = (</a:t>
            </a:r>
            <a:r>
              <a:rPr lang="en-US" dirty="0" err="1"/>
              <a:t>i</a:t>
            </a:r>
            <a:r>
              <a:rPr lang="en-US" dirty="0"/>
              <a:t>-node - 1) / </a:t>
            </a:r>
            <a:r>
              <a:rPr lang="en-US" dirty="0" err="1"/>
              <a:t>i</a:t>
            </a:r>
            <a:r>
              <a:rPr lang="en-US" dirty="0"/>
              <a:t>-nodes per group</a:t>
            </a:r>
          </a:p>
          <a:p>
            <a:pPr marL="533400" indent="-457200">
              <a:buFont typeface="+mj-lt"/>
              <a:buAutoNum type="arabicPeriod"/>
            </a:pPr>
            <a:endParaRPr lang="en-US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Local i-</a:t>
            </a:r>
            <a:r>
              <a:rPr lang="fr-FR" dirty="0" err="1"/>
              <a:t>node</a:t>
            </a:r>
            <a:r>
              <a:rPr lang="fr-FR" dirty="0"/>
              <a:t> index = (i-</a:t>
            </a:r>
            <a:r>
              <a:rPr lang="fr-FR" dirty="0" err="1"/>
              <a:t>node</a:t>
            </a:r>
            <a:r>
              <a:rPr lang="fr-FR" dirty="0"/>
              <a:t> - 1) % i-</a:t>
            </a:r>
            <a:r>
              <a:rPr lang="fr-FR" dirty="0" err="1"/>
              <a:t>nodes</a:t>
            </a:r>
            <a:r>
              <a:rPr lang="fr-FR" dirty="0"/>
              <a:t> per group</a:t>
            </a:r>
          </a:p>
          <a:p>
            <a:pPr marL="76200" indent="0">
              <a:buNone/>
            </a:pPr>
            <a:endParaRPr lang="fr-FR" dirty="0"/>
          </a:p>
          <a:p>
            <a:pPr marL="76200" indent="0">
              <a:buNone/>
            </a:pPr>
            <a:endParaRPr lang="fr-FR" dirty="0"/>
          </a:p>
          <a:p>
            <a:pPr marL="76200" indent="0" algn="ctr">
              <a:buNone/>
            </a:pPr>
            <a:r>
              <a:rPr lang="en-US" sz="2000" i="1" dirty="0"/>
              <a:t>(</a:t>
            </a:r>
            <a:r>
              <a:rPr lang="en-US" sz="2000" i="1" dirty="0" err="1"/>
              <a:t>i</a:t>
            </a:r>
            <a:r>
              <a:rPr lang="en-US" sz="2000" i="1" dirty="0"/>
              <a:t>-nodes per group can be found in the Super Block)</a:t>
            </a:r>
          </a:p>
          <a:p>
            <a:pPr marL="7620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18565540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95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pPr marL="76200" indent="0" algn="ctr">
              <a:buNone/>
            </a:pPr>
            <a:r>
              <a:rPr lang="fr-FR" sz="2400" dirty="0"/>
              <a:t>How to </a:t>
            </a:r>
            <a:r>
              <a:rPr lang="fr-FR" sz="2400" dirty="0" err="1"/>
              <a:t>find</a:t>
            </a:r>
            <a:r>
              <a:rPr lang="fr-FR" sz="2400" dirty="0"/>
              <a:t> the content of a file?</a:t>
            </a:r>
            <a:endParaRPr lang="fr-FR" dirty="0"/>
          </a:p>
          <a:p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/>
              <a:t>Read the directory entry </a:t>
            </a:r>
            <a:r>
              <a:rPr lang="fr-FR" dirty="0" err="1"/>
              <a:t>where</a:t>
            </a:r>
            <a:r>
              <a:rPr lang="fr-FR" dirty="0"/>
              <a:t> the file </a:t>
            </a:r>
            <a:r>
              <a:rPr lang="fr-FR" dirty="0" err="1"/>
              <a:t>is</a:t>
            </a:r>
            <a:r>
              <a:rPr lang="fr-FR" dirty="0"/>
              <a:t>, </a:t>
            </a:r>
            <a:r>
              <a:rPr lang="fr-FR" dirty="0" err="1"/>
              <a:t>find</a:t>
            </a:r>
            <a:r>
              <a:rPr lang="fr-FR" dirty="0"/>
              <a:t> the entry </a:t>
            </a:r>
            <a:r>
              <a:rPr lang="fr-FR" dirty="0" err="1"/>
              <a:t>with</a:t>
            </a:r>
            <a:r>
              <a:rPr lang="fr-FR" dirty="0"/>
              <a:t> the </a:t>
            </a:r>
            <a:r>
              <a:rPr lang="fr-FR" dirty="0" err="1"/>
              <a:t>same</a:t>
            </a:r>
            <a:r>
              <a:rPr lang="fr-FR" dirty="0"/>
              <a:t> </a:t>
            </a:r>
            <a:r>
              <a:rPr lang="fr-FR" dirty="0" err="1"/>
              <a:t>filename</a:t>
            </a:r>
            <a:r>
              <a:rPr lang="fr-FR" dirty="0"/>
              <a:t>, and </a:t>
            </a:r>
            <a:r>
              <a:rPr lang="fr-FR" dirty="0" err="1"/>
              <a:t>get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number</a:t>
            </a:r>
            <a:endParaRPr lang="fr-FR" dirty="0"/>
          </a:p>
          <a:p>
            <a:pPr marL="533400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dirty="0" err="1"/>
              <a:t>Calculate</a:t>
            </a:r>
            <a:r>
              <a:rPr lang="fr-FR" dirty="0"/>
              <a:t> in </a:t>
            </a:r>
            <a:r>
              <a:rPr lang="fr-FR" dirty="0" err="1"/>
              <a:t>which</a:t>
            </a:r>
            <a:r>
              <a:rPr lang="fr-FR" dirty="0"/>
              <a:t> Block Group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, and </a:t>
            </a:r>
            <a:r>
              <a:rPr lang="fr-FR" dirty="0" err="1"/>
              <a:t>get</a:t>
            </a:r>
            <a:r>
              <a:rPr lang="fr-FR" dirty="0"/>
              <a:t> the Blocks[]</a:t>
            </a:r>
          </a:p>
        </p:txBody>
      </p:sp>
    </p:spTree>
    <p:extLst>
      <p:ext uri="{BB962C8B-B14F-4D97-AF65-F5344CB8AC3E}">
        <p14:creationId xmlns:p14="http://schemas.microsoft.com/office/powerpoint/2010/main" val="99732154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3E258D-3C16-4DE8-AA1A-BB396CCAC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File </a:t>
            </a:r>
            <a:r>
              <a:rPr lang="fr-FR" dirty="0" err="1"/>
              <a:t>Systems</a:t>
            </a:r>
            <a:r>
              <a:rPr lang="fr-FR" dirty="0"/>
              <a:t>: ext2 </a:t>
            </a:r>
            <a:r>
              <a:rPr lang="fr-FR" dirty="0" err="1"/>
              <a:t>example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5E4331D-446C-4227-B183-C4E5CD577F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96</a:t>
            </a:fld>
            <a:endParaRPr lang="fr-FR"/>
          </a:p>
        </p:txBody>
      </p:sp>
      <p:sp>
        <p:nvSpPr>
          <p:cNvPr id="26" name="Espace réservé du texte 2">
            <a:extLst>
              <a:ext uri="{FF2B5EF4-FFF2-40B4-BE49-F238E27FC236}">
                <a16:creationId xmlns:a16="http://schemas.microsoft.com/office/drawing/2014/main" id="{52B2E244-204B-46AE-B280-AE522B647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89150"/>
            <a:ext cx="8229600" cy="4036800"/>
          </a:xfrm>
        </p:spPr>
        <p:txBody>
          <a:bodyPr anchor="t"/>
          <a:lstStyle/>
          <a:p>
            <a:pPr marL="76200" indent="0" algn="ctr">
              <a:buNone/>
            </a:pPr>
            <a:r>
              <a:rPr lang="fr-FR" sz="2400" dirty="0"/>
              <a:t>How to </a:t>
            </a:r>
            <a:r>
              <a:rPr lang="fr-FR" sz="2400" dirty="0" err="1"/>
              <a:t>find</a:t>
            </a:r>
            <a:r>
              <a:rPr lang="fr-FR" sz="2400" dirty="0"/>
              <a:t> a file </a:t>
            </a:r>
            <a:r>
              <a:rPr lang="fr-FR" sz="2400" dirty="0" err="1"/>
              <a:t>from</a:t>
            </a:r>
            <a:r>
              <a:rPr lang="fr-FR" sz="2400" dirty="0"/>
              <a:t> </a:t>
            </a:r>
            <a:r>
              <a:rPr lang="fr-FR" sz="2400" dirty="0" err="1"/>
              <a:t>its</a:t>
            </a:r>
            <a:r>
              <a:rPr lang="fr-FR" sz="2400" dirty="0"/>
              <a:t> </a:t>
            </a:r>
            <a:r>
              <a:rPr lang="fr-FR" sz="2400" dirty="0" err="1"/>
              <a:t>pathname</a:t>
            </a:r>
            <a:r>
              <a:rPr lang="fr-FR" sz="2400" dirty="0"/>
              <a:t>? « /</a:t>
            </a:r>
            <a:r>
              <a:rPr lang="fr-FR" sz="2400" dirty="0" err="1"/>
              <a:t>usr</a:t>
            </a:r>
            <a:r>
              <a:rPr lang="fr-FR" sz="2400" dirty="0"/>
              <a:t>/bin/ls »</a:t>
            </a:r>
            <a:endParaRPr lang="fr-FR" dirty="0"/>
          </a:p>
          <a:p>
            <a:pPr marL="990600" lvl="1" indent="-457200">
              <a:buFont typeface="+mj-lt"/>
              <a:buAutoNum type="arabicPeriod"/>
            </a:pPr>
            <a:endParaRPr lang="fr-FR" dirty="0"/>
          </a:p>
          <a:p>
            <a:pPr marL="990600" lvl="1" indent="-457200">
              <a:buFont typeface="+mj-lt"/>
              <a:buAutoNum type="arabicPeriod"/>
            </a:pPr>
            <a:endParaRPr lang="fr-FR" dirty="0"/>
          </a:p>
          <a:p>
            <a:pPr marL="533400" indent="-457200">
              <a:buFont typeface="+mj-lt"/>
              <a:buAutoNum type="arabicPeriod"/>
            </a:pPr>
            <a:r>
              <a:rPr lang="fr-FR" sz="2000" dirty="0"/>
              <a:t>Read the 1</a:t>
            </a:r>
            <a:r>
              <a:rPr lang="fr-FR" sz="2000" baseline="30000" dirty="0"/>
              <a:t>st</a:t>
            </a:r>
            <a:r>
              <a:rPr lang="fr-FR" sz="2000" dirty="0"/>
              <a:t> Block Group and the 1</a:t>
            </a:r>
            <a:r>
              <a:rPr lang="fr-FR" sz="2000" baseline="30000" dirty="0"/>
              <a:t>st</a:t>
            </a:r>
            <a:r>
              <a:rPr lang="fr-FR" sz="2000" dirty="0"/>
              <a:t> i-</a:t>
            </a:r>
            <a:r>
              <a:rPr lang="fr-FR" sz="2000" dirty="0" err="1"/>
              <a:t>node</a:t>
            </a:r>
            <a:r>
              <a:rPr lang="fr-FR" sz="2000" dirty="0"/>
              <a:t> (</a:t>
            </a:r>
            <a:r>
              <a:rPr lang="fr-FR" sz="2000" dirty="0" err="1"/>
              <a:t>it</a:t>
            </a:r>
            <a:r>
              <a:rPr lang="fr-FR" sz="2000" dirty="0"/>
              <a:t> </a:t>
            </a:r>
            <a:r>
              <a:rPr lang="fr-FR" sz="2000" dirty="0" err="1"/>
              <a:t>is</a:t>
            </a:r>
            <a:r>
              <a:rPr lang="fr-FR" sz="2000" dirty="0"/>
              <a:t> « / »)</a:t>
            </a:r>
          </a:p>
          <a:p>
            <a:pPr marL="533400" indent="-457200">
              <a:buFont typeface="+mj-lt"/>
              <a:buAutoNum type="arabicPeriod"/>
            </a:pPr>
            <a:endParaRPr lang="fr-FR" sz="1200" dirty="0"/>
          </a:p>
          <a:p>
            <a:pPr marL="533400" indent="-457200">
              <a:buFont typeface="+mj-lt"/>
              <a:buAutoNum type="arabicPeriod"/>
            </a:pPr>
            <a:endParaRPr lang="fr-FR" sz="1200" dirty="0"/>
          </a:p>
          <a:p>
            <a:pPr marL="533400" indent="-457200">
              <a:buFont typeface="+mj-lt"/>
              <a:buAutoNum type="arabicPeriod"/>
            </a:pPr>
            <a:r>
              <a:rPr lang="fr-FR" sz="2000" dirty="0" err="1"/>
              <a:t>Get</a:t>
            </a:r>
            <a:r>
              <a:rPr lang="fr-FR" sz="2000" dirty="0"/>
              <a:t> the Blocks[], </a:t>
            </a:r>
            <a:r>
              <a:rPr lang="fr-FR" sz="2000" dirty="0" err="1"/>
              <a:t>read</a:t>
            </a:r>
            <a:r>
              <a:rPr lang="fr-FR" sz="2000" dirty="0"/>
              <a:t> the </a:t>
            </a:r>
            <a:r>
              <a:rPr lang="fr-FR" sz="2000" dirty="0" err="1"/>
              <a:t>direntry</a:t>
            </a:r>
            <a:r>
              <a:rPr lang="fr-FR" sz="2000" dirty="0"/>
              <a:t>, and </a:t>
            </a:r>
            <a:r>
              <a:rPr lang="fr-FR" sz="2000" dirty="0" err="1"/>
              <a:t>search</a:t>
            </a:r>
            <a:r>
              <a:rPr lang="fr-FR" sz="2000" dirty="0"/>
              <a:t> for the </a:t>
            </a:r>
            <a:r>
              <a:rPr lang="fr-FR" sz="2000" dirty="0" err="1"/>
              <a:t>next</a:t>
            </a:r>
            <a:r>
              <a:rPr lang="fr-FR" sz="2000" dirty="0"/>
              <a:t> folder or file</a:t>
            </a:r>
          </a:p>
          <a:p>
            <a:pPr marL="533400" indent="-457200">
              <a:buFont typeface="+mj-lt"/>
              <a:buAutoNum type="arabicPeriod"/>
            </a:pPr>
            <a:r>
              <a:rPr lang="fr-FR" sz="2000" dirty="0" err="1"/>
              <a:t>Find</a:t>
            </a:r>
            <a:r>
              <a:rPr lang="fr-FR" sz="2000" dirty="0"/>
              <a:t> the i-</a:t>
            </a:r>
            <a:r>
              <a:rPr lang="fr-FR" sz="2000" dirty="0" err="1"/>
              <a:t>node</a:t>
            </a:r>
            <a:r>
              <a:rPr lang="fr-FR" sz="2000" dirty="0"/>
              <a:t> </a:t>
            </a:r>
            <a:r>
              <a:rPr lang="fr-FR" sz="2000" dirty="0" err="1"/>
              <a:t>pointed</a:t>
            </a:r>
            <a:r>
              <a:rPr lang="fr-FR" sz="2000" dirty="0"/>
              <a:t> by the </a:t>
            </a:r>
            <a:r>
              <a:rPr lang="fr-FR" sz="2000" dirty="0" err="1"/>
              <a:t>direntry</a:t>
            </a:r>
            <a:r>
              <a:rPr lang="fr-FR" sz="2000" dirty="0"/>
              <a:t>, and </a:t>
            </a:r>
            <a:r>
              <a:rPr lang="fr-FR" sz="2000" dirty="0" err="1"/>
              <a:t>read</a:t>
            </a:r>
            <a:r>
              <a:rPr lang="fr-FR" sz="2000" dirty="0"/>
              <a:t> </a:t>
            </a:r>
            <a:r>
              <a:rPr lang="fr-FR" sz="2000" dirty="0" err="1"/>
              <a:t>its</a:t>
            </a:r>
            <a:r>
              <a:rPr lang="fr-FR" sz="2000" dirty="0"/>
              <a:t> Blocks[]</a:t>
            </a:r>
          </a:p>
          <a:p>
            <a:pPr marL="533400" indent="-457200">
              <a:buFont typeface="+mj-lt"/>
              <a:buAutoNum type="arabicPeriod"/>
            </a:pPr>
            <a:r>
              <a:rPr lang="fr-FR" sz="2000" dirty="0" err="1"/>
              <a:t>Repeat</a:t>
            </a:r>
            <a:r>
              <a:rPr lang="fr-FR" sz="2000" dirty="0"/>
              <a:t> </a:t>
            </a:r>
            <a:r>
              <a:rPr lang="fr-FR" sz="2000" dirty="0" err="1"/>
              <a:t>from</a:t>
            </a:r>
            <a:r>
              <a:rPr lang="fr-FR" sz="2000" dirty="0"/>
              <a:t> </a:t>
            </a:r>
            <a:r>
              <a:rPr lang="fr-FR" sz="2000" dirty="0" err="1"/>
              <a:t>step</a:t>
            </a:r>
            <a:r>
              <a:rPr lang="fr-FR" sz="2000" dirty="0"/>
              <a:t> 2 </a:t>
            </a:r>
            <a:r>
              <a:rPr lang="fr-FR" sz="2000" dirty="0" err="1"/>
              <a:t>until</a:t>
            </a:r>
            <a:r>
              <a:rPr lang="fr-FR" sz="2000" dirty="0"/>
              <a:t> </a:t>
            </a:r>
            <a:r>
              <a:rPr lang="fr-FR" sz="2000" dirty="0" err="1"/>
              <a:t>you</a:t>
            </a:r>
            <a:r>
              <a:rPr lang="fr-FR" sz="2000" dirty="0"/>
              <a:t> </a:t>
            </a:r>
            <a:r>
              <a:rPr lang="fr-FR" sz="2000" dirty="0" err="1"/>
              <a:t>find</a:t>
            </a:r>
            <a:r>
              <a:rPr lang="fr-FR" sz="2000" dirty="0"/>
              <a:t> </a:t>
            </a:r>
            <a:r>
              <a:rPr lang="fr-FR" sz="2000" dirty="0" err="1"/>
              <a:t>your</a:t>
            </a:r>
            <a:r>
              <a:rPr lang="fr-FR" sz="2000" dirty="0"/>
              <a:t> file and </a:t>
            </a:r>
            <a:r>
              <a:rPr lang="fr-FR" sz="2000" dirty="0" err="1"/>
              <a:t>its</a:t>
            </a:r>
            <a:r>
              <a:rPr lang="fr-FR" sz="2000" dirty="0"/>
              <a:t> content</a:t>
            </a:r>
          </a:p>
          <a:p>
            <a:pPr marL="1447800" lvl="2" indent="-457200">
              <a:buFont typeface="+mj-lt"/>
              <a:buAutoNum type="arabicPeriod"/>
            </a:pPr>
            <a:endParaRPr lang="fr-FR" sz="1000" i="1" dirty="0"/>
          </a:p>
          <a:p>
            <a:pPr marL="76200" indent="0" algn="ctr">
              <a:buNone/>
            </a:pPr>
            <a:r>
              <a:rPr lang="fr-FR" sz="2000" i="1" dirty="0"/>
              <a:t>« </a:t>
            </a:r>
            <a:r>
              <a:rPr lang="fr-FR" sz="2000" i="1" dirty="0" err="1"/>
              <a:t>usr</a:t>
            </a:r>
            <a:r>
              <a:rPr lang="fr-FR" sz="2000" i="1" dirty="0"/>
              <a:t> » in the 1</a:t>
            </a:r>
            <a:r>
              <a:rPr lang="fr-FR" sz="2000" i="1" baseline="30000" dirty="0"/>
              <a:t>st</a:t>
            </a:r>
            <a:r>
              <a:rPr lang="fr-FR" sz="2000" i="1" dirty="0"/>
              <a:t> </a:t>
            </a:r>
            <a:r>
              <a:rPr lang="fr-FR" sz="2000" i="1" dirty="0" err="1"/>
              <a:t>loop</a:t>
            </a:r>
            <a:r>
              <a:rPr lang="fr-FR" sz="2000" i="1" dirty="0"/>
              <a:t>, « bin » in the 2</a:t>
            </a:r>
            <a:r>
              <a:rPr lang="fr-FR" sz="2000" i="1" baseline="30000" dirty="0"/>
              <a:t>nd</a:t>
            </a:r>
            <a:r>
              <a:rPr lang="fr-FR" sz="2000" i="1" dirty="0"/>
              <a:t> </a:t>
            </a:r>
            <a:r>
              <a:rPr lang="fr-FR" sz="2000" i="1" dirty="0" err="1"/>
              <a:t>loop</a:t>
            </a:r>
            <a:r>
              <a:rPr lang="fr-FR" sz="2000" i="1" dirty="0"/>
              <a:t>, and « ls » in the 3</a:t>
            </a:r>
            <a:r>
              <a:rPr lang="fr-FR" sz="2000" i="1" baseline="30000" dirty="0"/>
              <a:t>rd</a:t>
            </a:r>
            <a:r>
              <a:rPr lang="fr-FR" sz="2000" i="1" dirty="0"/>
              <a:t> </a:t>
            </a:r>
            <a:r>
              <a:rPr lang="fr-FR" sz="2000" i="1" dirty="0" err="1"/>
              <a:t>loop</a:t>
            </a:r>
            <a:endParaRPr lang="fr-FR" sz="2000" i="1" dirty="0"/>
          </a:p>
        </p:txBody>
      </p:sp>
    </p:spTree>
    <p:extLst>
      <p:ext uri="{BB962C8B-B14F-4D97-AF65-F5344CB8AC3E}">
        <p14:creationId xmlns:p14="http://schemas.microsoft.com/office/powerpoint/2010/main" val="3188779696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Symbolic</a:t>
            </a:r>
            <a:r>
              <a:rPr lang="fr-FR" dirty="0"/>
              <a:t> links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A </a:t>
            </a:r>
            <a:r>
              <a:rPr lang="fr-FR" dirty="0" err="1"/>
              <a:t>symbolic</a:t>
            </a:r>
            <a:r>
              <a:rPr lang="fr-FR" dirty="0"/>
              <a:t> </a:t>
            </a:r>
            <a:r>
              <a:rPr lang="fr-FR" dirty="0" err="1"/>
              <a:t>link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an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with</a:t>
            </a:r>
            <a:r>
              <a:rPr lang="fr-FR" dirty="0"/>
              <a:t> 1 data block </a:t>
            </a:r>
            <a:r>
              <a:rPr lang="fr-FR" dirty="0" err="1"/>
              <a:t>containing</a:t>
            </a:r>
            <a:r>
              <a:rPr lang="fr-FR" dirty="0"/>
              <a:t> the </a:t>
            </a:r>
            <a:r>
              <a:rPr lang="fr-FR" dirty="0" err="1"/>
              <a:t>pathname</a:t>
            </a:r>
            <a:r>
              <a:rPr lang="fr-FR" dirty="0"/>
              <a:t> to </a:t>
            </a:r>
            <a:r>
              <a:rPr lang="fr-FR" dirty="0" err="1"/>
              <a:t>resolve</a:t>
            </a:r>
            <a:endParaRPr lang="fr-FR" dirty="0"/>
          </a:p>
          <a:p>
            <a:pPr lvl="1"/>
            <a:r>
              <a:rPr lang="fr-FR" dirty="0"/>
              <a:t>And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also</a:t>
            </a:r>
            <a:r>
              <a:rPr lang="fr-FR" dirty="0"/>
              <a:t> </a:t>
            </a:r>
            <a:r>
              <a:rPr lang="fr-FR" dirty="0" err="1"/>
              <a:t>indicated</a:t>
            </a:r>
            <a:r>
              <a:rPr lang="fr-FR" dirty="0"/>
              <a:t> in a directory entry as a SYMLINK</a:t>
            </a:r>
          </a:p>
          <a:p>
            <a:endParaRPr lang="fr-FR" dirty="0"/>
          </a:p>
          <a:p>
            <a:r>
              <a:rPr lang="fr-FR" dirty="0"/>
              <a:t>Type of </a:t>
            </a:r>
            <a:r>
              <a:rPr lang="fr-FR" dirty="0" err="1"/>
              <a:t>object</a:t>
            </a:r>
            <a:r>
              <a:rPr lang="fr-FR" dirty="0"/>
              <a:t> : « </a:t>
            </a:r>
            <a:r>
              <a:rPr lang="fr-FR" dirty="0" err="1"/>
              <a:t>Symbolic</a:t>
            </a:r>
            <a:r>
              <a:rPr lang="fr-FR" dirty="0"/>
              <a:t> Link »</a:t>
            </a:r>
          </a:p>
          <a:p>
            <a:pPr lvl="1"/>
            <a:r>
              <a:rPr lang="fr-FR" dirty="0"/>
              <a:t>The kernel </a:t>
            </a:r>
            <a:r>
              <a:rPr lang="fr-FR" dirty="0" err="1"/>
              <a:t>knows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must </a:t>
            </a:r>
            <a:r>
              <a:rPr lang="fr-FR" dirty="0" err="1"/>
              <a:t>resolve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, </a:t>
            </a:r>
            <a:r>
              <a:rPr lang="fr-FR" dirty="0" err="1"/>
              <a:t>because</a:t>
            </a:r>
            <a:r>
              <a:rPr lang="fr-FR" dirty="0"/>
              <a:t>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of type « </a:t>
            </a:r>
            <a:r>
              <a:rPr lang="fr-FR" dirty="0" err="1"/>
              <a:t>symlink</a:t>
            </a:r>
            <a:r>
              <a:rPr lang="fr-FR" dirty="0"/>
              <a:t> »</a:t>
            </a:r>
          </a:p>
          <a:p>
            <a:endParaRPr lang="fr-FR" dirty="0"/>
          </a:p>
          <a:p>
            <a:r>
              <a:rPr lang="fr-FR" dirty="0" err="1"/>
              <a:t>Removing</a:t>
            </a:r>
            <a:r>
              <a:rPr lang="fr-FR" dirty="0"/>
              <a:t> a </a:t>
            </a:r>
            <a:r>
              <a:rPr lang="fr-FR" dirty="0" err="1"/>
              <a:t>symlink</a:t>
            </a:r>
            <a:r>
              <a:rPr lang="fr-FR" dirty="0"/>
              <a:t> </a:t>
            </a:r>
            <a:r>
              <a:rPr lang="fr-FR" dirty="0" err="1"/>
              <a:t>implies</a:t>
            </a:r>
            <a:r>
              <a:rPr lang="fr-FR" dirty="0"/>
              <a:t> to </a:t>
            </a:r>
            <a:r>
              <a:rPr lang="fr-FR" dirty="0" err="1"/>
              <a:t>remove</a:t>
            </a:r>
            <a:r>
              <a:rPr lang="fr-FR" dirty="0"/>
              <a:t> </a:t>
            </a:r>
            <a:r>
              <a:rPr lang="fr-FR" dirty="0" err="1"/>
              <a:t>its</a:t>
            </a:r>
            <a:r>
              <a:rPr lang="fr-FR" dirty="0"/>
              <a:t> Directory Entry + the i-</a:t>
            </a:r>
            <a:r>
              <a:rPr lang="fr-FR" dirty="0" err="1"/>
              <a:t>node</a:t>
            </a:r>
            <a:r>
              <a:rPr lang="fr-FR" dirty="0"/>
              <a:t> + the data block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1329700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Hard links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/>
              <a:t>Hard links are </a:t>
            </a:r>
            <a:r>
              <a:rPr lang="fr-FR" dirty="0" err="1"/>
              <a:t>just</a:t>
            </a:r>
            <a:r>
              <a:rPr lang="fr-FR" dirty="0"/>
              <a:t> entries </a:t>
            </a:r>
            <a:r>
              <a:rPr lang="fr-FR" dirty="0" err="1"/>
              <a:t>within</a:t>
            </a:r>
            <a:r>
              <a:rPr lang="fr-FR" dirty="0"/>
              <a:t> Directory Entry</a:t>
            </a:r>
          </a:p>
          <a:p>
            <a:pPr lvl="1"/>
            <a:endParaRPr lang="fr-FR" dirty="0"/>
          </a:p>
          <a:p>
            <a:r>
              <a:rPr lang="fr-FR" dirty="0"/>
              <a:t>As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does</a:t>
            </a:r>
            <a:r>
              <a:rPr lang="fr-FR" dirty="0"/>
              <a:t> not have </a:t>
            </a:r>
            <a:r>
              <a:rPr lang="fr-FR" dirty="0" err="1"/>
              <a:t>any</a:t>
            </a:r>
            <a:r>
              <a:rPr lang="fr-FR" dirty="0"/>
              <a:t> </a:t>
            </a:r>
            <a:r>
              <a:rPr lang="fr-FR" dirty="0" err="1"/>
              <a:t>name</a:t>
            </a:r>
            <a:r>
              <a:rPr lang="fr-FR" dirty="0"/>
              <a:t>...</a:t>
            </a:r>
            <a:br>
              <a:rPr lang="fr-FR" dirty="0"/>
            </a:br>
            <a:r>
              <a:rPr lang="fr-FR" dirty="0"/>
              <a:t>…</a:t>
            </a:r>
            <a:r>
              <a:rPr lang="fr-FR" dirty="0" err="1"/>
              <a:t>only</a:t>
            </a:r>
            <a:r>
              <a:rPr lang="fr-FR" dirty="0"/>
              <a:t> the </a:t>
            </a:r>
            <a:r>
              <a:rPr lang="fr-FR" dirty="0" err="1"/>
              <a:t>counter</a:t>
            </a:r>
            <a:r>
              <a:rPr lang="fr-FR" dirty="0"/>
              <a:t> of </a:t>
            </a:r>
            <a:r>
              <a:rPr lang="fr-FR" dirty="0" err="1"/>
              <a:t>references</a:t>
            </a:r>
            <a:r>
              <a:rPr lang="fr-FR" dirty="0"/>
              <a:t> to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used</a:t>
            </a:r>
            <a:r>
              <a:rPr lang="fr-FR" dirty="0"/>
              <a:t>!</a:t>
            </a:r>
          </a:p>
          <a:p>
            <a:pPr lvl="1"/>
            <a:endParaRPr lang="fr-FR" dirty="0"/>
          </a:p>
          <a:p>
            <a:r>
              <a:rPr lang="fr-FR" dirty="0" err="1"/>
              <a:t>When</a:t>
            </a:r>
            <a:r>
              <a:rPr lang="fr-FR" dirty="0"/>
              <a:t> the </a:t>
            </a:r>
            <a:r>
              <a:rPr lang="fr-FR" dirty="0" err="1"/>
              <a:t>counter</a:t>
            </a:r>
            <a:r>
              <a:rPr lang="fr-FR" dirty="0"/>
              <a:t> </a:t>
            </a:r>
            <a:r>
              <a:rPr lang="fr-FR" dirty="0" err="1"/>
              <a:t>reaches</a:t>
            </a:r>
            <a:r>
              <a:rPr lang="fr-FR" dirty="0"/>
              <a:t> 0</a:t>
            </a:r>
          </a:p>
          <a:p>
            <a:pPr marL="571500" lvl="1" indent="0">
              <a:buNone/>
            </a:pPr>
            <a:r>
              <a:rPr lang="fr-FR" dirty="0"/>
              <a:t>[the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unused</a:t>
            </a:r>
            <a:r>
              <a:rPr lang="fr-FR" dirty="0"/>
              <a:t>/absent of the FS]</a:t>
            </a:r>
          </a:p>
          <a:p>
            <a:pPr lvl="1"/>
            <a:r>
              <a:rPr lang="fr-FR" dirty="0"/>
              <a:t>If the i-</a:t>
            </a:r>
            <a:r>
              <a:rPr lang="fr-FR" dirty="0" err="1"/>
              <a:t>node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not </a:t>
            </a:r>
            <a:r>
              <a:rPr lang="fr-FR" dirty="0" err="1"/>
              <a:t>used</a:t>
            </a:r>
            <a:r>
              <a:rPr lang="fr-FR" dirty="0"/>
              <a:t> by </a:t>
            </a:r>
            <a:r>
              <a:rPr lang="fr-FR" dirty="0" err="1"/>
              <a:t>any</a:t>
            </a:r>
            <a:r>
              <a:rPr lang="fr-FR" dirty="0"/>
              <a:t> file </a:t>
            </a:r>
            <a:r>
              <a:rPr lang="fr-FR" dirty="0" err="1"/>
              <a:t>descriptor</a:t>
            </a:r>
            <a:r>
              <a:rPr lang="fr-FR" dirty="0"/>
              <a:t>, </a:t>
            </a:r>
            <a:r>
              <a:rPr lang="fr-FR" dirty="0" err="1"/>
              <a:t>it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freed</a:t>
            </a:r>
            <a:endParaRPr lang="fr-FR" dirty="0"/>
          </a:p>
          <a:p>
            <a:pPr lvl="1"/>
            <a:endParaRPr lang="fr-FR" dirty="0"/>
          </a:p>
          <a:p>
            <a:pPr marL="76200" indent="0" algn="ctr">
              <a:buNone/>
            </a:pPr>
            <a:r>
              <a:rPr lang="fr-FR" sz="2000" i="1" dirty="0"/>
              <a:t>Folders </a:t>
            </a:r>
            <a:r>
              <a:rPr lang="fr-FR" sz="2000" i="1" dirty="0" err="1"/>
              <a:t>cannot</a:t>
            </a:r>
            <a:r>
              <a:rPr lang="fr-FR" sz="2000" i="1" dirty="0"/>
              <a:t> </a:t>
            </a:r>
            <a:r>
              <a:rPr lang="fr-FR" sz="2000" i="1" dirty="0" err="1"/>
              <a:t>be</a:t>
            </a:r>
            <a:r>
              <a:rPr lang="fr-FR" sz="2000" i="1" dirty="0"/>
              <a:t> </a:t>
            </a:r>
            <a:r>
              <a:rPr lang="fr-FR" sz="2000" i="1" dirty="0" err="1"/>
              <a:t>hardlinked</a:t>
            </a:r>
            <a:r>
              <a:rPr lang="fr-FR" sz="2000" i="1" dirty="0"/>
              <a:t>, </a:t>
            </a:r>
            <a:r>
              <a:rPr lang="fr-FR" sz="2000" i="1" dirty="0" err="1"/>
              <a:t>because</a:t>
            </a:r>
            <a:r>
              <a:rPr lang="fr-FR" sz="2000" i="1" dirty="0"/>
              <a:t> </a:t>
            </a:r>
            <a:r>
              <a:rPr lang="fr-FR" sz="2000" i="1" dirty="0" err="1"/>
              <a:t>it</a:t>
            </a:r>
            <a:r>
              <a:rPr lang="fr-FR" sz="2000" i="1" dirty="0"/>
              <a:t> </a:t>
            </a:r>
            <a:r>
              <a:rPr lang="fr-FR" sz="2000" i="1" dirty="0" err="1"/>
              <a:t>would</a:t>
            </a:r>
            <a:r>
              <a:rPr lang="fr-FR" sz="2000" i="1" dirty="0"/>
              <a:t> break the </a:t>
            </a:r>
            <a:r>
              <a:rPr lang="fr-FR" sz="2000" i="1" dirty="0" err="1"/>
              <a:t>hierarchy</a:t>
            </a:r>
            <a:br>
              <a:rPr lang="fr-FR" sz="2000" i="1" dirty="0"/>
            </a:br>
            <a:r>
              <a:rPr lang="fr-FR" sz="2000" i="1" dirty="0"/>
              <a:t>(</a:t>
            </a:r>
            <a:r>
              <a:rPr lang="fr-FR" sz="2000" i="1" dirty="0" err="1"/>
              <a:t>always</a:t>
            </a:r>
            <a:r>
              <a:rPr lang="fr-FR" sz="2000" i="1" dirty="0"/>
              <a:t> </a:t>
            </a:r>
            <a:r>
              <a:rPr lang="fr-FR" sz="2000" i="1" dirty="0" err="1"/>
              <a:t>symlinks</a:t>
            </a:r>
            <a:r>
              <a:rPr lang="fr-FR" sz="2000" i="1" dirty="0"/>
              <a:t> in </a:t>
            </a:r>
            <a:r>
              <a:rPr lang="fr-FR" sz="2000" i="1" dirty="0" err="1"/>
              <a:t>their</a:t>
            </a:r>
            <a:r>
              <a:rPr lang="fr-FR" sz="2000" i="1" dirty="0"/>
              <a:t> case)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8947953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7972F-E694-4CBE-BB81-85C4F893F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Hard links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C287CC7-B6D8-438D-8C82-98B129CAA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fr-FR" dirty="0" err="1"/>
              <a:t>Removing</a:t>
            </a:r>
            <a:r>
              <a:rPr lang="fr-FR" dirty="0"/>
              <a:t> a hard </a:t>
            </a:r>
            <a:r>
              <a:rPr lang="fr-FR" dirty="0" err="1"/>
              <a:t>link</a:t>
            </a:r>
            <a:r>
              <a:rPr lang="fr-FR" dirty="0"/>
              <a:t>, </a:t>
            </a:r>
            <a:r>
              <a:rPr lang="fr-FR" dirty="0" err="1"/>
              <a:t>is</a:t>
            </a:r>
            <a:r>
              <a:rPr lang="fr-FR" dirty="0"/>
              <a:t> </a:t>
            </a:r>
            <a:r>
              <a:rPr lang="fr-FR" dirty="0" err="1"/>
              <a:t>just</a:t>
            </a:r>
            <a:r>
              <a:rPr lang="fr-FR" dirty="0"/>
              <a:t> </a:t>
            </a:r>
            <a:r>
              <a:rPr lang="fr-FR" dirty="0" err="1"/>
              <a:t>removing</a:t>
            </a:r>
            <a:r>
              <a:rPr lang="fr-FR" dirty="0"/>
              <a:t> the Directory entry and </a:t>
            </a:r>
            <a:r>
              <a:rPr lang="fr-FR" dirty="0" err="1"/>
              <a:t>reducing</a:t>
            </a:r>
            <a:r>
              <a:rPr lang="fr-FR" dirty="0"/>
              <a:t> the links </a:t>
            </a:r>
            <a:r>
              <a:rPr lang="fr-FR" dirty="0" err="1"/>
              <a:t>counter</a:t>
            </a:r>
            <a:r>
              <a:rPr lang="fr-FR" dirty="0"/>
              <a:t> on the i-</a:t>
            </a:r>
            <a:r>
              <a:rPr lang="fr-FR" dirty="0" err="1"/>
              <a:t>node</a:t>
            </a:r>
            <a:endParaRPr lang="fr-FR" dirty="0"/>
          </a:p>
          <a:p>
            <a:endParaRPr lang="fr-FR" dirty="0"/>
          </a:p>
          <a:p>
            <a:endParaRPr lang="fr-FR" dirty="0"/>
          </a:p>
          <a:p>
            <a:pPr marL="76200" indent="0" algn="ctr">
              <a:buNone/>
            </a:pPr>
            <a:r>
              <a:rPr lang="fr-FR" sz="2000" dirty="0"/>
              <a:t>Hard links can </a:t>
            </a:r>
            <a:r>
              <a:rPr lang="fr-FR" sz="2000" dirty="0" err="1"/>
              <a:t>be</a:t>
            </a:r>
            <a:r>
              <a:rPr lang="fr-FR" sz="2000" dirty="0"/>
              <a:t> </a:t>
            </a:r>
            <a:r>
              <a:rPr lang="fr-FR" sz="2000" dirty="0" err="1"/>
              <a:t>destroyed</a:t>
            </a:r>
            <a:r>
              <a:rPr lang="fr-FR" sz="2000" dirty="0"/>
              <a:t> in </a:t>
            </a:r>
            <a:r>
              <a:rPr lang="fr-FR" sz="2000" dirty="0" err="1"/>
              <a:t>your</a:t>
            </a:r>
            <a:r>
              <a:rPr lang="fr-FR" sz="2000" dirty="0"/>
              <a:t> </a:t>
            </a:r>
            <a:r>
              <a:rPr lang="fr-FR" sz="2000" dirty="0" err="1"/>
              <a:t>shell</a:t>
            </a:r>
            <a:r>
              <a:rPr lang="fr-FR" sz="2000" dirty="0"/>
              <a:t> </a:t>
            </a:r>
            <a:r>
              <a:rPr lang="fr-FR" sz="2000" dirty="0" err="1"/>
              <a:t>without</a:t>
            </a:r>
            <a:r>
              <a:rPr lang="fr-FR" sz="2000" dirty="0"/>
              <a:t> </a:t>
            </a:r>
            <a:r>
              <a:rPr lang="fr-FR" sz="2000" dirty="0" err="1"/>
              <a:t>risk</a:t>
            </a:r>
            <a:r>
              <a:rPr lang="fr-FR" sz="2000" dirty="0"/>
              <a:t> to lose data</a:t>
            </a:r>
            <a:br>
              <a:rPr lang="fr-FR" sz="2000" dirty="0"/>
            </a:br>
            <a:r>
              <a:rPr lang="fr-FR" sz="2000" i="1" dirty="0"/>
              <a:t>(as long as </a:t>
            </a:r>
            <a:r>
              <a:rPr lang="fr-FR" sz="2000" i="1" dirty="0" err="1"/>
              <a:t>there</a:t>
            </a:r>
            <a:r>
              <a:rPr lang="fr-FR" sz="2000" i="1" dirty="0"/>
              <a:t> </a:t>
            </a:r>
            <a:r>
              <a:rPr lang="fr-FR" sz="2000" i="1" dirty="0" err="1"/>
              <a:t>is</a:t>
            </a:r>
            <a:r>
              <a:rPr lang="fr-FR" sz="2000" i="1" dirty="0"/>
              <a:t> at least 1 hard </a:t>
            </a:r>
            <a:r>
              <a:rPr lang="fr-FR" sz="2000" i="1" dirty="0" err="1"/>
              <a:t>link</a:t>
            </a:r>
            <a:r>
              <a:rPr lang="fr-FR" sz="2000" i="1" dirty="0"/>
              <a:t> </a:t>
            </a:r>
            <a:r>
              <a:rPr lang="fr-FR" sz="2000" i="1" dirty="0" err="1"/>
              <a:t>after</a:t>
            </a:r>
            <a:r>
              <a:rPr lang="fr-FR" sz="2000" i="1" dirty="0"/>
              <a:t> the </a:t>
            </a:r>
            <a:r>
              <a:rPr lang="fr-FR" sz="2000" i="1" dirty="0" err="1"/>
              <a:t>deletion</a:t>
            </a:r>
            <a:r>
              <a:rPr lang="fr-FR" sz="2000" i="1" dirty="0"/>
              <a:t>…)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D488641-1DD6-4817-81B0-A63938923D0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 smtClean="0"/>
              <a:t>99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5621365"/>
      </p:ext>
    </p:extLst>
  </p:cSld>
  <p:clrMapOvr>
    <a:masterClrMapping/>
  </p:clrMapOvr>
</p:sld>
</file>

<file path=ppt/theme/theme1.xml><?xml version="1.0" encoding="utf-8"?>
<a:theme xmlns:a="http://schemas.openxmlformats.org/drawingml/2006/main" name="lse light small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24727</TotalTime>
  <Words>11017</Words>
  <Application>Microsoft Office PowerPoint</Application>
  <PresentationFormat>Affichage à l'écran (16:9)</PresentationFormat>
  <Paragraphs>2285</Paragraphs>
  <Slides>165</Slides>
  <Notes>75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165</vt:i4>
      </vt:variant>
    </vt:vector>
  </HeadingPairs>
  <TitlesOfParts>
    <vt:vector size="169" baseType="lpstr">
      <vt:lpstr>Arial</vt:lpstr>
      <vt:lpstr>Droid Sans</vt:lpstr>
      <vt:lpstr>Lucida Console</vt:lpstr>
      <vt:lpstr>lse light small</vt:lpstr>
      <vt:lpstr>Operating Systems: Files</vt:lpstr>
      <vt:lpstr>Why storing data?</vt:lpstr>
      <vt:lpstr>Why storing data?</vt:lpstr>
      <vt:lpstr>Very old history: how to store data?</vt:lpstr>
      <vt:lpstr>Very old history: where to store data?</vt:lpstr>
      <vt:lpstr>Very old history: how to find back data?</vt:lpstr>
      <vt:lpstr>Old history: how to find back data?</vt:lpstr>
      <vt:lpstr>Why storing data?</vt:lpstr>
      <vt:lpstr>Glossary</vt:lpstr>
      <vt:lpstr>Reminder on measures &amp; prefixes</vt:lpstr>
      <vt:lpstr>Physical Storage</vt:lpstr>
      <vt:lpstr>Access methods</vt:lpstr>
      <vt:lpstr>Access methods</vt:lpstr>
      <vt:lpstr>Sequential medias</vt:lpstr>
      <vt:lpstr>Sequential medias</vt:lpstr>
      <vt:lpstr>Random access medias</vt:lpstr>
      <vt:lpstr>Random access medias</vt:lpstr>
      <vt:lpstr>Random access medias</vt:lpstr>
      <vt:lpstr>Random access medias</vt:lpstr>
      <vt:lpstr>Random access medias</vt:lpstr>
      <vt:lpstr>Présentation PowerPoint</vt:lpstr>
      <vt:lpstr>File Systems</vt:lpstr>
      <vt:lpstr>File Systems: Objectives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</vt:lpstr>
      <vt:lpstr>File Systems: Other objectives</vt:lpstr>
      <vt:lpstr>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File Systems: FAT example</vt:lpstr>
      <vt:lpstr>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File Systems: ext2 example</vt:lpstr>
      <vt:lpstr>Symbolic links</vt:lpstr>
      <vt:lpstr>Hard links</vt:lpstr>
      <vt:lpstr>Hard links</vt:lpstr>
      <vt:lpstr>Présentation PowerPoint</vt:lpstr>
      <vt:lpstr>Links</vt:lpstr>
      <vt:lpstr>Links &amp; FS in UNIX</vt:lpstr>
      <vt:lpstr>Links &amp; FS in UNIX</vt:lpstr>
      <vt:lpstr>Présentation PowerPoint</vt:lpstr>
      <vt:lpstr>Présentation PowerPoint</vt:lpstr>
      <vt:lpstr>Virtual File System</vt:lpstr>
      <vt:lpstr>VFS</vt:lpstr>
      <vt:lpstr>VFS</vt:lpstr>
      <vt:lpstr>VFS</vt:lpstr>
      <vt:lpstr>VFS</vt:lpstr>
      <vt:lpstr>VFS</vt:lpstr>
      <vt:lpstr>VFS: main concepts</vt:lpstr>
      <vt:lpstr>VFS: main concepts</vt:lpstr>
      <vt:lpstr>VFS: main concepts</vt:lpstr>
      <vt:lpstr>VFS: Superblock</vt:lpstr>
      <vt:lpstr>VFS: Superblock</vt:lpstr>
      <vt:lpstr>VFS: Superblock</vt:lpstr>
      <vt:lpstr>VFS: Superblock</vt:lpstr>
      <vt:lpstr>VFS: i-node</vt:lpstr>
      <vt:lpstr>VFS: i-node</vt:lpstr>
      <vt:lpstr>VFS: i-node</vt:lpstr>
      <vt:lpstr>VFS: i-node</vt:lpstr>
      <vt:lpstr>VFS: i-node</vt:lpstr>
      <vt:lpstr>VFS: dentry</vt:lpstr>
      <vt:lpstr>VFS: dentry</vt:lpstr>
      <vt:lpstr>VFS: dentry</vt:lpstr>
      <vt:lpstr>VFS: dentry</vt:lpstr>
      <vt:lpstr>VFS: dentry</vt:lpstr>
      <vt:lpstr>VFS: dentry</vt:lpstr>
      <vt:lpstr>VFS: dentry</vt:lpstr>
      <vt:lpstr>VFS: file</vt:lpstr>
      <vt:lpstr>VFS: file</vt:lpstr>
      <vt:lpstr>VFS: file</vt:lpstr>
      <vt:lpstr>VFS: file</vt:lpstr>
      <vt:lpstr>VFS: file</vt:lpstr>
      <vt:lpstr>VFS: dentry</vt:lpstr>
      <vt:lpstr>VFS</vt:lpstr>
      <vt:lpstr>How are all of those concepts working together in UNIX?</vt:lpstr>
      <vt:lpstr>VFS &amp; Processes: open(2) example</vt:lpstr>
      <vt:lpstr>VFS &amp; Processes: open(2) example</vt:lpstr>
      <vt:lpstr>VFS &amp; Processes: open(2) example</vt:lpstr>
      <vt:lpstr>VFS &amp; Processes: open(2) example</vt:lpstr>
      <vt:lpstr>VFS &amp; Processes</vt:lpstr>
      <vt:lpstr>What’s happening if there is a fork(2)?</vt:lpstr>
      <vt:lpstr>VFS &amp; Processes</vt:lpstr>
      <vt:lpstr>VFS &amp; Processes</vt:lpstr>
      <vt:lpstr>Abstraction seen from the userland</vt:lpstr>
      <vt:lpstr>File System Syscalls</vt:lpstr>
      <vt:lpstr>File System Syscalls: open</vt:lpstr>
      <vt:lpstr>File System Syscalls: open</vt:lpstr>
      <vt:lpstr>File System Syscalls: open</vt:lpstr>
      <vt:lpstr>File System Syscalls: close</vt:lpstr>
      <vt:lpstr>File System Syscalls: lseek</vt:lpstr>
      <vt:lpstr>File System Syscalls</vt:lpstr>
      <vt:lpstr>File System Syscalls</vt:lpstr>
      <vt:lpstr>File System Syscalls</vt:lpstr>
      <vt:lpstr>File System Syscalls: umask</vt:lpstr>
      <vt:lpstr>File System Syscalls: mkdir</vt:lpstr>
      <vt:lpstr>File System Syscalls: stat</vt:lpstr>
      <vt:lpstr>File System Syscalls: stat</vt:lpstr>
      <vt:lpstr>File System Syscalls: stat</vt:lpstr>
      <vt:lpstr>File System Syscalls: stat</vt:lpstr>
      <vt:lpstr>File System Syscalls: stat</vt:lpstr>
      <vt:lpstr>File System Syscalls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Operating Systems : Processes &amp; Scheduling</dc:title>
  <dc:creator>metalman</dc:creator>
  <cp:lastModifiedBy>Fabrice Boissier</cp:lastModifiedBy>
  <cp:revision>1169</cp:revision>
  <dcterms:modified xsi:type="dcterms:W3CDTF">2021-11-11T15:34:53Z</dcterms:modified>
</cp:coreProperties>
</file>